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60" r:id="rId1"/>
  </p:sldMasterIdLst>
  <p:notesMasterIdLst>
    <p:notesMasterId r:id="rId14"/>
  </p:notesMasterIdLst>
  <p:sldIdLst>
    <p:sldId id="256" r:id="rId2"/>
    <p:sldId id="259" r:id="rId3"/>
    <p:sldId id="258" r:id="rId4"/>
    <p:sldId id="260" r:id="rId5"/>
    <p:sldId id="261" r:id="rId6"/>
    <p:sldId id="268" r:id="rId7"/>
    <p:sldId id="262" r:id="rId8"/>
    <p:sldId id="267" r:id="rId9"/>
    <p:sldId id="264" r:id="rId10"/>
    <p:sldId id="265" r:id="rId11"/>
    <p:sldId id="266" r:id="rId12"/>
    <p:sldId id="263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Myriad Pro Light" panose="020B040303040302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5" autoAdjust="0"/>
    <p:restoredTop sz="94660"/>
  </p:normalViewPr>
  <p:slideViewPr>
    <p:cSldViewPr snapToGrid="0">
      <p:cViewPr varScale="1">
        <p:scale>
          <a:sx n="96" d="100"/>
          <a:sy n="96" d="100"/>
        </p:scale>
        <p:origin x="179" y="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5402E-BAE5-4897-BA93-68C24C6B31A2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6AE126-5DAE-4E5D-AFC8-52F11A6E0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567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5826" y="768858"/>
            <a:ext cx="5969524" cy="2387600"/>
          </a:xfrm>
        </p:spPr>
        <p:txBody>
          <a:bodyPr anchor="t"/>
          <a:lstStyle>
            <a:lvl1pPr algn="l">
              <a:defRPr sz="6000" b="1" i="1">
                <a:solidFill>
                  <a:schemeClr val="bg1"/>
                </a:solidFill>
                <a:latin typeface="Myriad Pro 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86050" y="4280768"/>
            <a:ext cx="5512324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Myriad Pro Light" panose="020B0403030403020204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Hossein Saiedian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7A5AE-FC13-4FB8-A190-BBE48B487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918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08" y="0"/>
            <a:ext cx="7266653" cy="737419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Myriad Pro Light" panose="020B04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757" y="1334727"/>
            <a:ext cx="8535629" cy="4824977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Myriad Pro Light" panose="020B0403030403020204" pitchFamily="34" charset="0"/>
              </a:defRPr>
            </a:lvl1pPr>
            <a:lvl2pPr marL="460375" indent="-230188">
              <a:lnSpc>
                <a:spcPct val="100000"/>
              </a:lnSpc>
              <a:buFont typeface="Calibri" panose="020F0502020204030204" pitchFamily="34" charset="0"/>
              <a:buChar char="–"/>
              <a:defRPr>
                <a:latin typeface="Myriad Pro Light" panose="020B0403030403020204" pitchFamily="34" charset="0"/>
              </a:defRPr>
            </a:lvl2pPr>
            <a:lvl3pPr marL="684213" indent="-228600">
              <a:lnSpc>
                <a:spcPct val="100000"/>
              </a:lnSpc>
              <a:buFont typeface="Calibri" panose="020F0502020204030204" pitchFamily="34" charset="0"/>
              <a:buChar char="*"/>
              <a:defRPr>
                <a:latin typeface="Myriad Pro Light" panose="020B0403030403020204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8432" y="6513663"/>
            <a:ext cx="30861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Hossein Saiedian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77386" y="6503831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D7A5AE-FC13-4FB8-A190-BBE48B487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680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Hossein Saiedian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7A5AE-FC13-4FB8-A190-BBE48B487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763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people.eecs.ku.edu/~saiedian/Teaching/Common/presentation-guidelines.php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EECS###: Course title</a:t>
            </a:r>
          </a:p>
          <a:p>
            <a:r>
              <a:rPr lang="en-US" b="0" dirty="0"/>
              <a:t>Assignment type (paper, case study, …)</a:t>
            </a:r>
          </a:p>
          <a:p>
            <a:r>
              <a:rPr lang="en-US" b="0" dirty="0"/>
              <a:t>Your name</a:t>
            </a:r>
          </a:p>
          <a:p>
            <a:r>
              <a:rPr lang="en-US" b="0" dirty="0"/>
              <a:t>Date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B38A6C-7F0D-291F-4CBD-661C20FB63EC}"/>
              </a:ext>
            </a:extLst>
          </p:cNvPr>
          <p:cNvSpPr txBox="1"/>
          <p:nvPr/>
        </p:nvSpPr>
        <p:spPr>
          <a:xfrm>
            <a:off x="56018" y="6581001"/>
            <a:ext cx="52600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  <a:latin typeface="Myriad Pro Light" panose="020B0403030403020204" pitchFamily="34" charset="0"/>
              </a:rPr>
              <a:t>This template was developed by Professor Saiedian for his graduate students.</a:t>
            </a:r>
          </a:p>
        </p:txBody>
      </p:sp>
    </p:spTree>
    <p:extLst>
      <p:ext uri="{BB962C8B-B14F-4D97-AF65-F5344CB8AC3E}">
        <p14:creationId xmlns:p14="http://schemas.microsoft.com/office/powerpoint/2010/main" val="2286757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15A3B-97DE-4712-9BEB-041D90921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08" y="0"/>
            <a:ext cx="7266653" cy="737419"/>
          </a:xfrm>
        </p:spPr>
        <p:txBody>
          <a:bodyPr/>
          <a:lstStyle/>
          <a:p>
            <a:r>
              <a:rPr lang="en-US" dirty="0"/>
              <a:t>Evaluation: delivery skills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999E5-CFBE-43D4-887E-CC619E9EF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475" y="1335088"/>
            <a:ext cx="8534400" cy="5168900"/>
          </a:xfrm>
        </p:spPr>
        <p:txBody>
          <a:bodyPr>
            <a:normAutofit/>
          </a:bodyPr>
          <a:lstStyle/>
          <a:p>
            <a:r>
              <a:rPr lang="en-US" dirty="0"/>
              <a:t>The talk delivery should be strong in capturing and maintaining the audience's interest</a:t>
            </a:r>
          </a:p>
          <a:p>
            <a:r>
              <a:rPr lang="en-US" dirty="0"/>
              <a:t>Factors that are evident in an effective delivery</a:t>
            </a:r>
          </a:p>
          <a:p>
            <a:pPr lvl="1"/>
            <a:r>
              <a:rPr lang="en-US" dirty="0"/>
              <a:t>Posture, confidence, body language, communication clarity, eye contact, vocal projection, and conveying enthusiasm for the topic</a:t>
            </a:r>
          </a:p>
          <a:p>
            <a:r>
              <a:rPr lang="en-US" dirty="0"/>
              <a:t>Emphasis on confidence and competence</a:t>
            </a:r>
          </a:p>
          <a:p>
            <a:pPr lvl="1"/>
            <a:r>
              <a:rPr lang="en-US" dirty="0"/>
              <a:t>Confidence in presenting, audience connection, and the ability to handle questions are significant aspects of effective delivery.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79CC1B-9E95-413C-B7E5-9D29008C1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77386" y="6503831"/>
            <a:ext cx="20574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319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15A3B-97DE-4712-9BEB-041D90921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08" y="0"/>
            <a:ext cx="7266653" cy="737419"/>
          </a:xfrm>
        </p:spPr>
        <p:txBody>
          <a:bodyPr/>
          <a:lstStyle/>
          <a:p>
            <a:r>
              <a:rPr lang="en-US" dirty="0"/>
              <a:t>Evaluation: slides and visuals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999E5-CFBE-43D4-887E-CC619E9EF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475" y="1335088"/>
            <a:ext cx="8534400" cy="4993284"/>
          </a:xfrm>
        </p:spPr>
        <p:txBody>
          <a:bodyPr>
            <a:normAutofit/>
          </a:bodyPr>
          <a:lstStyle/>
          <a:p>
            <a:r>
              <a:rPr lang="en-US" dirty="0"/>
              <a:t>Provide clear and concise introductions and summaries to guide the audience through the presentation</a:t>
            </a:r>
          </a:p>
          <a:p>
            <a:r>
              <a:rPr lang="en-US" dirty="0"/>
              <a:t>The slides should show uniformity in formatting for a visually cohesive presentation</a:t>
            </a:r>
          </a:p>
          <a:p>
            <a:pPr lvl="1"/>
            <a:r>
              <a:rPr lang="en-US" dirty="0"/>
              <a:t>Ensure that text and visuals are easily readable</a:t>
            </a:r>
          </a:p>
          <a:p>
            <a:pPr lvl="1"/>
            <a:r>
              <a:rPr lang="en-US" dirty="0"/>
              <a:t>Ensure that visual elements, including text, diagrams, and other aids, enhance the understanding of the content</a:t>
            </a:r>
          </a:p>
          <a:p>
            <a:r>
              <a:rPr lang="en-US" dirty="0"/>
              <a:t>Instead of lengthy sentences and paragraphs, focus on using concise keywords and phrases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79CC1B-9E95-413C-B7E5-9D29008C1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77386" y="6503831"/>
            <a:ext cx="20574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25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7BF2F-F2EB-40D2-4EFC-039215E86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Must</a:t>
            </a:r>
            <a:r>
              <a:rPr lang="en-US" dirty="0"/>
              <a:t> read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731F5-B1FE-8074-D042-7C1372A76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following are minimal guidelines that you </a:t>
            </a:r>
            <a:r>
              <a:rPr lang="en-US" b="1" i="1" dirty="0">
                <a:solidFill>
                  <a:srgbClr val="FF0000"/>
                </a:solidFill>
              </a:rPr>
              <a:t>must</a:t>
            </a:r>
            <a:r>
              <a:rPr lang="en-US" dirty="0"/>
              <a:t> read</a:t>
            </a:r>
          </a:p>
          <a:p>
            <a:pPr lvl="1"/>
            <a:r>
              <a:rPr lang="en-US" dirty="0">
                <a:hlinkClick r:id="rId2"/>
              </a:rPr>
              <a:t>Guidelines for making a presentation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8D7F4C-9E99-53E8-5DB1-5DACF1B12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Hossein Saiedian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887629-73DA-A2B0-52F8-581518348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7A5AE-FC13-4FB8-A190-BBE48B4876B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664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EE26C-9A8B-91A2-8F16-926A10F79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D67AA-6C80-E6F5-27D8-985CA6218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list of key points to be presented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108F96-6729-ECBF-91C9-A9D3178C3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Hossein Saiedian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7924DB-4591-2F61-9CB7-C24D591FC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7A5AE-FC13-4FB8-A190-BBE48B4876B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434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C8A07-93DA-6D61-E7D3-F13F90C50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used for the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A741B-772D-A5F1-6317-E66DEAEF33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are presenting a paper (or a case study, or a book chapter presentation), provide full citation, from where you obtained it, your rationale for using it, etc.</a:t>
            </a:r>
          </a:p>
          <a:p>
            <a:r>
              <a:rPr lang="en-US" dirty="0"/>
              <a:t>If making a book presentation, introduce the authors via a short biography and photos when available; also list the chapters you will be presenting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A62DC7-D762-44E1-BF81-C8C052158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Hossein Saiedian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F284D8-1EAE-EEC0-D478-39DC8A0EB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7A5AE-FC13-4FB8-A190-BBE48B4876B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785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7B179-095B-462B-2D1B-19757252C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body of the presentation [1/2]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11C29-47EE-DDC1-4166-520FE4D54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57" y="1334727"/>
            <a:ext cx="8535629" cy="5169104"/>
          </a:xfrm>
        </p:spPr>
        <p:txBody>
          <a:bodyPr>
            <a:normAutofit/>
          </a:bodyPr>
          <a:lstStyle/>
          <a:p>
            <a:r>
              <a:rPr lang="en-US" dirty="0"/>
              <a:t>Maintain consistency</a:t>
            </a:r>
          </a:p>
          <a:p>
            <a:r>
              <a:rPr lang="en-US" dirty="0"/>
              <a:t>Use lower case/upper case letters properly; if you don’t know when to use which, visit the KU Writing Center</a:t>
            </a:r>
          </a:p>
          <a:p>
            <a:r>
              <a:rPr lang="en-US" dirty="0"/>
              <a:t>An easy way to avoid seemingly random uses of lc/uc letters is to follow the English language rules (as if you were writing a regular passage)</a:t>
            </a:r>
          </a:p>
          <a:p>
            <a:pPr lvl="1"/>
            <a:r>
              <a:rPr lang="en-US" dirty="0"/>
              <a:t>Use upper case letters for the beginning of a sentence and for proper nouns or acronyms </a:t>
            </a:r>
          </a:p>
          <a:p>
            <a:pPr lvl="1"/>
            <a:r>
              <a:rPr lang="en-US" dirty="0"/>
              <a:t>No excuses are accepted for improper uses of such letters</a:t>
            </a:r>
          </a:p>
          <a:p>
            <a:r>
              <a:rPr lang="en-US" dirty="0"/>
              <a:t>Use punctuation symbols correctly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E804FD-2877-6DBD-01A7-40215D569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Hossein Saiedian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565853-3C80-4DA3-5F7C-F6AED2841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7A5AE-FC13-4FB8-A190-BBE48B4876B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146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F9267-DFB1-FEB5-56C4-43C6DD747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body of the presentation [2/2]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ECC17-A5F0-444F-693D-4F56BCD448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Avoid misspelling and grammatical mistakes (inexcusable)</a:t>
            </a:r>
          </a:p>
          <a:p>
            <a:r>
              <a:rPr lang="en-US" dirty="0"/>
              <a:t>Maintain uniformity (see the guidelines)</a:t>
            </a:r>
          </a:p>
          <a:p>
            <a:r>
              <a:rPr lang="en-US" dirty="0"/>
              <a:t>Maintain exposure during the presentation</a:t>
            </a:r>
          </a:p>
          <a:p>
            <a:r>
              <a:rPr lang="en-US" dirty="0"/>
              <a:t>Prepare, prepare! (to excel at presentation flow and time)</a:t>
            </a:r>
          </a:p>
          <a:p>
            <a:r>
              <a:rPr lang="en-US" dirty="0"/>
              <a:t>Maintain self-confidence (comes with preparation)</a:t>
            </a:r>
          </a:p>
          <a:p>
            <a:r>
              <a:rPr lang="en-US" dirty="0"/>
              <a:t>Connect with the audience and the subject context</a:t>
            </a:r>
          </a:p>
          <a:p>
            <a:r>
              <a:rPr lang="en-US" dirty="0"/>
              <a:t>See the guidelines (they are for you!)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C3231C-302C-587D-C14D-2197B79D7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Hossein Saiedian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1A4667-FC0A-986E-D15A-DA8AD30DA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7A5AE-FC13-4FB8-A190-BBE48B4876B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454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2DB7C-6E95-4066-DE4D-2B36AB2AF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Don’t read your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2087CE-D076-726C-2AAE-F0A293C77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contents of each slide should be main bullet points that provide you and the audience the important points of the presentation </a:t>
            </a:r>
          </a:p>
          <a:p>
            <a:r>
              <a:rPr lang="en-US" dirty="0"/>
              <a:t>The audience will be able to read what is on each slide</a:t>
            </a:r>
          </a:p>
          <a:p>
            <a:r>
              <a:rPr lang="en-US" dirty="0"/>
              <a:t>Your job is to provide complementary explanations, discussions, and reasonings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5EB24B-8FAD-5ACB-4953-9FF1C51A3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Hossein Saiedian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47603C-293C-3FC1-37BE-4339A9F7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7A5AE-FC13-4FB8-A190-BBE48B4876B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736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17FDF-774A-3370-7AB0-C27EBAEC6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58CD4-3540-99D0-DFD5-22165FA45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Summarize the work (1-3 slides)</a:t>
            </a:r>
          </a:p>
          <a:p>
            <a:r>
              <a:rPr lang="en-US" dirty="0"/>
              <a:t>Provide takeaways</a:t>
            </a:r>
          </a:p>
          <a:p>
            <a:r>
              <a:rPr lang="en-US" dirty="0"/>
              <a:t>Ask for questions and feedback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834BB9-B274-962F-AB91-0D42AB2E2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Hossein Saiedian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6EDCB0-3C32-63FF-BFD9-22FD55B8C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7A5AE-FC13-4FB8-A190-BBE48B4876B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673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8FFAD-C220-E03C-9980-758A3EC08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AFE78-F9AA-F62B-1878-5AE94E52F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will evaluate each presentation based on the following three criteria</a:t>
            </a:r>
          </a:p>
          <a:p>
            <a:pPr lvl="1"/>
            <a:r>
              <a:rPr lang="en-US" dirty="0"/>
              <a:t>Contents: 50%</a:t>
            </a:r>
          </a:p>
          <a:p>
            <a:pPr lvl="1"/>
            <a:r>
              <a:rPr lang="en-US" dirty="0"/>
              <a:t>Delivery skills: 30%</a:t>
            </a:r>
          </a:p>
          <a:p>
            <a:pPr lvl="1"/>
            <a:r>
              <a:rPr lang="en-US" dirty="0"/>
              <a:t>Slides and visuals: 20%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73F4E-9177-949F-C5B9-4A2601800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Hossein Saiedian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EA195E-21B3-175F-65F3-BC8C2E63D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7A5AE-FC13-4FB8-A190-BBE48B4876B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617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15A3B-97DE-4712-9BEB-041D90921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08" y="0"/>
            <a:ext cx="7266653" cy="737419"/>
          </a:xfrm>
        </p:spPr>
        <p:txBody>
          <a:bodyPr/>
          <a:lstStyle/>
          <a:p>
            <a:r>
              <a:rPr lang="en-US" dirty="0"/>
              <a:t>Evaluation: 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999E5-CFBE-43D4-887E-CC619E9EF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475" y="1335088"/>
            <a:ext cx="8534400" cy="51689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content should be of high quality, ensuring accuracy and reliability</a:t>
            </a:r>
          </a:p>
          <a:p>
            <a:r>
              <a:rPr lang="en-US" dirty="0"/>
              <a:t>The presentation should have a well-defined and evident purpose</a:t>
            </a:r>
          </a:p>
          <a:p>
            <a:r>
              <a:rPr lang="en-US" dirty="0"/>
              <a:t>The objectives of the presentation should be clearly outlined</a:t>
            </a:r>
          </a:p>
          <a:p>
            <a:r>
              <a:rPr lang="en-US" dirty="0"/>
              <a:t>The content should be tailored to the specific audience and be deemed relevant for their level of understanding</a:t>
            </a:r>
          </a:p>
          <a:p>
            <a:r>
              <a:rPr lang="en-US" dirty="0"/>
              <a:t>The presentation should demonstrate an adequate level of technical detail, considering the topic and audience</a:t>
            </a:r>
          </a:p>
          <a:p>
            <a:r>
              <a:rPr lang="en-US" dirty="0"/>
              <a:t>The balance between providing high-level abstractions and specific details should be appropriate, ensuring an effective understanding of the topic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79CC1B-9E95-413C-B7E5-9D29008C1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77386" y="6503831"/>
            <a:ext cx="20574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733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AEA924B-330E-4FCE-9C3B-C220C1C37450}" vid="{8EB2081E-386C-47D4-91E5-0D8E80305D0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2018-HS-ppt-template</Template>
  <TotalTime>1312</TotalTime>
  <Words>634</Words>
  <Application>Microsoft Office PowerPoint</Application>
  <PresentationFormat>On-screen Show (4:3)</PresentationFormat>
  <Paragraphs>79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Myriad Pro Light</vt:lpstr>
      <vt:lpstr>Calibri Light</vt:lpstr>
      <vt:lpstr>Office Theme</vt:lpstr>
      <vt:lpstr>PowerPoint Presentation</vt:lpstr>
      <vt:lpstr>Organization</vt:lpstr>
      <vt:lpstr>Resources used for the presentation</vt:lpstr>
      <vt:lpstr>The body of the presentation [1/2]</vt:lpstr>
      <vt:lpstr>The body of the presentation [2/2]</vt:lpstr>
      <vt:lpstr> Don’t read your slides</vt:lpstr>
      <vt:lpstr>Summary and conclusions</vt:lpstr>
      <vt:lpstr>Presentation evaluation</vt:lpstr>
      <vt:lpstr>Evaluation: contents</vt:lpstr>
      <vt:lpstr>Evaluation: delivery skills</vt:lpstr>
      <vt:lpstr>Evaluation: slides and visuals</vt:lpstr>
      <vt:lpstr>Must read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Saiedian, Hossein</dc:creator>
  <cp:lastModifiedBy>Saiedian, Hossein</cp:lastModifiedBy>
  <cp:revision>6</cp:revision>
  <dcterms:created xsi:type="dcterms:W3CDTF">2023-10-13T22:18:32Z</dcterms:created>
  <dcterms:modified xsi:type="dcterms:W3CDTF">2023-10-14T20:10:36Z</dcterms:modified>
</cp:coreProperties>
</file>