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58" r:id="rId3"/>
    <p:sldId id="260" r:id="rId4"/>
    <p:sldId id="261" r:id="rId5"/>
    <p:sldId id="262" r:id="rId6"/>
    <p:sldId id="263" r:id="rId7"/>
    <p:sldId id="265" r:id="rId8"/>
    <p:sldId id="266" r:id="rId9"/>
    <p:sldId id="264" r:id="rId10"/>
    <p:sldId id="267" r:id="rId11"/>
    <p:sldId id="268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86" autoAdjust="0"/>
    <p:restoredTop sz="86320" autoAdjust="0"/>
  </p:normalViewPr>
  <p:slideViewPr>
    <p:cSldViewPr>
      <p:cViewPr varScale="1">
        <p:scale>
          <a:sx n="115" d="100"/>
          <a:sy n="115" d="100"/>
        </p:scale>
        <p:origin x="-4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4" y="1446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B1F14-2969-4234-94C2-84FB01E3AC7A}" type="datetimeFigureOut">
              <a:rPr lang="en-AU" smtClean="0"/>
              <a:t>11/25/12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5789E-32BF-4BCD-9509-3BAE69BCF0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235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DB67-B98A-4AC5-929D-81BD9B8E0ED5}" type="datetime1">
              <a:rPr lang="en-AU" smtClean="0"/>
              <a:t>11/25/12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Len Bass, Paul Clements, Rick Kazman, distributed under Creative Commons Attribution License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C58C-0836-46C6-8F9A-AF87B5CA09C9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2" descr="C:\Users\lbass\Documents\SAP3\SAP3 cove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72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C8F9-EC1D-4BA9-A60E-999AFF963F40}" type="datetime1">
              <a:rPr lang="en-AU" smtClean="0"/>
              <a:t>11/25/12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Len Bass, Paul Clements, Rick </a:t>
            </a:r>
            <a:r>
              <a:rPr lang="en-AU" dirty="0" err="1" smtClean="0"/>
              <a:t>Kazman</a:t>
            </a:r>
            <a:r>
              <a:rPr lang="en-AU" dirty="0" smtClean="0"/>
              <a:t>, distributed under Creative Commons Attribution License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C58C-0836-46C6-8F9A-AF87B5CA09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311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916B-826A-4DC1-AF36-AFE8D11DE3BA}" type="datetime1">
              <a:rPr lang="en-AU" smtClean="0"/>
              <a:t>11/25/12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Len Bass, Paul Clements, Rick </a:t>
            </a:r>
            <a:r>
              <a:rPr lang="en-AU" dirty="0" err="1" smtClean="0"/>
              <a:t>Kazman</a:t>
            </a:r>
            <a:r>
              <a:rPr lang="en-AU" dirty="0" smtClean="0"/>
              <a:t>, distributed under Creative Commons Attribution License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C58C-0836-46C6-8F9A-AF87B5CA09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17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77809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pic>
        <p:nvPicPr>
          <p:cNvPr id="1026" name="Picture 2" descr="C:\Users\lbass\Documents\SAP3\SAP3 cove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953592" cy="95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403648" y="6356350"/>
            <a:ext cx="6336704" cy="365125"/>
          </a:xfrm>
        </p:spPr>
        <p:txBody>
          <a:bodyPr/>
          <a:lstStyle/>
          <a:p>
            <a:r>
              <a:rPr lang="en-AU" dirty="0" smtClean="0"/>
              <a:t>© Len Bass, Paul Clements, Rick </a:t>
            </a:r>
            <a:r>
              <a:rPr lang="en-AU" dirty="0" err="1" smtClean="0"/>
              <a:t>Kazman</a:t>
            </a:r>
            <a:r>
              <a:rPr lang="en-AU" dirty="0" smtClean="0"/>
              <a:t>, distributed under Creative Commons Attribution License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183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9AFD-92D5-4F38-81E5-3FBC268DED4A}" type="datetime1">
              <a:rPr lang="en-AU" smtClean="0"/>
              <a:t>11/25/12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Len Bass, Paul Clements, Rick </a:t>
            </a:r>
            <a:r>
              <a:rPr lang="en-AU" dirty="0" err="1" smtClean="0"/>
              <a:t>Kazman</a:t>
            </a:r>
            <a:r>
              <a:rPr lang="en-AU" dirty="0" smtClean="0"/>
              <a:t>, distributed under Creative Commons Attribution License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C58C-0836-46C6-8F9A-AF87B5CA09C9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2" descr="C:\Users\lbass\Documents\SAP3\SAP3 cove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30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77809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A7F1-F5F6-4965-B98A-1EF216FC21E9}" type="datetime1">
              <a:rPr lang="en-AU" smtClean="0"/>
              <a:t>11/25/12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Len Bass, Paul Clements, Rick </a:t>
            </a:r>
            <a:r>
              <a:rPr lang="en-AU" dirty="0" err="1" smtClean="0"/>
              <a:t>Kazman</a:t>
            </a:r>
            <a:r>
              <a:rPr lang="en-AU" dirty="0" smtClean="0"/>
              <a:t>, distributed under Creative Commons Attribution License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C58C-0836-46C6-8F9A-AF87B5CA09C9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2" descr="C:\Users\lbass\Documents\SAP3\SAP3 cove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953592" cy="95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56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7780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951D-1B64-4AD7-951D-395C8B37DA62}" type="datetime1">
              <a:rPr lang="en-AU" smtClean="0"/>
              <a:t>11/25/12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Len Bass, Paul Clements, Rick </a:t>
            </a:r>
            <a:r>
              <a:rPr lang="en-AU" dirty="0" err="1" smtClean="0"/>
              <a:t>Kazman</a:t>
            </a:r>
            <a:r>
              <a:rPr lang="en-AU" dirty="0" smtClean="0"/>
              <a:t>, distributed under Creative Commons Attribution License</a:t>
            </a: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C58C-0836-46C6-8F9A-AF87B5CA09C9}" type="slidenum">
              <a:rPr lang="en-AU" smtClean="0"/>
              <a:t>‹#›</a:t>
            </a:fld>
            <a:endParaRPr lang="en-AU"/>
          </a:p>
        </p:txBody>
      </p:sp>
      <p:pic>
        <p:nvPicPr>
          <p:cNvPr id="10" name="Picture 2" descr="C:\Users\lbass\Documents\SAP3\SAP3 cove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953592" cy="95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45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77809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D5B1-B0B7-4FEE-A636-82BBB8DC2F24}" type="datetime1">
              <a:rPr lang="en-AU" smtClean="0"/>
              <a:t>11/25/12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 Len Bass, Paul Clements, Rick </a:t>
            </a:r>
            <a:r>
              <a:rPr lang="en-AU" dirty="0" err="1" smtClean="0"/>
              <a:t>Kazman</a:t>
            </a:r>
            <a:r>
              <a:rPr lang="en-AU" dirty="0" smtClean="0"/>
              <a:t>, distributed under Creative Commons Attribution License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C58C-0836-46C6-8F9A-AF87B5CA09C9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2" descr="C:\Users\lbass\Documents\SAP3\SAP3 cove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953592" cy="95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9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E332-3D0B-4932-A3B1-41A6E16690E0}" type="datetime1">
              <a:rPr lang="en-AU" smtClean="0"/>
              <a:t>11/25/12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Len Bass, Paul Clements, Rick </a:t>
            </a:r>
            <a:r>
              <a:rPr lang="en-AU" dirty="0" err="1" smtClean="0"/>
              <a:t>Kazman</a:t>
            </a:r>
            <a:r>
              <a:rPr lang="en-AU" dirty="0" smtClean="0"/>
              <a:t>, distributed under Creative Commons Attribution License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C58C-0836-46C6-8F9A-AF87B5CA09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75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B9C4-EF48-4255-A3A3-972222EC13E9}" type="datetime1">
              <a:rPr lang="en-AU" smtClean="0"/>
              <a:t>11/25/12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Len Bass, Paul Clements, Rick </a:t>
            </a:r>
            <a:r>
              <a:rPr lang="en-AU" dirty="0" err="1" smtClean="0"/>
              <a:t>Kazman</a:t>
            </a:r>
            <a:r>
              <a:rPr lang="en-AU" dirty="0" smtClean="0"/>
              <a:t>, distributed under Creative Commons Attribution License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C58C-0836-46C6-8F9A-AF87B5CA09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074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94F8-BF1B-412F-A811-124AF48AB6BD}" type="datetime1">
              <a:rPr lang="en-AU" smtClean="0"/>
              <a:t>11/25/12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Len Bass, Paul Clements, Rick </a:t>
            </a:r>
            <a:r>
              <a:rPr lang="en-AU" dirty="0" err="1" smtClean="0"/>
              <a:t>Kazman</a:t>
            </a:r>
            <a:r>
              <a:rPr lang="en-AU" dirty="0" smtClean="0"/>
              <a:t>, distributed under Creative Commons Attribution License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C58C-0836-46C6-8F9A-AF87B5CA09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04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3DB84-98FB-4B92-9E59-12D7CC27F3EE}" type="datetime1">
              <a:rPr lang="en-AU" smtClean="0"/>
              <a:t>11/25/12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dirty="0" smtClean="0"/>
              <a:t>© Len Bass</a:t>
            </a:r>
            <a:r>
              <a:rPr lang="en-AU" smtClean="0"/>
              <a:t>, Paul </a:t>
            </a:r>
            <a:r>
              <a:rPr lang="en-AU" dirty="0" smtClean="0"/>
              <a:t>Clements, Rick </a:t>
            </a:r>
            <a:r>
              <a:rPr lang="en-AU" dirty="0" err="1" smtClean="0"/>
              <a:t>Kazman</a:t>
            </a:r>
            <a:r>
              <a:rPr lang="en-AU" dirty="0" smtClean="0"/>
              <a:t>, distributed under Creative Commons Attribution License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8C58C-0836-46C6-8F9A-AF87B5CA09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117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lnSpc>
          <a:spcPct val="8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Chapter 19: Architecture, Implementation, and Testing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Len Bass, Paul Clements, Rick Kazman, distributed under Creative Commons Attribution License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3539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Architecture Erosion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 eaLnBrk="1" latinLnBrk="0" hangingPunct="1"/>
            <a:r>
              <a:rPr lang="en-US" dirty="0" smtClean="0">
                <a:effectLst/>
              </a:rPr>
              <a:t>Use tools to enforce architectural</a:t>
            </a:r>
            <a:r>
              <a:rPr lang="en-US" baseline="0" dirty="0" smtClean="0">
                <a:effectLst/>
              </a:rPr>
              <a:t> constraints.</a:t>
            </a:r>
          </a:p>
          <a:p>
            <a:pPr lvl="1" rtl="0" eaLnBrk="1" latinLnBrk="0" hangingPunct="1"/>
            <a:r>
              <a:rPr lang="en-US" baseline="0" dirty="0" smtClean="0">
                <a:effectLst/>
              </a:rPr>
              <a:t>can have architecture rules added that are enforced during a build or check in.</a:t>
            </a:r>
          </a:p>
          <a:p>
            <a:pPr lvl="0" rtl="0" eaLnBrk="1" latinLnBrk="0" hangingPunct="1"/>
            <a:r>
              <a:rPr lang="en-US" dirty="0" smtClean="0">
                <a:effectLst/>
              </a:rPr>
              <a:t>Mark documentation as out of date when erosion occurs. Will give more credence to remaining portion.</a:t>
            </a:r>
          </a:p>
          <a:p>
            <a:pPr lvl="0" rtl="0" eaLnBrk="1" latinLnBrk="0" hangingPunct="1"/>
            <a:r>
              <a:rPr lang="en-US" dirty="0" smtClean="0">
                <a:effectLst/>
              </a:rPr>
              <a:t>Schedule documentation/code synchronization times.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Len Bass, Paul Clements, Rick Kazman, distributed under Creative Commons Attribution License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4616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and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test</a:t>
            </a:r>
          </a:p>
          <a:p>
            <a:r>
              <a:rPr lang="en-US" dirty="0" smtClean="0"/>
              <a:t>Integration test</a:t>
            </a:r>
          </a:p>
          <a:p>
            <a:r>
              <a:rPr lang="en-US" dirty="0" smtClean="0"/>
              <a:t>Network effects</a:t>
            </a:r>
          </a:p>
          <a:p>
            <a:r>
              <a:rPr lang="en-US" dirty="0" smtClean="0"/>
              <a:t>Test activities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Len Bass, Paul Clements, Rick Kazman, distributed under Creative Commons Attribution License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0369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/>
              <a:t>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Architecture defines the units that are to be tested. They are components or modules.</a:t>
            </a:r>
          </a:p>
          <a:p>
            <a:r>
              <a:rPr lang="en-US" dirty="0" smtClean="0"/>
              <a:t>Architecture defines the responsibilities and interactions of the units.</a:t>
            </a:r>
          </a:p>
          <a:p>
            <a:r>
              <a:rPr lang="en-US" dirty="0" smtClean="0"/>
              <a:t>Test harness will drive the element to be tested. The test harness can </a:t>
            </a:r>
            <a:r>
              <a:rPr lang="en-US" dirty="0" smtClean="0"/>
              <a:t>test:</a:t>
            </a:r>
            <a:endParaRPr lang="en-US" dirty="0" smtClean="0"/>
          </a:p>
          <a:p>
            <a:pPr lvl="1"/>
            <a:r>
              <a:rPr lang="en-US" dirty="0" smtClean="0"/>
              <a:t>Responsibilities for functional correctness</a:t>
            </a:r>
          </a:p>
          <a:p>
            <a:pPr lvl="1"/>
            <a:r>
              <a:rPr lang="en-US" dirty="0" smtClean="0"/>
              <a:t>Performance through synthetic loads</a:t>
            </a:r>
          </a:p>
          <a:p>
            <a:pPr lvl="1"/>
            <a:r>
              <a:rPr lang="en-US" dirty="0" smtClean="0"/>
              <a:t>Availability through fault injection. i.e. what happens if a component on which the component</a:t>
            </a:r>
            <a:r>
              <a:rPr lang="en-US" baseline="0" dirty="0" smtClean="0"/>
              <a:t> being tested does not respond.</a:t>
            </a:r>
          </a:p>
          <a:p>
            <a:pPr lvl="0"/>
            <a:r>
              <a:rPr lang="en-US" baseline="0" dirty="0" smtClean="0"/>
              <a:t>Modifiability requirements can also be tested by assigning changes to test teams.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Len Bass, Paul Clements, Rick Kazman, distributed under Creative Commons Attribution License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7077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unit test, integration test can test functionality,</a:t>
            </a:r>
            <a:r>
              <a:rPr lang="en-US" baseline="0" dirty="0" smtClean="0"/>
              <a:t> performance, availability, and security.</a:t>
            </a:r>
          </a:p>
          <a:p>
            <a:r>
              <a:rPr lang="en-US" baseline="0" dirty="0" smtClean="0"/>
              <a:t>Security can be tested by having the test harness execute various attack scenarios.</a:t>
            </a:r>
          </a:p>
          <a:p>
            <a:r>
              <a:rPr lang="en-US" baseline="0" dirty="0" smtClean="0"/>
              <a:t>Systems may degrade after being run for a long time if resources are not freed</a:t>
            </a:r>
            <a:r>
              <a:rPr lang="en-US" dirty="0" smtClean="0"/>
              <a:t> </a:t>
            </a:r>
            <a:r>
              <a:rPr lang="en-US" baseline="0" dirty="0" smtClean="0"/>
              <a:t>or a configuration</a:t>
            </a:r>
            <a:r>
              <a:rPr lang="en-US" dirty="0" smtClean="0"/>
              <a:t> is incorrectly specified.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Len Bass, Paul Clements, Rick Kazman, distributed under Creative Commons Attribution License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7459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5740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600" dirty="0" smtClean="0"/>
              <a:t>Suppose an error causes a 2% performance degradation.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This is within normal variation if using one server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May cause severe</a:t>
            </a:r>
            <a:r>
              <a:rPr lang="en-US" sz="2200" baseline="0" dirty="0" smtClean="0"/>
              <a:t> degradation if system is deployed to thousands of servers.</a:t>
            </a:r>
          </a:p>
          <a:p>
            <a:pPr lvl="0">
              <a:spcBef>
                <a:spcPts val="0"/>
              </a:spcBef>
            </a:pPr>
            <a:r>
              <a:rPr lang="en-US" sz="2600" dirty="0" smtClean="0"/>
              <a:t>Configuration errors are common during installation and can lead to network effects. i.e. routing a message through</a:t>
            </a:r>
            <a:r>
              <a:rPr lang="en-US" sz="2600" baseline="0" dirty="0" smtClean="0"/>
              <a:t> an intermediary rather than directly will introduce latency.</a:t>
            </a:r>
          </a:p>
          <a:p>
            <a:pPr lvl="0">
              <a:spcBef>
                <a:spcPts val="0"/>
              </a:spcBef>
            </a:pPr>
            <a:r>
              <a:rPr lang="en-US" sz="2600" dirty="0" smtClean="0"/>
              <a:t>In Chapter 10 we saw the Latency Monkey and the Chaos </a:t>
            </a:r>
            <a:r>
              <a:rPr lang="en-US" sz="2600" dirty="0"/>
              <a:t>M</a:t>
            </a:r>
            <a:r>
              <a:rPr lang="en-US" sz="2600" dirty="0" smtClean="0"/>
              <a:t>onkey as testing techniques for running systems.</a:t>
            </a:r>
          </a:p>
          <a:p>
            <a:pPr lvl="0">
              <a:spcBef>
                <a:spcPts val="0"/>
              </a:spcBef>
            </a:pPr>
            <a:r>
              <a:rPr lang="en-US" sz="2600" dirty="0" smtClean="0"/>
              <a:t>Network effects are best found through self-aware systems, i.e. system monitors itself and makes values available externally.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Len Bass, Paul Clements, Rick Kazman, distributed under Creative Commons Attribution License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76532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architect should be actively involved in</a:t>
            </a:r>
          </a:p>
          <a:p>
            <a:pPr lvl="1"/>
            <a:r>
              <a:rPr lang="en-US" dirty="0" smtClean="0"/>
              <a:t>Test planning, since the architect knows the sensitive areas of the </a:t>
            </a:r>
            <a:r>
              <a:rPr lang="en-US" dirty="0" smtClean="0"/>
              <a:t>system.</a:t>
            </a:r>
            <a:endParaRPr lang="en-US" dirty="0" smtClean="0"/>
          </a:p>
          <a:p>
            <a:pPr lvl="1"/>
            <a:r>
              <a:rPr lang="en-US" dirty="0" smtClean="0"/>
              <a:t>Test development. Test</a:t>
            </a:r>
            <a:r>
              <a:rPr lang="en-US" baseline="0" dirty="0" smtClean="0"/>
              <a:t> driven development is a technique where the next increment of the system is developed to satisfy a predetermined test.</a:t>
            </a:r>
          </a:p>
          <a:p>
            <a:pPr lvl="1"/>
            <a:r>
              <a:rPr lang="en-US" baseline="0" dirty="0" smtClean="0"/>
              <a:t>Test interpretation. The architect knows what various monitored values should be and is best equipped to interpret test results.</a:t>
            </a:r>
          </a:p>
          <a:p>
            <a:pPr lvl="1"/>
            <a:r>
              <a:rPr lang="en-US" baseline="0" dirty="0" smtClean="0"/>
              <a:t>Test harness creation. The test harness has to intimately interact with the system and this requires architecture knowledge.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Len Bass, Paul Clements, Rick Kazman, distributed under Creative Commons Attribution License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0187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Implementation</a:t>
            </a:r>
            <a:r>
              <a:rPr lang="en-US" baseline="0" dirty="0" smtClean="0"/>
              <a:t> activities can embed architecture knowledge in the code</a:t>
            </a:r>
          </a:p>
          <a:p>
            <a:pPr lvl="1"/>
            <a:r>
              <a:rPr lang="en-US" baseline="0" dirty="0" smtClean="0"/>
              <a:t>Templates can be used for critical sections that reoccur</a:t>
            </a:r>
          </a:p>
          <a:p>
            <a:pPr lvl="1" rtl="0" eaLnBrk="1" latinLnBrk="0" hangingPunct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Architecture erosion can be prevented through use of tools and management processes</a:t>
            </a:r>
            <a:endParaRPr lang="en-US" baseline="0" dirty="0" smtClean="0"/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Testing</a:t>
            </a:r>
          </a:p>
          <a:p>
            <a:pPr lvl="1" rtl="0" eaLnBrk="1" latinLnBrk="0" hangingPunct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Unit and integration tests depend</a:t>
            </a: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architectural knowledge and a test harness.</a:t>
            </a:r>
            <a:endParaRPr lang="en-US" dirty="0" smtClean="0">
              <a:effectLst/>
            </a:endParaRPr>
          </a:p>
          <a:p>
            <a:pPr lvl="1" rtl="0" eaLnBrk="1" latinLnBrk="0" hangingPunct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 effects are difficult to discover when deploying a</a:t>
            </a: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system to 1000s of servers.</a:t>
            </a:r>
            <a:endParaRPr lang="en-US" dirty="0" smtClean="0">
              <a:effectLst/>
            </a:endParaRPr>
          </a:p>
          <a:p>
            <a:pPr lvl="1" rtl="0" eaLnBrk="1" latinLnBrk="0" hangingPunct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architect should be involved in a wide variety of test activities.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Len Bass, Paul Clements, Rick Kazman, distributed under Creative Commons Attribution License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5994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Chapter Outline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Architecture and Implementation </a:t>
            </a:r>
          </a:p>
          <a:p>
            <a:r>
              <a:rPr lang="en-US" sz="3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Architecture and Testing </a:t>
            </a:r>
          </a:p>
          <a:p>
            <a:r>
              <a:rPr lang="en-US" sz="3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Summary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Len Bass, Paul Clements, Rick Kazman, distributed under Creative Commons Attribution License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3940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</a:t>
            </a:r>
            <a:r>
              <a:rPr lang="en-US" dirty="0"/>
              <a:t>techniques to help keep the code and the architecture </a:t>
            </a:r>
            <a:r>
              <a:rPr lang="en-US" dirty="0" smtClean="0"/>
              <a:t>consistent:</a:t>
            </a:r>
          </a:p>
          <a:p>
            <a:pPr lvl="1"/>
            <a:r>
              <a:rPr lang="en-US" dirty="0" smtClean="0"/>
              <a:t>Embedding </a:t>
            </a:r>
            <a:r>
              <a:rPr lang="en-US" dirty="0"/>
              <a:t>the design in the code</a:t>
            </a:r>
          </a:p>
          <a:p>
            <a:pPr lvl="1"/>
            <a:r>
              <a:rPr lang="en-US" dirty="0"/>
              <a:t>Frameworks</a:t>
            </a:r>
          </a:p>
          <a:p>
            <a:pPr lvl="1"/>
            <a:r>
              <a:rPr lang="en-US" dirty="0"/>
              <a:t>Code templates</a:t>
            </a:r>
          </a:p>
          <a:p>
            <a:pPr lvl="1"/>
            <a:r>
              <a:rPr lang="en-US" dirty="0" smtClean="0"/>
              <a:t>Keeping code and architecture consistent (i.e. avoiding </a:t>
            </a:r>
            <a:r>
              <a:rPr lang="en-US" dirty="0" smtClean="0"/>
              <a:t>“architecture </a:t>
            </a:r>
            <a:r>
              <a:rPr lang="en-US" dirty="0" smtClean="0"/>
              <a:t>erosion”)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Len Bass, Paul Clements, Rick Kazman, distributed under Creative Commons Attribution License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341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Embedding the Design</a:t>
            </a:r>
            <a:r>
              <a:rPr lang="en-US" sz="4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in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Architecture</a:t>
            </a:r>
            <a:r>
              <a:rPr lang="en-US" baseline="0" dirty="0" smtClean="0"/>
              <a:t> acts as a blueprint for implementation. This means</a:t>
            </a:r>
          </a:p>
          <a:p>
            <a:pPr lvl="1"/>
            <a:r>
              <a:rPr lang="en-US" dirty="0" smtClean="0"/>
              <a:t>Implementers know what architectural structure they are implementing.</a:t>
            </a:r>
            <a:r>
              <a:rPr lang="en-US" baseline="0" dirty="0" smtClean="0"/>
              <a:t> E.g. layer, pub/sub, MVC</a:t>
            </a:r>
            <a:r>
              <a:rPr lang="en-US" dirty="0" smtClean="0"/>
              <a:t>, broker, </a:t>
            </a:r>
            <a:r>
              <a:rPr lang="en-US" baseline="0" dirty="0" smtClean="0"/>
              <a:t>…</a:t>
            </a:r>
          </a:p>
          <a:p>
            <a:pPr lvl="1"/>
            <a:r>
              <a:rPr lang="en-US" dirty="0" smtClean="0"/>
              <a:t>They can document the architectural structure in the code</a:t>
            </a:r>
            <a:r>
              <a:rPr lang="en-US" baseline="0" dirty="0" smtClean="0"/>
              <a:t> as comments. Then anyone picking up the code will know some of the constraints.</a:t>
            </a:r>
          </a:p>
          <a:p>
            <a:pPr lvl="1"/>
            <a:r>
              <a:rPr lang="en-US" baseline="0" dirty="0" smtClean="0"/>
              <a:t>Projects should have conventions about how to do this. Then tools can automatically relate the code and the architecture.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Len Bass, Paul Clements, Rick Kazman, distributed under Creative Commons Attribution License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828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4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framework is a reusable set of classes organized around a particular theme. </a:t>
            </a:r>
          </a:p>
          <a:p>
            <a:r>
              <a:rPr lang="en-US" dirty="0" smtClean="0"/>
              <a:t>A programmer uses the services provided by a framework.</a:t>
            </a:r>
          </a:p>
          <a:p>
            <a:r>
              <a:rPr lang="en-US" dirty="0" smtClean="0"/>
              <a:t>Examples are</a:t>
            </a:r>
          </a:p>
          <a:p>
            <a:pPr lvl="1"/>
            <a:r>
              <a:rPr lang="en-US" dirty="0" smtClean="0"/>
              <a:t>Ruby on Rails is based on MVC is designed for web applications. </a:t>
            </a:r>
            <a:r>
              <a:rPr lang="en-US" dirty="0"/>
              <a:t>It offers </a:t>
            </a:r>
            <a:r>
              <a:rPr lang="en-US" dirty="0" smtClean="0"/>
              <a:t>the </a:t>
            </a:r>
            <a:r>
              <a:rPr lang="en-US" dirty="0"/>
              <a:t>ability to gather information from the web server, talk to or query the database, and render </a:t>
            </a:r>
            <a:r>
              <a:rPr lang="en-US" dirty="0" smtClean="0"/>
              <a:t>templates.</a:t>
            </a:r>
          </a:p>
          <a:p>
            <a:pPr lvl="1"/>
            <a:r>
              <a:rPr lang="en-US" dirty="0" smtClean="0"/>
              <a:t>AUTOSAR is designed for the computers inside of automobiles.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Len Bass, Paul Clements, Rick Kazman, distributed under Creative Commons Attribution License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999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15200" cy="778098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n-US" sz="4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Code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A code template is collection of code within which the programmer provides application specific portions.</a:t>
            </a:r>
          </a:p>
          <a:p>
            <a:r>
              <a:rPr lang="en-US" sz="4000" dirty="0" smtClean="0"/>
              <a:t>The example below implements a failover </a:t>
            </a:r>
            <a:r>
              <a:rPr lang="en-US" sz="4000" dirty="0" smtClean="0"/>
              <a:t>protocol:</a:t>
            </a:r>
          </a:p>
          <a:p>
            <a:endParaRPr lang="en-US" sz="4000" dirty="0" smtClean="0"/>
          </a:p>
          <a:p>
            <a:pPr marL="400050" lvl="1" indent="0">
              <a:buNone/>
            </a:pPr>
            <a:r>
              <a:rPr lang="en-US" sz="3600" i="1" dirty="0" smtClean="0"/>
              <a:t>In </a:t>
            </a:r>
            <a:r>
              <a:rPr lang="en-US" sz="3600" i="1" dirty="0"/>
              <a:t>the event that a failure is detected in a critical-application component, </a:t>
            </a:r>
            <a:r>
              <a:rPr lang="en-US" sz="3600" i="1" dirty="0" smtClean="0"/>
              <a:t>a</a:t>
            </a:r>
            <a:r>
              <a:rPr lang="en-US" sz="3600" i="1" baseline="0" dirty="0" smtClean="0"/>
              <a:t> </a:t>
            </a:r>
            <a:r>
              <a:rPr lang="en-US" sz="3600" i="1" dirty="0" smtClean="0"/>
              <a:t>switchover </a:t>
            </a:r>
            <a:r>
              <a:rPr lang="en-US" sz="3600" i="1" dirty="0"/>
              <a:t>occurs as follows: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secondary copy, executing in parallel in background on a different </a:t>
            </a:r>
            <a:r>
              <a:rPr lang="en-US" dirty="0" smtClean="0"/>
              <a:t>processor,</a:t>
            </a:r>
            <a:r>
              <a:rPr lang="en-US" baseline="0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promoted to the new </a:t>
            </a:r>
            <a:r>
              <a:rPr lang="en-US" dirty="0" smtClean="0"/>
              <a:t>primary.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new primary reconstitutes with the application’s clients 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new secondary is started to serve as a backup for the new primary</a:t>
            </a:r>
            <a:r>
              <a:rPr lang="en-US" dirty="0" smtClean="0"/>
              <a:t>. 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newly started secondary announces itself to the new </a:t>
            </a:r>
            <a:r>
              <a:rPr lang="en-US" dirty="0" smtClean="0"/>
              <a:t>primary.</a:t>
            </a:r>
            <a:endParaRPr lang="en-US" dirty="0"/>
          </a:p>
          <a:p>
            <a:pPr marL="400050" lvl="1" indent="0">
              <a:buNone/>
            </a:pPr>
            <a:r>
              <a:rPr lang="en-US" sz="3400" i="1" dirty="0" smtClean="0"/>
              <a:t>If </a:t>
            </a:r>
            <a:r>
              <a:rPr lang="en-US" sz="3400" i="1" dirty="0"/>
              <a:t>failure is detected within a secondary, a new one is started </a:t>
            </a:r>
            <a:r>
              <a:rPr lang="en-US" sz="3400" i="1" dirty="0" smtClean="0"/>
              <a:t>on </a:t>
            </a:r>
            <a:r>
              <a:rPr lang="en-US" sz="3400" i="1" dirty="0"/>
              <a:t>some </a:t>
            </a:r>
            <a:r>
              <a:rPr lang="en-US" sz="3400" i="1" dirty="0" smtClean="0"/>
              <a:t>other processor</a:t>
            </a:r>
            <a:r>
              <a:rPr lang="en-US" sz="3400" i="1" dirty="0"/>
              <a:t>. </a:t>
            </a:r>
            <a:endParaRPr lang="en-US" sz="3400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Len Bass, Paul Clements, Rick Kazman, distributed under Creative Commons Attribution License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2110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Process:</a:t>
            </a:r>
          </a:p>
          <a:p>
            <a:pPr lvl="1"/>
            <a:r>
              <a:rPr lang="en-US" baseline="0" dirty="0" smtClean="0"/>
              <a:t>Use the code template for every critical component that must have a hot </a:t>
            </a:r>
            <a:r>
              <a:rPr lang="en-US" baseline="0" dirty="0" smtClean="0"/>
              <a:t>standby.</a:t>
            </a:r>
            <a:endParaRPr lang="en-US" baseline="0" dirty="0" smtClean="0"/>
          </a:p>
          <a:p>
            <a:pPr lvl="1"/>
            <a:r>
              <a:rPr lang="en-US" baseline="0" dirty="0" smtClean="0"/>
              <a:t>Place application specific code in fixed places within the template.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Len Bass, Paul Clements, Rick Kazman, distributed under Creative Commons Attribution License</a:t>
            </a:r>
            <a:endParaRPr lang="en-AU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778098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n-US" sz="4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Code Templates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572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Code </a:t>
            </a:r>
            <a:r>
              <a:rPr lang="en-US" dirty="0"/>
              <a:t>T</a:t>
            </a:r>
            <a:r>
              <a:rPr lang="en-US" dirty="0" smtClean="0"/>
              <a:t>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r>
              <a:rPr lang="en-US" baseline="0" dirty="0" smtClean="0"/>
              <a:t> with similar properties behave in a similar fashion.</a:t>
            </a:r>
          </a:p>
          <a:p>
            <a:r>
              <a:rPr lang="en-US" baseline="0" dirty="0" smtClean="0"/>
              <a:t>Template only needs to be debugged once.</a:t>
            </a:r>
          </a:p>
          <a:p>
            <a:r>
              <a:rPr lang="en-US" baseline="0" dirty="0" smtClean="0"/>
              <a:t>Complicated portions can be completed by skilled personnel and handed off to less skilled personnel.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Len Bass, Paul Clements, Rick Kazman, distributed under Creative Commons Attribution License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0899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Keeping </a:t>
            </a:r>
            <a:r>
              <a:rPr lang="en-US" dirty="0" smtClean="0"/>
              <a:t>Code </a:t>
            </a:r>
            <a:r>
              <a:rPr lang="en-US" dirty="0"/>
              <a:t>and </a:t>
            </a:r>
            <a:r>
              <a:rPr lang="en-US" dirty="0" smtClean="0"/>
              <a:t>Architecture Consistent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 eaLnBrk="1" latinLnBrk="0" hangingPunct="1"/>
            <a:r>
              <a:rPr lang="en-US" dirty="0" smtClean="0">
                <a:effectLst/>
              </a:rPr>
              <a:t>The implementation will drift away from the documented </a:t>
            </a:r>
            <a:r>
              <a:rPr lang="en-US" dirty="0" smtClean="0">
                <a:effectLst/>
              </a:rPr>
              <a:t>architecture.</a:t>
            </a:r>
            <a:endParaRPr lang="en-US" dirty="0" smtClean="0">
              <a:effectLst/>
            </a:endParaRPr>
          </a:p>
          <a:p>
            <a:pPr lvl="0" rtl="0" eaLnBrk="1" latinLnBrk="0" hangingPunct="1"/>
            <a:r>
              <a:rPr lang="en-US" dirty="0" smtClean="0">
                <a:effectLst/>
              </a:rPr>
              <a:t>Implementers</a:t>
            </a:r>
            <a:r>
              <a:rPr lang="en-US" baseline="0" dirty="0" smtClean="0">
                <a:effectLst/>
              </a:rPr>
              <a:t> may make decisions that are not consistent either with each other or with the architecture.</a:t>
            </a:r>
          </a:p>
          <a:p>
            <a:pPr lvl="0" rtl="0" eaLnBrk="1" latinLnBrk="0" hangingPunct="1"/>
            <a:r>
              <a:rPr lang="en-US" dirty="0" smtClean="0"/>
              <a:t>The architecture may not have foreseen all eventualities that come up.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Len Bass, Paul Clements, Rick Kazman, distributed under Creative Commons Attribution License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343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1170</Words>
  <Application>Microsoft Macintosh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Chapter 19: Architecture, Implementation, and Testing</vt:lpstr>
      <vt:lpstr>Chapter Outline</vt:lpstr>
      <vt:lpstr>Architecture and Implementation</vt:lpstr>
      <vt:lpstr>Embedding the Design in the Code</vt:lpstr>
      <vt:lpstr>Frameworks</vt:lpstr>
      <vt:lpstr>Code Templates</vt:lpstr>
      <vt:lpstr>Code Templates</vt:lpstr>
      <vt:lpstr>Advantages of Code Templates</vt:lpstr>
      <vt:lpstr>Keeping Code and Architecture Consistent </vt:lpstr>
      <vt:lpstr>Preventing Architecture Erosion</vt:lpstr>
      <vt:lpstr>Architecture and Testing</vt:lpstr>
      <vt:lpstr>Unit Test</vt:lpstr>
      <vt:lpstr>Integration Test</vt:lpstr>
      <vt:lpstr>Network Effects</vt:lpstr>
      <vt:lpstr>Test Activities</vt:lpstr>
      <vt:lpstr>Summary</vt:lpstr>
    </vt:vector>
  </TitlesOfParts>
  <Company>NICTA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 Bass</dc:creator>
  <cp:lastModifiedBy>Rick Kazman</cp:lastModifiedBy>
  <cp:revision>19</cp:revision>
  <dcterms:created xsi:type="dcterms:W3CDTF">2012-04-18T22:57:58Z</dcterms:created>
  <dcterms:modified xsi:type="dcterms:W3CDTF">2012-11-26T01:45:47Z</dcterms:modified>
</cp:coreProperties>
</file>