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58"/>
  </p:notesMasterIdLst>
  <p:handoutMasterIdLst>
    <p:handoutMasterId r:id="rId59"/>
  </p:handoutMasterIdLst>
  <p:sldIdLst>
    <p:sldId id="439" r:id="rId2"/>
    <p:sldId id="403" r:id="rId3"/>
    <p:sldId id="413" r:id="rId4"/>
    <p:sldId id="512" r:id="rId5"/>
    <p:sldId id="513" r:id="rId6"/>
    <p:sldId id="514" r:id="rId7"/>
    <p:sldId id="515" r:id="rId8"/>
    <p:sldId id="516" r:id="rId9"/>
    <p:sldId id="517" r:id="rId10"/>
    <p:sldId id="518" r:id="rId11"/>
    <p:sldId id="519" r:id="rId12"/>
    <p:sldId id="520" r:id="rId13"/>
    <p:sldId id="509" r:id="rId14"/>
    <p:sldId id="521" r:id="rId15"/>
    <p:sldId id="522" r:id="rId16"/>
    <p:sldId id="523" r:id="rId17"/>
    <p:sldId id="524" r:id="rId18"/>
    <p:sldId id="546" r:id="rId19"/>
    <p:sldId id="545" r:id="rId20"/>
    <p:sldId id="547" r:id="rId21"/>
    <p:sldId id="548" r:id="rId22"/>
    <p:sldId id="549" r:id="rId23"/>
    <p:sldId id="406" r:id="rId24"/>
    <p:sldId id="526" r:id="rId25"/>
    <p:sldId id="550" r:id="rId26"/>
    <p:sldId id="525" r:id="rId27"/>
    <p:sldId id="527" r:id="rId28"/>
    <p:sldId id="528" r:id="rId29"/>
    <p:sldId id="529" r:id="rId30"/>
    <p:sldId id="530" r:id="rId31"/>
    <p:sldId id="531" r:id="rId32"/>
    <p:sldId id="483" r:id="rId33"/>
    <p:sldId id="532" r:id="rId34"/>
    <p:sldId id="551" r:id="rId35"/>
    <p:sldId id="552" r:id="rId36"/>
    <p:sldId id="533" r:id="rId37"/>
    <p:sldId id="534" r:id="rId38"/>
    <p:sldId id="535" r:id="rId39"/>
    <p:sldId id="408" r:id="rId40"/>
    <p:sldId id="553" r:id="rId41"/>
    <p:sldId id="554" r:id="rId42"/>
    <p:sldId id="536" r:id="rId43"/>
    <p:sldId id="409" r:id="rId44"/>
    <p:sldId id="537" r:id="rId45"/>
    <p:sldId id="507" r:id="rId46"/>
    <p:sldId id="538" r:id="rId47"/>
    <p:sldId id="539" r:id="rId48"/>
    <p:sldId id="540" r:id="rId49"/>
    <p:sldId id="541" r:id="rId50"/>
    <p:sldId id="455" r:id="rId51"/>
    <p:sldId id="508" r:id="rId52"/>
    <p:sldId id="542" r:id="rId53"/>
    <p:sldId id="510" r:id="rId54"/>
    <p:sldId id="543" r:id="rId55"/>
    <p:sldId id="544" r:id="rId56"/>
    <p:sldId id="511" r:id="rId57"/>
  </p:sldIdLst>
  <p:sldSz cx="9144000" cy="6858000" type="letter"/>
  <p:notesSz cx="6858000" cy="9144000"/>
  <p:defaultTextStyle>
    <a:defPPr>
      <a:defRPr lang="en-CA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7228"/>
    <a:srgbClr val="6E792B"/>
    <a:srgbClr val="76822E"/>
    <a:srgbClr val="4F571F"/>
    <a:srgbClr val="6F6A07"/>
    <a:srgbClr val="827C08"/>
    <a:srgbClr val="800000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63" d="100"/>
          <a:sy n="63" d="100"/>
        </p:scale>
        <p:origin x="1380" y="60"/>
      </p:cViewPr>
      <p:guideLst>
        <p:guide orient="horz" pos="19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2706"/>
    </p:cViewPr>
  </p:sorterViewPr>
  <p:notesViewPr>
    <p:cSldViewPr snapToObjects="1">
      <p:cViewPr>
        <p:scale>
          <a:sx n="100" d="100"/>
          <a:sy n="100" d="100"/>
        </p:scale>
        <p:origin x="-780" y="21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microsoft.com/office/2015/10/relationships/revisionInfo" Target="revisionInfo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1271EECE-31E1-4A23-8A4F-3405257CBF2E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5069170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CA" noProof="0"/>
              <a:t>Click to edit Master text styles</a:t>
            </a:r>
          </a:p>
          <a:p>
            <a:pPr lvl="1"/>
            <a:r>
              <a:rPr lang="en-CA" noProof="0"/>
              <a:t>Second level</a:t>
            </a:r>
          </a:p>
          <a:p>
            <a:pPr lvl="2"/>
            <a:r>
              <a:rPr lang="en-CA" noProof="0"/>
              <a:t>Third level</a:t>
            </a:r>
          </a:p>
          <a:p>
            <a:pPr lvl="3"/>
            <a:r>
              <a:rPr lang="en-CA" noProof="0"/>
              <a:t>Fourth level</a:t>
            </a:r>
          </a:p>
          <a:p>
            <a:pPr lvl="4"/>
            <a:r>
              <a:rPr lang="en-CA" noProof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dirty="0">
                <a:latin typeface="Tahoma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CA" dirty="0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Tahoma" panose="020B0604030504040204" pitchFamily="34" charset="0"/>
              </a:defRPr>
            </a:lvl1pPr>
          </a:lstStyle>
          <a:p>
            <a:pPr>
              <a:defRPr/>
            </a:pPr>
            <a:fld id="{436D5273-BB71-4B6D-8615-6E06E0D77921}" type="slidenum">
              <a:rPr lang="en-CA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14515375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3B0FA63F-A25E-4E74-93ED-DD064C27B66C}" type="slidenum">
              <a:rPr lang="en-CA" altLang="en-US" sz="1200" smtClean="0">
                <a:latin typeface="Tahoma" panose="020B0604030504040204" pitchFamily="34" charset="0"/>
              </a:rPr>
              <a:pPr/>
              <a:t>1</a:t>
            </a:fld>
            <a:endParaRPr lang="en-CA" altLang="en-US" sz="1200" dirty="0">
              <a:latin typeface="Tahoma" panose="020B0604030504040204" pitchFamily="34" charset="0"/>
            </a:endParaRPr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4"/>
          <p:cNvSpPr>
            <a:spLocks noChangeArrowheads="1"/>
          </p:cNvSpPr>
          <p:nvPr/>
        </p:nvSpPr>
        <p:spPr bwMode="auto">
          <a:xfrm>
            <a:off x="8305800" y="0"/>
            <a:ext cx="609600" cy="6858000"/>
          </a:xfrm>
          <a:prstGeom prst="rect">
            <a:avLst/>
          </a:prstGeom>
          <a:gradFill rotWithShape="1">
            <a:gsLst>
              <a:gs pos="0">
                <a:srgbClr val="677228">
                  <a:alpha val="43999"/>
                </a:srgbClr>
              </a:gs>
              <a:gs pos="100000">
                <a:srgbClr val="5A6423"/>
              </a:gs>
            </a:gsLst>
            <a:lin ang="5400000" scaled="1"/>
          </a:gra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5" name="Rectangle 47"/>
          <p:cNvSpPr>
            <a:spLocks noChangeArrowheads="1"/>
          </p:cNvSpPr>
          <p:nvPr userDrawn="1"/>
        </p:nvSpPr>
        <p:spPr bwMode="auto">
          <a:xfrm rot="16200000">
            <a:off x="3500437" y="-985837"/>
            <a:ext cx="2143125" cy="9144000"/>
          </a:xfrm>
          <a:prstGeom prst="rect">
            <a:avLst/>
          </a:prstGeom>
          <a:solidFill>
            <a:srgbClr val="677228">
              <a:alpha val="43921"/>
            </a:srgbClr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sp>
        <p:nvSpPr>
          <p:cNvPr id="6" name="Rectangle 48"/>
          <p:cNvSpPr>
            <a:spLocks noChangeArrowheads="1"/>
          </p:cNvSpPr>
          <p:nvPr userDrawn="1"/>
        </p:nvSpPr>
        <p:spPr bwMode="auto">
          <a:xfrm>
            <a:off x="7315200" y="2438400"/>
            <a:ext cx="1828800" cy="2290763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endParaRPr lang="en-US" altLang="en-US" dirty="0">
              <a:ea typeface="+mn-ea"/>
            </a:endParaRPr>
          </a:p>
        </p:txBody>
      </p:sp>
      <p:pic>
        <p:nvPicPr>
          <p:cNvPr id="7" name="Picture 35" descr="awtri_4c UPDATE_colo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5949950"/>
            <a:ext cx="684213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46" descr="elmasri_thumb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9975" y="2514600"/>
            <a:ext cx="1724025" cy="214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26" name="Rectangle 30" descr="Pink tissue paper"/>
          <p:cNvSpPr>
            <a:spLocks noGrp="1" noChangeArrowheads="1"/>
          </p:cNvSpPr>
          <p:nvPr>
            <p:ph type="ctrTitle" sz="quarter"/>
          </p:nvPr>
        </p:nvSpPr>
        <p:spPr>
          <a:xfrm>
            <a:off x="228600" y="152400"/>
            <a:ext cx="7086600" cy="2286000"/>
          </a:xfrm>
        </p:spPr>
        <p:txBody>
          <a:bodyPr wrap="none" anchor="ctr"/>
          <a:lstStyle>
            <a:lvl1pPr>
              <a:defRPr sz="6600">
                <a:solidFill>
                  <a:srgbClr val="990033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34" name="Rectangle 38" descr="Pink tissue paper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2590800"/>
            <a:ext cx="6629400" cy="1905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32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Rectangle 29"/>
          <p:cNvSpPr>
            <a:spLocks noGrp="1" noChangeArrowheads="1"/>
          </p:cNvSpPr>
          <p:nvPr>
            <p:ph type="ftr" sz="quarter" idx="10"/>
          </p:nvPr>
        </p:nvSpPr>
        <p:spPr bwMode="auto">
          <a:xfrm>
            <a:off x="838200" y="6397625"/>
            <a:ext cx="44958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900" dirty="0"/>
            </a:lvl1pPr>
          </a:lstStyle>
          <a:p>
            <a:pPr>
              <a:defRPr/>
            </a:pPr>
            <a:r>
              <a:rPr lang="en-US" altLang="en-US" dirty="0"/>
              <a:t>Copyright © 2007 Ramez Elmasri and Shamkant B. Navathe</a:t>
            </a:r>
          </a:p>
        </p:txBody>
      </p:sp>
    </p:spTree>
    <p:extLst>
      <p:ext uri="{BB962C8B-B14F-4D97-AF65-F5344CB8AC3E}">
        <p14:creationId xmlns:p14="http://schemas.microsoft.com/office/powerpoint/2010/main" val="1170111654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5A675477-443D-4187-9AD1-B464B649E3F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44559302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303213"/>
            <a:ext cx="2076450" cy="58689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303213"/>
            <a:ext cx="6076950" cy="58689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240EB54D-7454-4BE2-BB5F-3722C850C19C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6799445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2060488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7A02EE0B-CF5B-49DD-B29C-C82657CC615B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05856396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9713" y="1600200"/>
            <a:ext cx="407035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62463" y="1600200"/>
            <a:ext cx="4071937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157626D3-FBE7-4AF6-B557-9371DF21178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9497274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9A18E815-F6A2-4923-9D65-2D0CBE43B595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24315995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16-</a:t>
            </a:r>
            <a:fld id="{AEE05831-3758-41FE-86C8-A42338BA7B7B}" type="slidenum">
              <a:rPr lang="en-US" altLang="en-US" smtClean="0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50827538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8- </a:t>
            </a:r>
            <a:fld id="{CBCCE3FE-FCB0-427A-BC32-764E10629896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650232375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Slide8 </a:t>
            </a:r>
            <a:fld id="{048ADF35-6482-4E07-8BC7-E3CFDF0B9A27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96369731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 altLang="en-US" dirty="0"/>
              <a:t>Slide 8</a:t>
            </a:r>
            <a:fld id="{E27E5C42-AAD2-460B-B565-B1930C1CFA80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5676810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45"/>
          <p:cNvGrpSpPr>
            <a:grpSpLocks/>
          </p:cNvGrpSpPr>
          <p:nvPr userDrawn="1"/>
        </p:nvGrpSpPr>
        <p:grpSpPr bwMode="auto">
          <a:xfrm>
            <a:off x="8936038" y="1449388"/>
            <a:ext cx="207962" cy="5408612"/>
            <a:chOff x="5606" y="889"/>
            <a:chExt cx="154" cy="3431"/>
          </a:xfrm>
        </p:grpSpPr>
        <p:sp>
          <p:nvSpPr>
            <p:cNvPr id="1032" name="Rectangle 38"/>
            <p:cNvSpPr>
              <a:spLocks noChangeArrowheads="1"/>
            </p:cNvSpPr>
            <p:nvPr userDrawn="1"/>
          </p:nvSpPr>
          <p:spPr bwMode="gray">
            <a:xfrm flipH="1">
              <a:off x="5685" y="889"/>
              <a:ext cx="75" cy="3431"/>
            </a:xfrm>
            <a:prstGeom prst="rect">
              <a:avLst/>
            </a:prstGeom>
            <a:solidFill>
              <a:srgbClr val="677228"/>
            </a:solidFill>
            <a:ln>
              <a:noFill/>
            </a:ln>
            <a:extLst/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kumimoji="1" lang="en-US" altLang="en-US" sz="3200" dirty="0">
                <a:latin typeface="Tahoma" panose="020B0604030504040204" pitchFamily="34" charset="0"/>
                <a:ea typeface="+mn-ea"/>
              </a:endParaRPr>
            </a:p>
          </p:txBody>
        </p:sp>
        <p:grpSp>
          <p:nvGrpSpPr>
            <p:cNvPr id="1033" name="Group 44"/>
            <p:cNvGrpSpPr>
              <a:grpSpLocks/>
            </p:cNvGrpSpPr>
            <p:nvPr userDrawn="1"/>
          </p:nvGrpSpPr>
          <p:grpSpPr bwMode="auto">
            <a:xfrm>
              <a:off x="5606" y="889"/>
              <a:ext cx="106" cy="3431"/>
              <a:chOff x="5606" y="889"/>
              <a:chExt cx="106" cy="3431"/>
            </a:xfrm>
          </p:grpSpPr>
          <p:sp>
            <p:nvSpPr>
              <p:cNvPr id="1034" name="Rectangle 43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06" y="889"/>
                <a:ext cx="58" cy="3431"/>
              </a:xfrm>
              <a:prstGeom prst="rect">
                <a:avLst/>
              </a:prstGeom>
              <a:solidFill>
                <a:schemeClr val="tx2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  <p:sp>
            <p:nvSpPr>
              <p:cNvPr id="1035" name="Rectangle 32"/>
              <p:cNvSpPr>
                <a:spLocks noChangeArrowheads="1"/>
              </p:cNvSpPr>
              <p:nvPr userDrawn="1"/>
            </p:nvSpPr>
            <p:spPr bwMode="gray">
              <a:xfrm rot="10800000" flipH="1">
                <a:off x="5654" y="889"/>
                <a:ext cx="58" cy="3431"/>
              </a:xfrm>
              <a:prstGeom prst="rect">
                <a:avLst/>
              </a:prstGeom>
              <a:solidFill>
                <a:srgbClr val="990033"/>
              </a:solidFill>
              <a:ln>
                <a:noFill/>
              </a:ln>
              <a:extLst/>
            </p:spPr>
            <p:txBody>
              <a:bodyPr rot="10800000" wrap="none" anchor="ctr"/>
              <a:lstStyle>
                <a:lvl1pPr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kumimoji="1" lang="en-US" altLang="en-US" sz="3200" dirty="0">
                  <a:latin typeface="Tahoma" panose="020B0604030504040204" pitchFamily="34" charset="0"/>
                  <a:ea typeface="+mn-ea"/>
                </a:endParaRPr>
              </a:p>
            </p:txBody>
          </p:sp>
        </p:grpSp>
      </p:grpSp>
      <p:sp>
        <p:nvSpPr>
          <p:cNvPr id="1027" name="Rectangle 37"/>
          <p:cNvSpPr>
            <a:spLocks noChangeArrowheads="1"/>
          </p:cNvSpPr>
          <p:nvPr userDrawn="1"/>
        </p:nvSpPr>
        <p:spPr bwMode="gray">
          <a:xfrm rot="-5400000">
            <a:off x="3845719" y="-3845719"/>
            <a:ext cx="1449388" cy="9140825"/>
          </a:xfrm>
          <a:prstGeom prst="rect">
            <a:avLst/>
          </a:prstGeom>
          <a:solidFill>
            <a:srgbClr val="677228">
              <a:alpha val="36078"/>
            </a:srgbClr>
          </a:solidFill>
          <a:ln>
            <a:noFill/>
          </a:ln>
          <a:extLst/>
        </p:spPr>
        <p:txBody>
          <a:bodyPr vert="eaVert" wrap="none" anchor="ctr"/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endParaRPr kumimoji="1" lang="en-US" altLang="en-US" sz="3200" dirty="0">
              <a:latin typeface="Tahoma" panose="020B0604030504040204" pitchFamily="34" charset="0"/>
              <a:ea typeface="+mn-ea"/>
            </a:endParaRPr>
          </a:p>
        </p:txBody>
      </p:sp>
      <p:sp>
        <p:nvSpPr>
          <p:cNvPr id="1028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303213"/>
            <a:ext cx="7796213" cy="992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08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 b="1" dirty="0">
                <a:solidFill>
                  <a:srgbClr val="990033"/>
                </a:solidFill>
              </a:defRPr>
            </a:lvl1pPr>
          </a:lstStyle>
          <a:p>
            <a:pPr>
              <a:defRPr/>
            </a:pPr>
            <a:r>
              <a:rPr lang="en-US" altLang="en-US" dirty="0"/>
              <a:t>Slide 1- </a:t>
            </a:r>
            <a:fld id="{9329CBBA-874A-4F55-ABEE-07EF29FD710E}" type="slidenum">
              <a:rPr lang="en-US" altLang="en-US"/>
              <a:pPr>
                <a:defRPr/>
              </a:pPr>
              <a:t>‹#›</a:t>
            </a:fld>
            <a:endParaRPr lang="en-CA" altLang="en-US" dirty="0"/>
          </a:p>
        </p:txBody>
      </p:sp>
      <p:sp>
        <p:nvSpPr>
          <p:cNvPr id="1030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9713" y="1600200"/>
            <a:ext cx="8294687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31" name="Rectangle 30"/>
          <p:cNvSpPr>
            <a:spLocks noChangeArrowheads="1"/>
          </p:cNvSpPr>
          <p:nvPr/>
        </p:nvSpPr>
        <p:spPr bwMode="auto">
          <a:xfrm>
            <a:off x="838200" y="6397625"/>
            <a:ext cx="4495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MS PGothic" pitchFamily="34" charset="-128"/>
              </a:defRPr>
            </a:lvl9pPr>
          </a:lstStyle>
          <a:p>
            <a:pPr eaLnBrk="1" hangingPunct="1">
              <a:defRPr/>
            </a:pPr>
            <a:r>
              <a:rPr lang="en-US" altLang="en-US" sz="900" dirty="0"/>
              <a:t>Copyright © 2016 Ramez Elmasri and Shamkant B. Navathe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0" r:id="rId1"/>
    <p:sldLayoutId id="2147484021" r:id="rId2"/>
    <p:sldLayoutId id="2147484022" r:id="rId3"/>
    <p:sldLayoutId id="2147484023" r:id="rId4"/>
    <p:sldLayoutId id="2147484024" r:id="rId5"/>
    <p:sldLayoutId id="2147484025" r:id="rId6"/>
    <p:sldLayoutId id="2147484026" r:id="rId7"/>
    <p:sldLayoutId id="2147484027" r:id="rId8"/>
    <p:sldLayoutId id="2147484028" r:id="rId9"/>
    <p:sldLayoutId id="2147484018" r:id="rId10"/>
    <p:sldLayoutId id="2147484019" r:id="rId11"/>
  </p:sldLayoutIdLst>
  <p:transition spd="med"/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+mj-lt"/>
          <a:ea typeface="MS PGothic" panose="020B0600070205080204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  <a:ea typeface="MS PGothic" panose="020B0600070205080204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800000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60000"/>
        <a:buFont typeface="Wingdings" panose="05000000000000000000" pitchFamily="2" charset="2"/>
        <a:buChar char="n"/>
        <a:defRPr sz="28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6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4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55000"/>
        <a:buFont typeface="Wingdings" panose="05000000000000000000" pitchFamily="2" charset="2"/>
        <a:buChar char="n"/>
        <a:defRPr sz="2000">
          <a:solidFill>
            <a:srgbClr val="800000"/>
          </a:solidFill>
          <a:latin typeface="+mn-lt"/>
          <a:ea typeface="MS PGothic" panose="020B0600070205080204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anose="05000000000000000000" pitchFamily="2" charset="2"/>
        <a:buChar char="n"/>
        <a:defRPr sz="2000">
          <a:solidFill>
            <a:schemeClr val="tx2"/>
          </a:solidFill>
          <a:latin typeface="+mn-lt"/>
          <a:ea typeface="MS PGothic" panose="020B0600070205080204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990033"/>
        </a:buClr>
        <a:buSzPct val="50000"/>
        <a:buFont typeface="Wingdings" pitchFamily="2" charset="2"/>
        <a:buChar char="n"/>
        <a:defRPr sz="20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8950" y="1516063"/>
            <a:ext cx="3892550" cy="4840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Sensitive Data and Types of Disclosures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Factors in deciding whether it is safe to reveal the data</a:t>
            </a:r>
          </a:p>
          <a:p>
            <a:pPr lvl="1"/>
            <a:r>
              <a:rPr lang="en-US" dirty="0"/>
              <a:t>Data availability</a:t>
            </a:r>
          </a:p>
          <a:p>
            <a:pPr lvl="2"/>
            <a:r>
              <a:rPr lang="en-US" dirty="0"/>
              <a:t>Not available when being updated</a:t>
            </a:r>
          </a:p>
          <a:p>
            <a:pPr lvl="1"/>
            <a:r>
              <a:rPr lang="en-US" dirty="0"/>
              <a:t>Access acceptability</a:t>
            </a:r>
          </a:p>
          <a:p>
            <a:pPr lvl="2"/>
            <a:r>
              <a:rPr lang="en-US" dirty="0"/>
              <a:t>Authorized users?</a:t>
            </a:r>
          </a:p>
          <a:p>
            <a:pPr lvl="1"/>
            <a:r>
              <a:rPr lang="en-US" dirty="0"/>
              <a:t>Authenticity assurance</a:t>
            </a:r>
          </a:p>
          <a:p>
            <a:pPr lvl="2"/>
            <a:r>
              <a:rPr lang="en-US" dirty="0"/>
              <a:t>External characteristics of the user</a:t>
            </a:r>
          </a:p>
          <a:p>
            <a:pPr lvl="2"/>
            <a:r>
              <a:rPr lang="en-US" dirty="0"/>
              <a:t>Example: access allowed </a:t>
            </a:r>
            <a:r>
              <a:rPr lang="en-US" i="1" dirty="0"/>
              <a:t>during working 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337061407"/>
      </p:ext>
    </p:extLst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Sensitive Data and Types of Disclosures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Typically a tradeoff between precision and security</a:t>
            </a:r>
          </a:p>
          <a:p>
            <a:r>
              <a:rPr lang="en-US" dirty="0"/>
              <a:t>Precision</a:t>
            </a:r>
          </a:p>
          <a:p>
            <a:pPr lvl="1"/>
            <a:r>
              <a:rPr lang="en-US" dirty="0"/>
              <a:t>Protect all sensitive data while making available as much nonsensitive data as possible</a:t>
            </a:r>
          </a:p>
          <a:p>
            <a:r>
              <a:rPr lang="en-US" dirty="0"/>
              <a:t>Security</a:t>
            </a:r>
          </a:p>
          <a:p>
            <a:pPr lvl="1"/>
            <a:r>
              <a:rPr lang="en-US" dirty="0"/>
              <a:t>Ensuring data kept safe from corruption and unauthorized access suitably controlled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10584015"/>
      </p:ext>
    </p:extLst>
  </p:cSld>
  <p:clrMapOvr>
    <a:masterClrMapping/>
  </p:clrMapOvr>
  <p:transition spd="med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Relationship Between Information Security and Information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713" y="1600200"/>
            <a:ext cx="8751887" cy="4572000"/>
          </a:xfrm>
        </p:spPr>
        <p:txBody>
          <a:bodyPr/>
          <a:lstStyle/>
          <a:p>
            <a:r>
              <a:rPr lang="en-US" dirty="0"/>
              <a:t>Security: technology to ensure info protection</a:t>
            </a:r>
          </a:p>
          <a:p>
            <a:r>
              <a:rPr lang="en-US" dirty="0"/>
              <a:t>Concept of privacy goes beyond security</a:t>
            </a:r>
          </a:p>
          <a:p>
            <a:pPr lvl="1"/>
            <a:r>
              <a:rPr lang="en-US" dirty="0"/>
              <a:t>Ability of individuals to control the terms under which their personal information is acquired and used</a:t>
            </a:r>
          </a:p>
          <a:p>
            <a:pPr lvl="1"/>
            <a:r>
              <a:rPr lang="en-US" dirty="0"/>
              <a:t>Preventing storage of personal information</a:t>
            </a:r>
          </a:p>
          <a:p>
            <a:pPr lvl="1"/>
            <a:r>
              <a:rPr lang="en-US" dirty="0"/>
              <a:t>Ensuring appropriate use of personal information</a:t>
            </a:r>
          </a:p>
          <a:p>
            <a:r>
              <a:rPr lang="en-US" dirty="0"/>
              <a:t>Security a required building block for privacy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650808468"/>
      </p:ext>
    </p:extLst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 dirty="0"/>
              <a:t>30.2 Discretionary Access Control Based on Granting and Revoking Privileges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DAC: Two levels for assigning privileges to use a database system</a:t>
            </a:r>
          </a:p>
          <a:p>
            <a:pPr lvl="1"/>
            <a:r>
              <a:rPr lang="en-US" altLang="en-US" dirty="0"/>
              <a:t>Account level</a:t>
            </a:r>
          </a:p>
          <a:p>
            <a:pPr lvl="2"/>
            <a:r>
              <a:rPr lang="en-US" altLang="en-US" dirty="0"/>
              <a:t>Example: CREATE, DROP, ALTER, MODIFY, SELECT privileges</a:t>
            </a:r>
          </a:p>
          <a:p>
            <a:pPr lvl="2"/>
            <a:r>
              <a:rPr lang="en-US" altLang="en-US" dirty="0"/>
              <a:t>Not defined for SQL2 (DBMS vendors decide)</a:t>
            </a:r>
          </a:p>
          <a:p>
            <a:pPr lvl="1"/>
            <a:r>
              <a:rPr lang="en-US" altLang="en-US" dirty="0"/>
              <a:t>Relation (or table) level</a:t>
            </a:r>
          </a:p>
          <a:p>
            <a:pPr lvl="2"/>
            <a:r>
              <a:rPr lang="en-US" altLang="en-US" dirty="0"/>
              <a:t>Defined for SQL2</a:t>
            </a:r>
          </a:p>
          <a:p>
            <a:pPr lvl="2"/>
            <a:r>
              <a:rPr lang="en-US" altLang="en-US" dirty="0"/>
              <a:t>Access matrix model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188538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 dirty="0"/>
              <a:t>Discretionary Access Control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Relation or table level (cont’d.)</a:t>
            </a:r>
          </a:p>
          <a:p>
            <a:pPr lvl="1"/>
            <a:r>
              <a:rPr lang="en-US" altLang="en-US" dirty="0"/>
              <a:t>Each relation R assigned an owner account</a:t>
            </a:r>
          </a:p>
          <a:p>
            <a:pPr lvl="1"/>
            <a:r>
              <a:rPr lang="en-US" altLang="en-US" dirty="0"/>
              <a:t>Owner of a relation given all privileges on that relation</a:t>
            </a:r>
          </a:p>
          <a:p>
            <a:pPr lvl="1"/>
            <a:r>
              <a:rPr lang="en-US" altLang="en-US" dirty="0"/>
              <a:t>Owner can grant privileges to other users on any owned relation</a:t>
            </a:r>
          </a:p>
          <a:p>
            <a:pPr lvl="2"/>
            <a:r>
              <a:rPr lang="en-US" altLang="en-US" dirty="0"/>
              <a:t>SELECT (retrieval or read) privilege on R</a:t>
            </a:r>
          </a:p>
          <a:p>
            <a:pPr lvl="2"/>
            <a:r>
              <a:rPr lang="en-US" altLang="en-US" dirty="0"/>
              <a:t>Modification privilege on R</a:t>
            </a:r>
          </a:p>
          <a:p>
            <a:pPr lvl="2"/>
            <a:r>
              <a:rPr lang="en-US" altLang="en-US" dirty="0"/>
              <a:t>References privilege on R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1607258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Specifying Privileges Through the Use of Views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Consider owner A of relation R and other party B</a:t>
            </a:r>
          </a:p>
          <a:p>
            <a:pPr lvl="1"/>
            <a:r>
              <a:rPr lang="en-US" dirty="0"/>
              <a:t>A can create view V of R that includes only attributes A wants B to access</a:t>
            </a:r>
          </a:p>
          <a:p>
            <a:pPr lvl="2"/>
            <a:r>
              <a:rPr lang="en-US" dirty="0"/>
              <a:t>Grant SELECT on V to B</a:t>
            </a:r>
          </a:p>
          <a:p>
            <a:r>
              <a:rPr lang="en-US" dirty="0"/>
              <a:t>Can define the view with a query that selects only those tuples from R that A wants B to access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357913176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Revocation and Propagation of Privileges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Revoking of Privileges</a:t>
            </a:r>
          </a:p>
          <a:p>
            <a:pPr lvl="1"/>
            <a:r>
              <a:rPr lang="en-US" dirty="0"/>
              <a:t>Useful for granting a privilege temporarily</a:t>
            </a:r>
          </a:p>
          <a:p>
            <a:pPr lvl="1"/>
            <a:r>
              <a:rPr lang="en-US" dirty="0"/>
              <a:t>REVOKE command used to cancel a privilege</a:t>
            </a:r>
          </a:p>
          <a:p>
            <a:r>
              <a:rPr lang="en-US" dirty="0"/>
              <a:t>Propagation of privileges using the GRANT OPTION</a:t>
            </a:r>
          </a:p>
          <a:p>
            <a:pPr lvl="1"/>
            <a:r>
              <a:rPr lang="en-US" dirty="0"/>
              <a:t>If GRANT OPTION is given, B can grant privilege to other accounts</a:t>
            </a:r>
          </a:p>
          <a:p>
            <a:pPr lvl="1"/>
            <a:r>
              <a:rPr lang="en-US" dirty="0"/>
              <a:t>DBMS must keep track of how privileges were granted if DBMS allows propagation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3686127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Revocation and Propagation of Privileges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Horizontal and vertical propagation limits</a:t>
            </a:r>
          </a:p>
          <a:p>
            <a:pPr lvl="1"/>
            <a:r>
              <a:rPr lang="en-US" dirty="0"/>
              <a:t>Limiting horizontal propagation to an integer number </a:t>
            </a:r>
            <a:r>
              <a:rPr lang="en-US" i="1" dirty="0"/>
              <a:t>i </a:t>
            </a:r>
          </a:p>
          <a:p>
            <a:pPr lvl="2"/>
            <a:r>
              <a:rPr lang="en-US" dirty="0"/>
              <a:t>Account </a:t>
            </a:r>
            <a:r>
              <a:rPr lang="en-US" i="1" dirty="0"/>
              <a:t>B </a:t>
            </a:r>
            <a:r>
              <a:rPr lang="en-US" dirty="0"/>
              <a:t>given the GRANT OPTION can grant the privilege to at most </a:t>
            </a:r>
            <a:r>
              <a:rPr lang="en-US" i="1" dirty="0"/>
              <a:t>i </a:t>
            </a:r>
            <a:r>
              <a:rPr lang="en-US" dirty="0"/>
              <a:t>other accounts</a:t>
            </a:r>
          </a:p>
          <a:p>
            <a:pPr lvl="1"/>
            <a:r>
              <a:rPr lang="en-US" dirty="0"/>
              <a:t>Vertical propagation limits the depth of the granting of privileges</a:t>
            </a:r>
          </a:p>
          <a:p>
            <a:pPr lvl="1"/>
            <a:r>
              <a:rPr lang="en-US" dirty="0"/>
              <a:t>Not available currently in SQL or other relational systems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17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985460279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AA32CC-3468-40E1-99FF-250B3FE90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GRANT Syntax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8518A-E8AD-4733-A7EC-9D1B6196C8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GRANT </a:t>
            </a:r>
            <a:r>
              <a:rPr lang="en-US" dirty="0" err="1"/>
              <a:t>priv_type</a:t>
            </a:r>
            <a:r>
              <a:rPr lang="en-US" dirty="0"/>
              <a:t> [, </a:t>
            </a:r>
            <a:r>
              <a:rPr lang="en-US" dirty="0" err="1"/>
              <a:t>priv_type</a:t>
            </a:r>
            <a:r>
              <a:rPr lang="en-US" dirty="0"/>
              <a:t>] ...</a:t>
            </a:r>
          </a:p>
          <a:p>
            <a:pPr marL="0" indent="0">
              <a:buNone/>
            </a:pPr>
            <a:r>
              <a:rPr lang="en-US" dirty="0"/>
              <a:t>   ON </a:t>
            </a:r>
            <a:r>
              <a:rPr lang="en-US" dirty="0" err="1"/>
              <a:t>object_type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TO user [user] ...</a:t>
            </a:r>
          </a:p>
          <a:p>
            <a:pPr marL="0" indent="0">
              <a:buNone/>
            </a:pPr>
            <a:r>
              <a:rPr lang="en-US" dirty="0"/>
              <a:t>    [WITH GRANT OPTION ]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3BC7C35-7763-4F82-B2E7-21513A2B03E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839472487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AC00C-DB08-4B8E-AF4D-C5F594DD6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3213"/>
            <a:ext cx="8839200" cy="992187"/>
          </a:xfrm>
        </p:spPr>
        <p:txBody>
          <a:bodyPr/>
          <a:lstStyle/>
          <a:p>
            <a:r>
              <a:rPr lang="en-US" dirty="0"/>
              <a:t>Example: Granting/Revoking Privileges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C3C0-ECA9-4558-A126-B4AA74BCD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713" y="1600200"/>
            <a:ext cx="8675687" cy="4572000"/>
          </a:xfrm>
        </p:spPr>
        <p:txBody>
          <a:bodyPr/>
          <a:lstStyle/>
          <a:p>
            <a:r>
              <a:rPr lang="en-US" dirty="0"/>
              <a:t>DBA to A1</a:t>
            </a:r>
          </a:p>
          <a:p>
            <a:pPr lvl="1"/>
            <a:r>
              <a:rPr lang="en-US" dirty="0"/>
              <a:t>GRANT CREATETAB TO A1;</a:t>
            </a:r>
          </a:p>
          <a:p>
            <a:pPr lvl="1"/>
            <a:r>
              <a:rPr lang="en-US" dirty="0"/>
              <a:t>CREATE SCHEMA Example AUTHORIZATION A1</a:t>
            </a:r>
          </a:p>
          <a:p>
            <a:pPr lvl="1"/>
            <a:r>
              <a:rPr lang="en-US" dirty="0"/>
              <a:t>A1 can create new tables</a:t>
            </a:r>
          </a:p>
          <a:p>
            <a:r>
              <a:rPr lang="en-US" dirty="0"/>
              <a:t>A1 creates relations </a:t>
            </a:r>
            <a:r>
              <a:rPr lang="en-US" dirty="0" err="1"/>
              <a:t>Emp</a:t>
            </a:r>
            <a:r>
              <a:rPr lang="en-US" dirty="0"/>
              <a:t> and </a:t>
            </a:r>
            <a:r>
              <a:rPr lang="en-US" dirty="0" err="1"/>
              <a:t>Dept</a:t>
            </a:r>
            <a:endParaRPr lang="en-US" dirty="0"/>
          </a:p>
          <a:p>
            <a:r>
              <a:rPr lang="en-US" dirty="0"/>
              <a:t>A1 to A2</a:t>
            </a:r>
          </a:p>
          <a:p>
            <a:pPr lvl="1"/>
            <a:r>
              <a:rPr lang="en-US" dirty="0"/>
              <a:t>GRANT INSERT DELETE on </a:t>
            </a:r>
            <a:r>
              <a:rPr lang="en-US" dirty="0" err="1"/>
              <a:t>Emp</a:t>
            </a:r>
            <a:r>
              <a:rPr lang="en-US" dirty="0"/>
              <a:t>, </a:t>
            </a:r>
            <a:r>
              <a:rPr lang="en-US" dirty="0" err="1"/>
              <a:t>Dept</a:t>
            </a:r>
            <a:r>
              <a:rPr lang="en-US" dirty="0"/>
              <a:t> TO A2;</a:t>
            </a:r>
          </a:p>
          <a:p>
            <a:pPr lvl="1"/>
            <a:r>
              <a:rPr lang="en-US" dirty="0"/>
              <a:t>A2 was not given the WITH GRANT OPTION</a:t>
            </a:r>
          </a:p>
          <a:p>
            <a:pPr lvl="1"/>
            <a:r>
              <a:rPr lang="en-US" dirty="0"/>
              <a:t>A2 cannot give privilege to other users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1B01-0C30-4B69-927C-8FA539DF3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19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64571513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200" b="1" dirty="0"/>
              <a:t>CHAPTER 30</a:t>
            </a:r>
          </a:p>
          <a:p>
            <a:pPr marL="0" indent="0" algn="ctr">
              <a:buFont typeface="Wingdings" panose="05000000000000000000" pitchFamily="2" charset="2"/>
              <a:buNone/>
            </a:pPr>
            <a:endParaRPr lang="en-US" altLang="en-US" b="1" dirty="0"/>
          </a:p>
          <a:p>
            <a:pPr marL="0" indent="0" algn="ctr">
              <a:buFont typeface="Wingdings" panose="05000000000000000000" pitchFamily="2" charset="2"/>
              <a:buNone/>
            </a:pPr>
            <a:r>
              <a:rPr lang="en-US" altLang="en-US" sz="3600" b="1" dirty="0"/>
              <a:t>Database Security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AC00C-DB08-4B8E-AF4D-C5F594DD6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3213"/>
            <a:ext cx="8839200" cy="992187"/>
          </a:xfrm>
        </p:spPr>
        <p:txBody>
          <a:bodyPr/>
          <a:lstStyle/>
          <a:p>
            <a:r>
              <a:rPr lang="en-US" dirty="0"/>
              <a:t>Example: Granting/Revoking Privileges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C3C0-ECA9-4558-A126-B4AA74BCD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713" y="1600200"/>
            <a:ext cx="8675687" cy="4572000"/>
          </a:xfrm>
        </p:spPr>
        <p:txBody>
          <a:bodyPr/>
          <a:lstStyle/>
          <a:p>
            <a:r>
              <a:rPr lang="en-US" dirty="0"/>
              <a:t>A1 to A3</a:t>
            </a:r>
          </a:p>
          <a:p>
            <a:pPr lvl="1"/>
            <a:r>
              <a:rPr lang="en-US" dirty="0"/>
              <a:t>GRANT SELECT On </a:t>
            </a:r>
            <a:r>
              <a:rPr lang="en-US" dirty="0" err="1"/>
              <a:t>Emp</a:t>
            </a:r>
            <a:r>
              <a:rPr lang="en-US" dirty="0"/>
              <a:t>, </a:t>
            </a:r>
            <a:r>
              <a:rPr lang="en-US" dirty="0" err="1"/>
              <a:t>Dept</a:t>
            </a:r>
            <a:r>
              <a:rPr lang="en-US" dirty="0"/>
              <a:t> TO A3 WITH GRANT OPTION;</a:t>
            </a:r>
          </a:p>
          <a:p>
            <a:pPr lvl="1"/>
            <a:r>
              <a:rPr lang="en-US" dirty="0"/>
              <a:t>A3 given the WITH GRANT OPTION</a:t>
            </a:r>
          </a:p>
          <a:p>
            <a:pPr lvl="1"/>
            <a:r>
              <a:rPr lang="en-US" dirty="0"/>
              <a:t>A3 can give privilege to other users</a:t>
            </a:r>
          </a:p>
          <a:p>
            <a:r>
              <a:rPr lang="en-US" dirty="0"/>
              <a:t>A3 to A4</a:t>
            </a:r>
          </a:p>
          <a:p>
            <a:pPr lvl="1"/>
            <a:r>
              <a:rPr lang="en-US" dirty="0"/>
              <a:t>GRANT SELECT On </a:t>
            </a:r>
            <a:r>
              <a:rPr lang="en-US" dirty="0" err="1"/>
              <a:t>Emp</a:t>
            </a:r>
            <a:r>
              <a:rPr lang="en-US" dirty="0"/>
              <a:t> TO A4;</a:t>
            </a:r>
          </a:p>
          <a:p>
            <a:pPr lvl="1"/>
            <a:r>
              <a:rPr lang="en-US" dirty="0"/>
              <a:t>A4 cannot propagate the SELECT privilege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1B01-0C30-4B69-927C-8FA539DF3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428066606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0AC00C-DB08-4B8E-AF4D-C5F594DD6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3213"/>
            <a:ext cx="8839200" cy="992187"/>
          </a:xfrm>
        </p:spPr>
        <p:txBody>
          <a:bodyPr/>
          <a:lstStyle/>
          <a:p>
            <a:r>
              <a:rPr lang="en-US" dirty="0"/>
              <a:t>Example: Granting/Revoking Privileges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B7C3C0-ECA9-4558-A126-B4AA74BCDF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713" y="1600200"/>
            <a:ext cx="8675687" cy="4572000"/>
          </a:xfrm>
        </p:spPr>
        <p:txBody>
          <a:bodyPr/>
          <a:lstStyle/>
          <a:p>
            <a:r>
              <a:rPr lang="en-US" dirty="0"/>
              <a:t>Suppose A1 decides to revoke the SELECT privilege from A3 </a:t>
            </a:r>
          </a:p>
          <a:p>
            <a:pPr lvl="1"/>
            <a:r>
              <a:rPr lang="en-US" dirty="0"/>
              <a:t>REVOKE SELECT ON </a:t>
            </a:r>
            <a:r>
              <a:rPr lang="en-US" dirty="0" err="1"/>
              <a:t>Emp</a:t>
            </a:r>
            <a:r>
              <a:rPr lang="en-US" dirty="0"/>
              <a:t> FROM A3;</a:t>
            </a:r>
          </a:p>
          <a:p>
            <a:pPr lvl="1"/>
            <a:r>
              <a:rPr lang="en-US" dirty="0"/>
              <a:t>DBMS revokes SELECT privilege on </a:t>
            </a:r>
            <a:r>
              <a:rPr lang="en-US" dirty="0" err="1"/>
              <a:t>Emp</a:t>
            </a:r>
            <a:r>
              <a:rPr lang="en-US" dirty="0"/>
              <a:t> from A3 but also A4</a:t>
            </a:r>
          </a:p>
          <a:p>
            <a:pPr lvl="1"/>
            <a:r>
              <a:rPr lang="en-US" dirty="0"/>
              <a:t>Why? Because A3 no longer has that privilege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61B01-0C30-4B69-927C-8FA539DF3FBC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11512629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484C2-1BB6-45AA-9DC7-0B8420D70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dirty="0"/>
              <a:t>Example: Granting/Revoking Privileges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DD3E67-0097-4C3B-B033-06C0FA5A88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713" y="1600199"/>
            <a:ext cx="8294687" cy="4954587"/>
          </a:xfrm>
        </p:spPr>
        <p:txBody>
          <a:bodyPr/>
          <a:lstStyle/>
          <a:p>
            <a:r>
              <a:rPr lang="en-US" dirty="0"/>
              <a:t>Suppose A1 wants to give back to A3 a limited capability on to SELECT on </a:t>
            </a:r>
            <a:r>
              <a:rPr lang="en-US" dirty="0" err="1"/>
              <a:t>Emp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CREATE VIEW A3Emp AS</a:t>
            </a:r>
          </a:p>
          <a:p>
            <a:pPr marL="0" indent="0">
              <a:buNone/>
            </a:pPr>
            <a:r>
              <a:rPr lang="en-US" dirty="0"/>
              <a:t>    SELECT Name, </a:t>
            </a:r>
            <a:r>
              <a:rPr lang="en-US" dirty="0" err="1"/>
              <a:t>Bdate</a:t>
            </a:r>
            <a:r>
              <a:rPr lang="en-US" dirty="0"/>
              <a:t>, Address</a:t>
            </a:r>
          </a:p>
          <a:p>
            <a:pPr marL="0" indent="0">
              <a:buNone/>
            </a:pPr>
            <a:r>
              <a:rPr lang="en-US" dirty="0"/>
              <a:t>    FROM </a:t>
            </a:r>
            <a:r>
              <a:rPr lang="en-US" dirty="0" err="1"/>
              <a:t>Emp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WHERE </a:t>
            </a:r>
            <a:r>
              <a:rPr lang="en-US" dirty="0" err="1"/>
              <a:t>Dno</a:t>
            </a:r>
            <a:r>
              <a:rPr lang="en-US" dirty="0"/>
              <a:t> = 5;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GRANT SELECT ON A3Emp TO A3 WITH</a:t>
            </a:r>
          </a:p>
          <a:p>
            <a:pPr marL="0" indent="0">
              <a:buNone/>
            </a:pPr>
            <a:r>
              <a:rPr lang="en-US" dirty="0"/>
              <a:t>    GRANT OPTION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5B51BB-2673-4419-B5E8-2DDC2FD7E41A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22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677210767"/>
      </p:ext>
    </p:extLst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altLang="en-US" sz="3200" dirty="0"/>
              <a:t>30.3 </a:t>
            </a:r>
            <a:r>
              <a:rPr lang="en-US" sz="3200" dirty="0"/>
              <a:t>Mandatory Access Control and Role-Based Access Control for Multilevel Security</a:t>
            </a:r>
            <a:endParaRPr lang="en-US" alt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Mandatory access control</a:t>
            </a:r>
          </a:p>
          <a:p>
            <a:pPr lvl="1"/>
            <a:r>
              <a:rPr lang="en-US" altLang="en-US" dirty="0"/>
              <a:t>Additional security policy that classifies data and users based on security classes</a:t>
            </a:r>
          </a:p>
          <a:p>
            <a:pPr lvl="1"/>
            <a:r>
              <a:rPr lang="en-US" altLang="en-US" dirty="0"/>
              <a:t>Typical security classes</a:t>
            </a:r>
          </a:p>
          <a:p>
            <a:pPr lvl="2"/>
            <a:r>
              <a:rPr lang="en-US" altLang="en-US" dirty="0"/>
              <a:t>Top secret</a:t>
            </a:r>
          </a:p>
          <a:p>
            <a:pPr lvl="2"/>
            <a:r>
              <a:rPr lang="en-US" altLang="en-US" dirty="0"/>
              <a:t>Secret</a:t>
            </a:r>
          </a:p>
          <a:p>
            <a:pPr lvl="2"/>
            <a:r>
              <a:rPr lang="en-US" altLang="en-US" dirty="0"/>
              <a:t>Confidential</a:t>
            </a:r>
          </a:p>
          <a:p>
            <a:pPr lvl="2"/>
            <a:r>
              <a:rPr lang="en-US" altLang="en-US" dirty="0"/>
              <a:t>Unclassified</a:t>
            </a:r>
          </a:p>
          <a:p>
            <a:pPr lvl="1"/>
            <a:r>
              <a:rPr lang="en-US" altLang="en-US" dirty="0"/>
              <a:t>Bell-LaPadula model</a:t>
            </a:r>
          </a:p>
          <a:p>
            <a:pPr lvl="2"/>
            <a:r>
              <a:rPr lang="en-US" altLang="en-US" dirty="0"/>
              <a:t>Subject and object classifications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610600" cy="992187"/>
          </a:xfrm>
        </p:spPr>
        <p:txBody>
          <a:bodyPr/>
          <a:lstStyle/>
          <a:p>
            <a:r>
              <a:rPr lang="en-US" sz="3200" dirty="0"/>
              <a:t>Mandatory Access Control and Role-Based Access Control for Multilevel Security (cont’d.)</a:t>
            </a:r>
            <a:endParaRPr lang="en-US" altLang="en-US" sz="3200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Simple security property</a:t>
            </a:r>
          </a:p>
          <a:p>
            <a:pPr lvl="1"/>
            <a:r>
              <a:rPr lang="en-US" altLang="en-US" dirty="0"/>
              <a:t>Subject S not allowed read access to object O unless class(S)≥class(O)</a:t>
            </a:r>
          </a:p>
          <a:p>
            <a:r>
              <a:rPr lang="en-US" altLang="en-US" dirty="0"/>
              <a:t>Star property (*-property)</a:t>
            </a:r>
          </a:p>
          <a:p>
            <a:pPr lvl="1"/>
            <a:r>
              <a:rPr lang="en-US" altLang="en-US" dirty="0"/>
              <a:t>Subject not allowed to write an object unless class(S)≤class(O)</a:t>
            </a:r>
          </a:p>
          <a:p>
            <a:pPr lvl="1"/>
            <a:r>
              <a:rPr lang="en-US" altLang="en-US" dirty="0"/>
              <a:t>Prevent information from flowing from higher to lower classifications</a:t>
            </a:r>
          </a:p>
          <a:p>
            <a:r>
              <a:rPr lang="en-US" altLang="en-US" dirty="0"/>
              <a:t>Attribute values and tuples considered as data objects</a:t>
            </a:r>
          </a:p>
          <a:p>
            <a:pPr lvl="1"/>
            <a:endParaRPr lang="en-US" altLang="en-US" dirty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83431"/>
      </p:ext>
    </p:extLst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75269-FB9D-4C24-BEBE-731CF35AD4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Filtering and Polinstantiation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DC074A-45B2-4BBE-86B8-C91DE9BA3D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Sometimes it is necessary to store two or more tuples at different classification levels with the same apparent key</a:t>
            </a:r>
          </a:p>
          <a:p>
            <a:pPr lvl="1"/>
            <a:r>
              <a:rPr lang="en-US" dirty="0"/>
              <a:t>Several tuples have the same key, but have different values for users at different clearance levels</a:t>
            </a:r>
          </a:p>
          <a:p>
            <a:r>
              <a:rPr lang="en-US" dirty="0"/>
              <a:t>Example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EEF3229-C302-4605-BA40-88DB3447917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25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770566126"/>
      </p:ext>
    </p:extLst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CBCCE3FE-FCB0-427A-BC32-764E10629896}" type="slidenum">
              <a:rPr lang="en-US" altLang="en-US" smtClean="0"/>
              <a:pPr>
                <a:defRPr/>
              </a:pPr>
              <a:t>26</a:t>
            </a:fld>
            <a:endParaRPr lang="en-CA" alt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3800" y="609600"/>
            <a:ext cx="4467225" cy="5372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381000" y="1981200"/>
            <a:ext cx="28194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30.2 A multilevel relation to illustrate multilevel security (a) The original EMPLOYEE tuples (b) Appearance of EMPLOYEE after filtering for classification C users (c) Appearance of</a:t>
            </a:r>
          </a:p>
          <a:p>
            <a:r>
              <a:rPr lang="en-US" sz="1600" dirty="0"/>
              <a:t>EMPLOYEE after filtering</a:t>
            </a:r>
          </a:p>
          <a:p>
            <a:r>
              <a:rPr lang="en-US" sz="1600" dirty="0"/>
              <a:t>for classification U users</a:t>
            </a:r>
          </a:p>
          <a:p>
            <a:r>
              <a:rPr lang="en-US" sz="1600" dirty="0"/>
              <a:t>(d) Polyinstantiation of the</a:t>
            </a:r>
          </a:p>
          <a:p>
            <a:r>
              <a:rPr lang="en-US" sz="1600" dirty="0"/>
              <a:t>Smith tuple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736770F-43E3-40B9-9435-44A2DD3B4B1D}"/>
              </a:ext>
            </a:extLst>
          </p:cNvPr>
          <p:cNvSpPr txBox="1"/>
          <p:nvPr/>
        </p:nvSpPr>
        <p:spPr>
          <a:xfrm>
            <a:off x="304800" y="1611868"/>
            <a:ext cx="3309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SELECT * FROM EMPLOYEE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C9B094-005D-4F09-819E-B485AD26811B}"/>
              </a:ext>
            </a:extLst>
          </p:cNvPr>
          <p:cNvSpPr txBox="1"/>
          <p:nvPr/>
        </p:nvSpPr>
        <p:spPr>
          <a:xfrm>
            <a:off x="289560" y="4885175"/>
            <a:ext cx="246734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rgbClr val="FF0000"/>
                </a:solidFill>
              </a:rPr>
              <a:t>Clearance S: Sees (a)</a:t>
            </a:r>
          </a:p>
          <a:p>
            <a:r>
              <a:rPr lang="en-US" sz="1800" dirty="0">
                <a:solidFill>
                  <a:srgbClr val="FF0000"/>
                </a:solidFill>
              </a:rPr>
              <a:t>Clearance C: Sees (b)</a:t>
            </a:r>
          </a:p>
          <a:p>
            <a:r>
              <a:rPr lang="en-US" sz="1800" dirty="0">
                <a:solidFill>
                  <a:srgbClr val="FF0000"/>
                </a:solidFill>
              </a:rPr>
              <a:t>Clearance U: sees (c) </a:t>
            </a:r>
          </a:p>
          <a:p>
            <a:endParaRPr lang="en-US" sz="1800" dirty="0">
              <a:solidFill>
                <a:srgbClr val="FF0000"/>
              </a:solidFill>
            </a:endParaRPr>
          </a:p>
          <a:p>
            <a:endParaRPr lang="en-US" sz="1800" dirty="0">
              <a:solidFill>
                <a:srgbClr val="FF0000"/>
              </a:solidFill>
            </a:endParaRPr>
          </a:p>
          <a:p>
            <a:r>
              <a:rPr lang="en-US" sz="1800" dirty="0">
                <a:solidFill>
                  <a:srgbClr val="FF0000"/>
                </a:solidFill>
              </a:rPr>
              <a:t>(d) Polinstantiation</a:t>
            </a:r>
          </a:p>
        </p:txBody>
      </p:sp>
    </p:spTree>
    <p:extLst>
      <p:ext uri="{BB962C8B-B14F-4D97-AF65-F5344CB8AC3E}">
        <p14:creationId xmlns:p14="http://schemas.microsoft.com/office/powerpoint/2010/main" val="3627244532"/>
      </p:ext>
    </p:extLst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3213"/>
            <a:ext cx="8305800" cy="992187"/>
          </a:xfrm>
        </p:spPr>
        <p:txBody>
          <a:bodyPr/>
          <a:lstStyle/>
          <a:p>
            <a:r>
              <a:rPr lang="en-US" dirty="0"/>
              <a:t>Comparing Discretionary Access Control and Mandatory 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DAC policies have a high degree of flexibility</a:t>
            </a:r>
          </a:p>
          <a:p>
            <a:pPr lvl="1"/>
            <a:r>
              <a:rPr lang="en-US" dirty="0"/>
              <a:t>Do not impose control on how information is propagated</a:t>
            </a:r>
          </a:p>
          <a:p>
            <a:r>
              <a:rPr lang="en-US" dirty="0"/>
              <a:t>Mandatory policies ensure high degree of protection</a:t>
            </a:r>
          </a:p>
          <a:p>
            <a:pPr lvl="1"/>
            <a:r>
              <a:rPr lang="en-US" dirty="0"/>
              <a:t>Rigid</a:t>
            </a:r>
          </a:p>
          <a:p>
            <a:pPr lvl="1"/>
            <a:r>
              <a:rPr lang="en-US" dirty="0"/>
              <a:t>Prevent illegal information flow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232989700"/>
      </p:ext>
    </p:extLst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Role-Based 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Permissions associated with organizational roles</a:t>
            </a:r>
          </a:p>
          <a:p>
            <a:pPr lvl="1"/>
            <a:r>
              <a:rPr lang="en-US" dirty="0"/>
              <a:t>Users are assigned to appropriate roles</a:t>
            </a:r>
          </a:p>
          <a:p>
            <a:r>
              <a:rPr lang="en-US" dirty="0"/>
              <a:t>Can be used with traditional discretionary and mandatory access control</a:t>
            </a:r>
          </a:p>
          <a:p>
            <a:r>
              <a:rPr lang="en-US" dirty="0"/>
              <a:t>Mutual exclusion of roles</a:t>
            </a:r>
          </a:p>
          <a:p>
            <a:pPr lvl="1"/>
            <a:r>
              <a:rPr lang="en-US" dirty="0"/>
              <a:t>Both roles cannot be used simultaneously </a:t>
            </a:r>
          </a:p>
          <a:p>
            <a:r>
              <a:rPr lang="en-US" dirty="0"/>
              <a:t>Identity management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456110266"/>
      </p:ext>
    </p:extLst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Label-Based Security and Row-Level 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Sophisticated access control rules implemented by considering the data row by row</a:t>
            </a:r>
          </a:p>
          <a:p>
            <a:r>
              <a:rPr lang="en-US" dirty="0"/>
              <a:t>Each row given a label</a:t>
            </a:r>
          </a:p>
          <a:p>
            <a:pPr lvl="1"/>
            <a:r>
              <a:rPr lang="en-US" dirty="0"/>
              <a:t>Used to prevent unauthorized users from viewing or altering certain data</a:t>
            </a:r>
          </a:p>
          <a:p>
            <a:r>
              <a:rPr lang="en-US" dirty="0"/>
              <a:t>Provides finer granularity of data security</a:t>
            </a:r>
          </a:p>
          <a:p>
            <a:r>
              <a:rPr lang="en-US" dirty="0"/>
              <a:t>Label security policy</a:t>
            </a:r>
          </a:p>
          <a:p>
            <a:pPr lvl="1"/>
            <a:r>
              <a:rPr lang="en-US" dirty="0"/>
              <a:t>Defined by an administrator</a:t>
            </a:r>
          </a:p>
          <a:p>
            <a:r>
              <a:rPr lang="en-US" dirty="0"/>
              <a:t>On top of DAC (the use must satisfy DAC and then the label security requirements)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29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32370231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30.1 Introduction to Database Security Issues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Database security a broad area</a:t>
            </a:r>
          </a:p>
          <a:p>
            <a:pPr lvl="1"/>
            <a:r>
              <a:rPr lang="en-US" altLang="en-US" dirty="0"/>
              <a:t>Legal, ethical, policy, and system-related issues</a:t>
            </a:r>
          </a:p>
          <a:p>
            <a:r>
              <a:rPr lang="en-US" altLang="en-US" dirty="0"/>
              <a:t>Threats to databases</a:t>
            </a:r>
          </a:p>
          <a:p>
            <a:pPr lvl="1"/>
            <a:r>
              <a:rPr lang="en-US" altLang="en-US" dirty="0"/>
              <a:t>Loss of integrity</a:t>
            </a:r>
          </a:p>
          <a:p>
            <a:pPr lvl="2"/>
            <a:r>
              <a:rPr lang="en-US" altLang="en-US" dirty="0"/>
              <a:t>Improper modification of information</a:t>
            </a:r>
          </a:p>
          <a:p>
            <a:pPr lvl="1"/>
            <a:r>
              <a:rPr lang="en-US" altLang="en-US" dirty="0"/>
              <a:t>Loss of availability</a:t>
            </a:r>
          </a:p>
          <a:p>
            <a:pPr lvl="2"/>
            <a:r>
              <a:rPr lang="en-US" altLang="en-US" dirty="0"/>
              <a:t>Legitimate user cannot access data objects</a:t>
            </a:r>
          </a:p>
          <a:p>
            <a:pPr lvl="1"/>
            <a:r>
              <a:rPr lang="en-US" altLang="en-US" dirty="0"/>
              <a:t>Loss of confidentiality</a:t>
            </a:r>
          </a:p>
          <a:p>
            <a:pPr lvl="2"/>
            <a:r>
              <a:rPr lang="en-US" altLang="en-US" dirty="0"/>
              <a:t>Unauthorized disclosure of confidential information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XML Access Control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Digital signatures for XML</a:t>
            </a:r>
          </a:p>
          <a:p>
            <a:pPr lvl="1"/>
            <a:r>
              <a:rPr lang="en-US" dirty="0"/>
              <a:t>XML Signature Syntax and Processing specification</a:t>
            </a:r>
          </a:p>
          <a:p>
            <a:pPr lvl="2"/>
            <a:r>
              <a:rPr lang="en-US" dirty="0"/>
              <a:t>Defines mechanisms for countersigning and transformations</a:t>
            </a:r>
          </a:p>
          <a:p>
            <a:r>
              <a:rPr lang="en-US" dirty="0"/>
              <a:t>XML encryption</a:t>
            </a:r>
          </a:p>
          <a:p>
            <a:pPr lvl="1"/>
            <a:r>
              <a:rPr lang="en-US" dirty="0"/>
              <a:t>XML Encryption Syntax and Processing specification</a:t>
            </a:r>
          </a:p>
          <a:p>
            <a:pPr lvl="2"/>
            <a:r>
              <a:rPr lang="en-US" dirty="0"/>
              <a:t>Defines XML vocabulary and processing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30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0069471"/>
      </p:ext>
    </p:extLst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 Policies for the Web and Mobile Applications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E-commerce environments require elaborate access control policies</a:t>
            </a:r>
          </a:p>
          <a:p>
            <a:pPr lvl="1"/>
            <a:r>
              <a:rPr lang="en-US" dirty="0"/>
              <a:t>Go beyond traditional DBMSs</a:t>
            </a:r>
          </a:p>
          <a:p>
            <a:r>
              <a:rPr lang="en-US" dirty="0"/>
              <a:t>Legal and financial consequences for unauthorized data breach</a:t>
            </a:r>
          </a:p>
          <a:p>
            <a:r>
              <a:rPr lang="en-US" dirty="0"/>
              <a:t>Content-based access control</a:t>
            </a:r>
          </a:p>
          <a:p>
            <a:pPr lvl="1"/>
            <a:r>
              <a:rPr lang="en-US" dirty="0"/>
              <a:t>Takes protection object content into account</a:t>
            </a:r>
          </a:p>
          <a:p>
            <a:r>
              <a:rPr lang="en-US" b="1" dirty="0"/>
              <a:t>Credentials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31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024827673"/>
      </p:ext>
    </p:extLst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30.4 SQL Injection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SQL injection</a:t>
            </a:r>
          </a:p>
          <a:p>
            <a:pPr lvl="1"/>
            <a:r>
              <a:rPr lang="en-US" altLang="en-US" dirty="0"/>
              <a:t>Most common threat to database system</a:t>
            </a:r>
          </a:p>
          <a:p>
            <a:r>
              <a:rPr lang="en-US" altLang="en-US" dirty="0"/>
              <a:t>Other common threats</a:t>
            </a:r>
          </a:p>
          <a:p>
            <a:pPr lvl="1"/>
            <a:r>
              <a:rPr lang="en-US" altLang="en-US" dirty="0"/>
              <a:t>Unauthorized privilege escalation</a:t>
            </a:r>
          </a:p>
          <a:p>
            <a:pPr lvl="1"/>
            <a:r>
              <a:rPr lang="en-US" altLang="en-US" dirty="0"/>
              <a:t>Privilege abuse</a:t>
            </a:r>
          </a:p>
          <a:p>
            <a:pPr lvl="1"/>
            <a:r>
              <a:rPr lang="en-US" altLang="en-US" dirty="0"/>
              <a:t>Denial of service</a:t>
            </a:r>
          </a:p>
          <a:p>
            <a:pPr lvl="1"/>
            <a:r>
              <a:rPr lang="en-US" altLang="en-US" dirty="0"/>
              <a:t>Weak authentication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9044A6E0-C3C0-4F53-921F-927A83F0E4B6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027884"/>
      </p:ext>
    </p:extLst>
  </p:cSld>
  <p:clrMapOvr>
    <a:masterClrMapping/>
  </p:clrMapOvr>
  <p:transition spd="med"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Methods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Attacker injects a string input through the application</a:t>
            </a:r>
          </a:p>
          <a:p>
            <a:pPr lvl="1"/>
            <a:r>
              <a:rPr lang="en-US" dirty="0"/>
              <a:t>Changes or manipulates SQL statement to attacker’s advantage</a:t>
            </a:r>
          </a:p>
          <a:p>
            <a:r>
              <a:rPr lang="en-US" dirty="0"/>
              <a:t>Unauthorized data manipulation or execution of system-level commands</a:t>
            </a:r>
          </a:p>
          <a:p>
            <a:r>
              <a:rPr lang="en-US" dirty="0"/>
              <a:t>SQL manipulation</a:t>
            </a:r>
          </a:p>
          <a:p>
            <a:pPr lvl="1"/>
            <a:r>
              <a:rPr lang="en-US" dirty="0"/>
              <a:t>Changes an SQL command in the application</a:t>
            </a:r>
          </a:p>
          <a:p>
            <a:pPr lvl="1"/>
            <a:r>
              <a:rPr lang="en-US" dirty="0"/>
              <a:t>Example: adding conditions to the WHERE clause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33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732759274"/>
      </p:ext>
    </p:extLst>
  </p:cSld>
  <p:clrMapOvr>
    <a:masterClrMapping/>
  </p:clrMapOvr>
  <p:transition spd="med"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67F7D9-43F3-4D69-80C5-E17972CB6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SQL injection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40E7F4-0D77-4B63-9A80-14F4E78303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SELECT email</a:t>
            </a:r>
          </a:p>
          <a:p>
            <a:pPr marL="0" indent="0">
              <a:buNone/>
            </a:pPr>
            <a:r>
              <a:rPr lang="en-US" dirty="0"/>
              <a:t>   FROM Email-Addresses</a:t>
            </a:r>
          </a:p>
          <a:p>
            <a:pPr marL="0" indent="0">
              <a:buNone/>
            </a:pPr>
            <a:r>
              <a:rPr lang="en-US" dirty="0"/>
              <a:t>   WHERE email = ‘saiedian@ku.edu’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SELECT email-address</a:t>
            </a:r>
          </a:p>
          <a:p>
            <a:pPr marL="0" indent="0">
              <a:buNone/>
            </a:pPr>
            <a:r>
              <a:rPr lang="en-US" dirty="0"/>
              <a:t>   FROM Email-Addresses</a:t>
            </a:r>
          </a:p>
          <a:p>
            <a:pPr marL="0" indent="0">
              <a:buNone/>
            </a:pPr>
            <a:r>
              <a:rPr lang="en-US" dirty="0"/>
              <a:t>   WHERE email = '</a:t>
            </a:r>
            <a:r>
              <a:rPr lang="en-US" dirty="0">
                <a:solidFill>
                  <a:srgbClr val="FF0000"/>
                </a:solidFill>
              </a:rPr>
              <a:t>anything' OR 'x'='x</a:t>
            </a:r>
            <a:r>
              <a:rPr lang="en-US" dirty="0"/>
              <a:t>';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722E293-77FB-4B54-B94C-2454B041046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34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770255547"/>
      </p:ext>
    </p:extLst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7AB24-BFEE-4168-A33F-BB72A2737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SQL Injection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AE539FC-4BDB-4878-8637-249675231D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35</a:t>
            </a:fld>
            <a:endParaRPr lang="en-CA" alt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E5F675-2847-4FB6-A513-A61174BD72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4275137"/>
            <a:ext cx="41148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SzPct val="80000"/>
              <a:buChar char="•"/>
              <a:defRPr sz="2800">
                <a:solidFill>
                  <a:srgbClr val="000066"/>
                </a:solidFill>
                <a:latin typeface="Trebuchet MS" panose="020B0603020202020204" pitchFamily="34" charset="0"/>
                <a:cs typeface="Lucida Sans Unicode" panose="020B0602030504020204" pitchFamily="34" charset="0"/>
              </a:defRPr>
            </a:lvl1pPr>
            <a:lvl2pPr marL="742950" indent="-285750">
              <a:spcBef>
                <a:spcPct val="20000"/>
              </a:spcBef>
              <a:buSzPct val="80000"/>
              <a:buChar char="–"/>
              <a:defRPr sz="2400">
                <a:solidFill>
                  <a:srgbClr val="000066"/>
                </a:solidFill>
                <a:latin typeface="Trebuchet MS" panose="020B0603020202020204" pitchFamily="34" charset="0"/>
                <a:cs typeface="Lucida Sans Unicode" panose="020B0602030504020204" pitchFamily="34" charset="0"/>
              </a:defRPr>
            </a:lvl2pPr>
            <a:lvl3pPr marL="1143000" indent="-228600">
              <a:spcBef>
                <a:spcPct val="20000"/>
              </a:spcBef>
              <a:buSzPct val="80000"/>
              <a:buChar char="•"/>
              <a:defRPr sz="2000">
                <a:solidFill>
                  <a:srgbClr val="000066"/>
                </a:solidFill>
                <a:latin typeface="Trebuchet MS" panose="020B0603020202020204" pitchFamily="34" charset="0"/>
                <a:cs typeface="Lucida Sans Unicode" panose="020B0602030504020204" pitchFamily="34" charset="0"/>
              </a:defRPr>
            </a:lvl3pPr>
            <a:lvl4pPr marL="1600200" indent="-228600">
              <a:spcBef>
                <a:spcPct val="20000"/>
              </a:spcBef>
              <a:buSzPct val="80000"/>
              <a:buChar char="–"/>
              <a:defRPr sz="2000">
                <a:solidFill>
                  <a:srgbClr val="000066"/>
                </a:solidFill>
                <a:latin typeface="Trebuchet MS" panose="020B0603020202020204" pitchFamily="34" charset="0"/>
                <a:cs typeface="Lucida Sans Unicode" panose="020B0602030504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cs typeface="Lucida Sans Unicode" panose="020B0602030504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cs typeface="Lucida Sans Unicode" panose="020B0602030504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cs typeface="Lucida Sans Unicode" panose="020B0602030504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cs typeface="Lucida Sans Unicode" panose="020B0602030504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Lucida Sans" panose="020B0602030504020204" pitchFamily="34" charset="0"/>
                <a:cs typeface="Lucida Sans Unicode" panose="020B0602030504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SzTx/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Bob’; drop table customers;</a:t>
            </a:r>
          </a:p>
        </p:txBody>
      </p:sp>
      <p:graphicFrame>
        <p:nvGraphicFramePr>
          <p:cNvPr id="7" name="Object 4">
            <a:extLst>
              <a:ext uri="{FF2B5EF4-FFF2-40B4-BE49-F238E27FC236}">
                <a16:creationId xmlns:a16="http://schemas.microsoft.com/office/drawing/2014/main" id="{5B380603-51EA-499E-8ADE-7B782A89A8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7371747"/>
              </p:ext>
            </p:extLst>
          </p:nvPr>
        </p:nvGraphicFramePr>
        <p:xfrm>
          <a:off x="228600" y="2513239"/>
          <a:ext cx="7658100" cy="96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2" name="Document" r:id="rId3" imgW="5562600" imgH="698500" progId="Word.Document.8">
                  <p:embed/>
                </p:oleObj>
              </mc:Choice>
              <mc:Fallback>
                <p:oleObj name="Document" r:id="rId3" imgW="5562600" imgH="698500" progId="Word.Document.8">
                  <p:embed/>
                  <p:pic>
                    <p:nvPicPr>
                      <p:cNvPr id="28676" name="Object 4">
                        <a:extLst>
                          <a:ext uri="{FF2B5EF4-FFF2-40B4-BE49-F238E27FC236}">
                            <a16:creationId xmlns:a16="http://schemas.microsoft.com/office/drawing/2014/main" id="{5996E71F-96E3-4FB8-9C65-C4213C6ECA0C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513239"/>
                        <a:ext cx="7658100" cy="96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0104294"/>
      </p:ext>
    </p:extLst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SQL Injection Methods (cont’d.)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SQL manipulation (cont’d.)</a:t>
            </a:r>
          </a:p>
          <a:p>
            <a:pPr lvl="1"/>
            <a:r>
              <a:rPr lang="en-US" dirty="0"/>
              <a:t>Typical manipulation attack occurs during database login</a:t>
            </a:r>
          </a:p>
          <a:p>
            <a:r>
              <a:rPr lang="en-US" dirty="0"/>
              <a:t>Code injection</a:t>
            </a:r>
          </a:p>
          <a:p>
            <a:pPr lvl="1"/>
            <a:r>
              <a:rPr lang="en-US" dirty="0"/>
              <a:t>Add additional SQL statements or commands that are then processed</a:t>
            </a:r>
          </a:p>
          <a:p>
            <a:r>
              <a:rPr lang="en-US" dirty="0"/>
              <a:t>Function call injection</a:t>
            </a:r>
          </a:p>
          <a:p>
            <a:pPr lvl="1"/>
            <a:r>
              <a:rPr lang="en-US" dirty="0"/>
              <a:t>Database or operating system function call inserted into vulnerable SQL statement to manipulate data or make a privileged system call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36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904558630"/>
      </p:ext>
    </p:extLst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Risks Associated with SQL Injection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fingerprinting (the type of database)</a:t>
            </a:r>
          </a:p>
          <a:p>
            <a:r>
              <a:rPr lang="en-US" dirty="0"/>
              <a:t>Denial of service (flood the server)</a:t>
            </a:r>
          </a:p>
          <a:p>
            <a:r>
              <a:rPr lang="en-US" dirty="0"/>
              <a:t>Bypassing authentication</a:t>
            </a:r>
          </a:p>
          <a:p>
            <a:r>
              <a:rPr lang="en-US" dirty="0"/>
              <a:t>Identifying injectable parameters</a:t>
            </a:r>
          </a:p>
          <a:p>
            <a:r>
              <a:rPr lang="en-US" dirty="0"/>
              <a:t>Executing remote commands</a:t>
            </a:r>
          </a:p>
          <a:p>
            <a:r>
              <a:rPr lang="en-US" dirty="0"/>
              <a:t>Performing privilege escalation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37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998923773"/>
      </p:ext>
    </p:extLst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Protection Techniques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Bind variables (using parameterized statements)</a:t>
            </a:r>
          </a:p>
          <a:p>
            <a:pPr lvl="1"/>
            <a:r>
              <a:rPr lang="en-US" dirty="0"/>
              <a:t>Protects against injection attacks</a:t>
            </a:r>
          </a:p>
          <a:p>
            <a:pPr lvl="1"/>
            <a:r>
              <a:rPr lang="en-US" dirty="0"/>
              <a:t>Improves performance</a:t>
            </a:r>
          </a:p>
          <a:p>
            <a:r>
              <a:rPr lang="en-US" dirty="0"/>
              <a:t>Filtering input (input validation)</a:t>
            </a:r>
          </a:p>
          <a:p>
            <a:pPr lvl="1"/>
            <a:r>
              <a:rPr lang="en-US" dirty="0"/>
              <a:t>Remove escape characters from input strings</a:t>
            </a:r>
          </a:p>
          <a:p>
            <a:pPr lvl="1"/>
            <a:r>
              <a:rPr lang="en-US" dirty="0"/>
              <a:t>Escape characters can be used to inject manipulation attacks</a:t>
            </a:r>
          </a:p>
          <a:p>
            <a:r>
              <a:rPr lang="en-US" dirty="0"/>
              <a:t>Function security</a:t>
            </a:r>
          </a:p>
          <a:p>
            <a:pPr lvl="1"/>
            <a:r>
              <a:rPr lang="en-US" dirty="0"/>
              <a:t>Standard and custom functions should be restricted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38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3196235686"/>
      </p:ext>
    </p:extLst>
  </p:cSld>
  <p:clrMapOvr>
    <a:masterClrMapping/>
  </p:clrMapOvr>
  <p:transition spd="med"/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30.5 Introduction to Statistical</a:t>
            </a:r>
            <a:br>
              <a:rPr lang="en-US" altLang="en-US" dirty="0"/>
            </a:br>
            <a:r>
              <a:rPr lang="en-US" altLang="en-US" dirty="0"/>
              <a:t>Database Security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Statistical databases used to provide statistics about various populations</a:t>
            </a:r>
          </a:p>
          <a:p>
            <a:pPr lvl="1"/>
            <a:r>
              <a:rPr lang="en-US" dirty="0"/>
              <a:t>Users permitted to retrieve statistical information</a:t>
            </a:r>
          </a:p>
          <a:p>
            <a:pPr lvl="1"/>
            <a:r>
              <a:rPr lang="en-US" dirty="0"/>
              <a:t>Must prohibit retrieval of individual data</a:t>
            </a:r>
          </a:p>
          <a:p>
            <a:r>
              <a:rPr lang="en-US" dirty="0"/>
              <a:t>Population</a:t>
            </a:r>
            <a:r>
              <a:rPr lang="en-US" b="1" dirty="0"/>
              <a:t>: </a:t>
            </a:r>
            <a:r>
              <a:rPr lang="en-US" dirty="0"/>
              <a:t>set of tuples of a relation (table) that satisfy some selection condition</a:t>
            </a:r>
            <a:endParaRPr lang="en-US" altLang="en-US" dirty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39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7800" y="5124450"/>
            <a:ext cx="6086475" cy="6477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44137" y="5947946"/>
            <a:ext cx="78994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Figure 30.3 The PERSON relation schema for illustrating statistical database security</a:t>
            </a:r>
          </a:p>
        </p:txBody>
      </p:sp>
    </p:spTree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Database Security Issues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works as part of a network of services</a:t>
            </a:r>
          </a:p>
          <a:p>
            <a:pPr lvl="1"/>
            <a:r>
              <a:rPr lang="en-US" dirty="0"/>
              <a:t>Applications, Web servers, firewalls, SSL terminators, and security monitoring systems</a:t>
            </a:r>
          </a:p>
          <a:p>
            <a:r>
              <a:rPr lang="en-US" altLang="en-US" dirty="0"/>
              <a:t>Types of database control measures</a:t>
            </a:r>
          </a:p>
          <a:p>
            <a:pPr lvl="1"/>
            <a:r>
              <a:rPr lang="en-US" altLang="en-US" dirty="0"/>
              <a:t>Access control</a:t>
            </a:r>
          </a:p>
          <a:p>
            <a:pPr lvl="1"/>
            <a:r>
              <a:rPr lang="en-US" dirty="0"/>
              <a:t>Inference control</a:t>
            </a:r>
          </a:p>
          <a:p>
            <a:pPr lvl="1"/>
            <a:r>
              <a:rPr lang="en-US" dirty="0"/>
              <a:t>Flow control</a:t>
            </a:r>
          </a:p>
          <a:p>
            <a:pPr lvl="1"/>
            <a:r>
              <a:rPr lang="en-US" dirty="0"/>
              <a:t>Encryption</a:t>
            </a:r>
            <a:endParaRPr lang="en-US" altLang="en-US" dirty="0"/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8956720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0FC6E5-5843-48BB-B799-E94F95F6B6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Inference Problem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41806-040A-46F1-8BFD-0B16854D56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2FB10E6-A9FC-4B07-9565-01C71606C7E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40</a:t>
            </a:fld>
            <a:endParaRPr lang="en-CA" altLang="en-US" dirty="0"/>
          </a:p>
        </p:txBody>
      </p:sp>
      <p:pic>
        <p:nvPicPr>
          <p:cNvPr id="5" name="Picture 1028">
            <a:extLst>
              <a:ext uri="{FF2B5EF4-FFF2-40B4-BE49-F238E27FC236}">
                <a16:creationId xmlns:a16="http://schemas.microsoft.com/office/drawing/2014/main" id="{FFF4F769-0E44-4624-97DC-03469692A21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59" t="4625" r="3580" b="13875"/>
          <a:stretch>
            <a:fillRect/>
          </a:stretch>
        </p:blipFill>
        <p:spPr bwMode="auto">
          <a:xfrm>
            <a:off x="914400" y="1782426"/>
            <a:ext cx="6035675" cy="42671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03787871"/>
      </p:ext>
    </p:extLst>
  </p:cSld>
  <p:clrMapOvr>
    <a:masterClrMapping/>
  </p:clrMapOvr>
  <p:transition spd="med"/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A3EF81-D66B-420D-8D16-C256158D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Inference Example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5E2429-B973-4E0B-9651-D9802BCFFB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9FF2D7-13D2-4B0B-9F77-887DF361453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23- </a:t>
            </a:r>
            <a:fld id="{2D4306B9-CFD7-4637-81D1-AA1B82412423}" type="slidenum">
              <a:rPr lang="en-US" altLang="en-US" smtClean="0"/>
              <a:pPr>
                <a:defRPr/>
              </a:pPr>
              <a:t>41</a:t>
            </a:fld>
            <a:endParaRPr lang="en-CA" alt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2239D7B-7FB7-46EF-83C2-E2AAC00518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33" t="8949" r="4633" b="37585"/>
          <a:stretch>
            <a:fillRect/>
          </a:stretch>
        </p:blipFill>
        <p:spPr bwMode="auto">
          <a:xfrm>
            <a:off x="1371600" y="1484107"/>
            <a:ext cx="6517004" cy="49722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109096"/>
      </p:ext>
    </p:extLst>
  </p:cSld>
  <p:clrMapOvr>
    <a:masterClrMapping/>
  </p:clrMapOvr>
  <p:transition spd="med"/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Statistical</a:t>
            </a:r>
            <a:br>
              <a:rPr lang="en-US" altLang="en-US" dirty="0"/>
            </a:br>
            <a:r>
              <a:rPr lang="en-US" altLang="en-US" dirty="0"/>
              <a:t>Database Security (cont’d.)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Only statistical queries are allowed</a:t>
            </a:r>
          </a:p>
          <a:p>
            <a:endParaRPr lang="en-US" altLang="en-US" dirty="0"/>
          </a:p>
          <a:p>
            <a:endParaRPr lang="en-US" altLang="en-US" dirty="0"/>
          </a:p>
          <a:p>
            <a:r>
              <a:rPr lang="en-US" altLang="en-US" dirty="0"/>
              <a:t>Preventing the inference of individual information</a:t>
            </a:r>
          </a:p>
          <a:p>
            <a:pPr lvl="1"/>
            <a:r>
              <a:rPr lang="en-US" altLang="en-US" dirty="0"/>
              <a:t>Provide minimum threshold on number of tuples</a:t>
            </a:r>
          </a:p>
          <a:p>
            <a:pPr lvl="1"/>
            <a:r>
              <a:rPr lang="en-US" altLang="en-US" dirty="0"/>
              <a:t>Prohibit sequences of queries that refer to the same population of tuples</a:t>
            </a:r>
          </a:p>
          <a:p>
            <a:pPr lvl="1"/>
            <a:r>
              <a:rPr lang="en-US" altLang="en-US" dirty="0"/>
              <a:t>Introduce slight noise or inaccuracy</a:t>
            </a:r>
          </a:p>
          <a:p>
            <a:pPr lvl="1"/>
            <a:r>
              <a:rPr lang="en-US" altLang="en-US" dirty="0"/>
              <a:t>Partition the database</a:t>
            </a:r>
          </a:p>
          <a:p>
            <a:pPr lvl="2"/>
            <a:r>
              <a:rPr lang="en-US" altLang="en-US" dirty="0"/>
              <a:t>Store records in groups of minimum size</a:t>
            </a:r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F67D9DAC-9BD9-446C-AC93-DFE50E2B3A9D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0" y="2133600"/>
            <a:ext cx="3438525" cy="99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365631"/>
      </p:ext>
    </p:extLst>
  </p:cSld>
  <p:clrMapOvr>
    <a:masterClrMapping/>
  </p:clrMapOvr>
  <p:transition spd="med"/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30.6 Introduction to Flow Control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Flow control</a:t>
            </a:r>
          </a:p>
          <a:p>
            <a:pPr lvl="1"/>
            <a:r>
              <a:rPr lang="en-US" dirty="0"/>
              <a:t>Regulates the distribution or flow of information among accessible objects</a:t>
            </a:r>
          </a:p>
          <a:p>
            <a:pPr lvl="1"/>
            <a:r>
              <a:rPr lang="en-US" dirty="0"/>
              <a:t>Verifies information contained in some objects does not flow explicitly or implicitly into less protected objects</a:t>
            </a:r>
          </a:p>
          <a:p>
            <a:r>
              <a:rPr lang="en-US" altLang="en-US" dirty="0"/>
              <a:t>Flow policy</a:t>
            </a:r>
          </a:p>
          <a:p>
            <a:pPr lvl="1"/>
            <a:r>
              <a:rPr lang="en-US" altLang="en-US" dirty="0"/>
              <a:t>Specifies channels along which information is allowed to move</a:t>
            </a:r>
          </a:p>
          <a:p>
            <a:pPr lvl="2"/>
            <a:r>
              <a:rPr lang="en-US" altLang="en-US" dirty="0"/>
              <a:t>Simple form: confidential and nonconfidential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Flow Control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Covert channels</a:t>
            </a:r>
          </a:p>
          <a:p>
            <a:pPr lvl="1"/>
            <a:r>
              <a:rPr lang="en-US" dirty="0"/>
              <a:t>Allows information to pass from a higher classification level to a lower classification level through improper means</a:t>
            </a:r>
          </a:p>
          <a:p>
            <a:pPr lvl="1"/>
            <a:r>
              <a:rPr lang="en-US" altLang="en-US" dirty="0"/>
              <a:t>Timing channel requires temporal synchronization</a:t>
            </a:r>
          </a:p>
          <a:p>
            <a:pPr lvl="1"/>
            <a:r>
              <a:rPr lang="en-US" altLang="en-US" dirty="0"/>
              <a:t>Storage channel does not require temporal synchronization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146584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30.7 Encryption and Public Key Infrastructures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Encryption converts data into cyphertext</a:t>
            </a:r>
          </a:p>
          <a:p>
            <a:pPr lvl="1"/>
            <a:r>
              <a:rPr lang="en-US" dirty="0"/>
              <a:t>Performed by applying an encryption algorithm</a:t>
            </a:r>
            <a:r>
              <a:rPr lang="en-US" b="1" dirty="0"/>
              <a:t> </a:t>
            </a:r>
            <a:r>
              <a:rPr lang="en-US" dirty="0"/>
              <a:t>to data using a prespecified encryption key</a:t>
            </a:r>
          </a:p>
          <a:p>
            <a:pPr lvl="1"/>
            <a:r>
              <a:rPr lang="en-US" dirty="0"/>
              <a:t>Resulting data must be decrypted</a:t>
            </a:r>
            <a:r>
              <a:rPr lang="en-US" b="1" dirty="0"/>
              <a:t> </a:t>
            </a:r>
            <a:r>
              <a:rPr lang="en-US" dirty="0"/>
              <a:t>using a decryption key to recover original data</a:t>
            </a:r>
          </a:p>
          <a:p>
            <a:r>
              <a:rPr lang="en-US" altLang="en-US" dirty="0"/>
              <a:t>Data Encryption Standard (DES)</a:t>
            </a:r>
          </a:p>
          <a:p>
            <a:pPr lvl="1"/>
            <a:r>
              <a:rPr lang="en-US" altLang="en-US" dirty="0"/>
              <a:t>Developed by the U.S. Government for use by the general public</a:t>
            </a:r>
          </a:p>
          <a:p>
            <a:r>
              <a:rPr lang="en-US" altLang="en-US" dirty="0"/>
              <a:t>Advanced Encryption Standard (AES)</a:t>
            </a:r>
          </a:p>
          <a:p>
            <a:pPr lvl="1"/>
            <a:r>
              <a:rPr lang="en-US" altLang="en-US" dirty="0"/>
              <a:t>More difficult to crack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1789210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Encryption and Public Key Infrastructures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Symmetric key algorithms</a:t>
            </a:r>
          </a:p>
          <a:p>
            <a:pPr lvl="1"/>
            <a:r>
              <a:rPr lang="en-US" altLang="en-US" dirty="0"/>
              <a:t>Also called secret key algorithms</a:t>
            </a:r>
          </a:p>
          <a:p>
            <a:pPr lvl="1"/>
            <a:r>
              <a:rPr lang="en-US" altLang="en-US" dirty="0"/>
              <a:t>Need for sharing the secret key</a:t>
            </a:r>
          </a:p>
          <a:p>
            <a:pPr lvl="2"/>
            <a:r>
              <a:rPr lang="en-US" altLang="en-US" dirty="0"/>
              <a:t>Can apply some function to a user-supplied password string at both sender and receiver</a:t>
            </a:r>
          </a:p>
          <a:p>
            <a:r>
              <a:rPr lang="en-US" altLang="en-US" dirty="0"/>
              <a:t>Public (asymmetric) key encryption</a:t>
            </a:r>
          </a:p>
          <a:p>
            <a:pPr lvl="1"/>
            <a:r>
              <a:rPr lang="en-US" altLang="en-US" dirty="0"/>
              <a:t>Involves public key and private key</a:t>
            </a:r>
          </a:p>
          <a:p>
            <a:pPr lvl="1"/>
            <a:r>
              <a:rPr lang="en-US" altLang="en-US" dirty="0"/>
              <a:t>Private key is not transmitted</a:t>
            </a:r>
          </a:p>
          <a:p>
            <a:pPr lvl="1"/>
            <a:r>
              <a:rPr lang="en-US" altLang="en-US" dirty="0"/>
              <a:t>Two keys related mathematically</a:t>
            </a:r>
          </a:p>
          <a:p>
            <a:pPr lvl="2"/>
            <a:r>
              <a:rPr lang="en-US" altLang="en-US" dirty="0"/>
              <a:t>Very difficult to derive private key from public key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5321960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Encryption and Public Key Infrastructures (cont’d.)</a:t>
            </a:r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Public (asymmetric) key encryption steps</a:t>
            </a:r>
          </a:p>
          <a:p>
            <a:pPr lvl="1"/>
            <a:r>
              <a:rPr lang="en-US" dirty="0"/>
              <a:t>Each user generates a pair of keys to be used for encryption and decryption of messages</a:t>
            </a:r>
          </a:p>
          <a:p>
            <a:pPr lvl="1"/>
            <a:r>
              <a:rPr lang="en-US" dirty="0"/>
              <a:t>Each user places public key in a public register or other accessible file</a:t>
            </a:r>
          </a:p>
          <a:p>
            <a:pPr lvl="2"/>
            <a:r>
              <a:rPr lang="en-US" dirty="0"/>
              <a:t>Keeps companion key private</a:t>
            </a:r>
          </a:p>
          <a:p>
            <a:pPr lvl="1"/>
            <a:r>
              <a:rPr lang="en-US" altLang="en-US" dirty="0"/>
              <a:t>Sender encrypts message using receiver’s public key</a:t>
            </a:r>
          </a:p>
          <a:p>
            <a:pPr lvl="1"/>
            <a:r>
              <a:rPr lang="en-US" altLang="en-US" dirty="0"/>
              <a:t>Receiver decrypts message using receiver’s private key</a:t>
            </a:r>
          </a:p>
          <a:p>
            <a:r>
              <a:rPr lang="en-US" altLang="en-US" dirty="0"/>
              <a:t>RSA public key encryption algorithm</a:t>
            </a:r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852D8B88-38B0-4796-B84B-53B099FD8987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47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2196646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Signatures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Consist of string of symbols</a:t>
            </a:r>
          </a:p>
          <a:p>
            <a:r>
              <a:rPr lang="en-US" dirty="0"/>
              <a:t>Each is unique</a:t>
            </a:r>
          </a:p>
          <a:p>
            <a:pPr lvl="1"/>
            <a:r>
              <a:rPr lang="en-US" dirty="0"/>
              <a:t>Function of the message it is signing, along with a timestamp</a:t>
            </a:r>
          </a:p>
          <a:p>
            <a:pPr lvl="1"/>
            <a:r>
              <a:rPr lang="en-US" dirty="0"/>
              <a:t>Depends on secret number unique to the signer</a:t>
            </a:r>
          </a:p>
          <a:p>
            <a:r>
              <a:rPr lang="en-US" dirty="0"/>
              <a:t>Public key techniques used to create digital signatures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48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2311283628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Digital Certificates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Combines value of a public key with the identity of the person or service that holds the corresponding private key into a digitally signed statement</a:t>
            </a:r>
          </a:p>
          <a:p>
            <a:r>
              <a:rPr lang="en-US" dirty="0"/>
              <a:t>Information included in the certificate</a:t>
            </a:r>
          </a:p>
          <a:p>
            <a:pPr lvl="1"/>
            <a:r>
              <a:rPr lang="en-US" dirty="0"/>
              <a:t>Owner information</a:t>
            </a:r>
          </a:p>
          <a:p>
            <a:pPr lvl="1"/>
            <a:r>
              <a:rPr lang="en-US" dirty="0"/>
              <a:t>Public key of the owner</a:t>
            </a:r>
          </a:p>
          <a:p>
            <a:pPr lvl="1"/>
            <a:r>
              <a:rPr lang="en-US" dirty="0"/>
              <a:t>Date of certificate issue and validity period</a:t>
            </a:r>
          </a:p>
          <a:p>
            <a:pPr lvl="1"/>
            <a:r>
              <a:rPr lang="en-US" dirty="0"/>
              <a:t>Issuer identification</a:t>
            </a:r>
          </a:p>
          <a:p>
            <a:pPr lvl="1"/>
            <a:r>
              <a:rPr lang="en-US" dirty="0"/>
              <a:t>Digital signature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49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6414601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Introduction to Database Security Issues (cont’d.)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Discretionary security mechanisms</a:t>
            </a:r>
          </a:p>
          <a:p>
            <a:pPr lvl="1"/>
            <a:r>
              <a:rPr lang="en-US" dirty="0"/>
              <a:t>Used to grant privileges to users</a:t>
            </a:r>
          </a:p>
          <a:p>
            <a:r>
              <a:rPr lang="en-US" altLang="en-US" dirty="0"/>
              <a:t>Mandatory security mechanisms</a:t>
            </a:r>
          </a:p>
          <a:p>
            <a:pPr lvl="1"/>
            <a:r>
              <a:rPr lang="en-US" altLang="en-US" dirty="0"/>
              <a:t>Classify data and users into various security classes</a:t>
            </a:r>
          </a:p>
          <a:p>
            <a:pPr lvl="1"/>
            <a:r>
              <a:rPr lang="en-US" altLang="en-US" dirty="0"/>
              <a:t>Implement security policy</a:t>
            </a:r>
          </a:p>
          <a:p>
            <a:r>
              <a:rPr lang="en-US" altLang="en-US" dirty="0"/>
              <a:t>Role-based security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949441"/>
      </p:ext>
    </p:extLst>
  </p:cSld>
  <p:clrMapOvr>
    <a:masterClrMapping/>
  </p:clrMapOvr>
  <p:transition spd="med"/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30.8 Privacy Issues and Preservation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Growing challenge for database security</a:t>
            </a:r>
          </a:p>
          <a:p>
            <a:r>
              <a:rPr lang="en-US" altLang="en-US" dirty="0"/>
              <a:t>Limit performing large-scale mining and analysis</a:t>
            </a:r>
          </a:p>
          <a:p>
            <a:r>
              <a:rPr lang="en-US" altLang="en-US" dirty="0"/>
              <a:t>Central warehouses for vital information</a:t>
            </a:r>
          </a:p>
          <a:p>
            <a:pPr lvl="1"/>
            <a:r>
              <a:rPr lang="en-US" altLang="en-US" dirty="0"/>
              <a:t>Violating security could expose all data</a:t>
            </a:r>
          </a:p>
          <a:p>
            <a:r>
              <a:rPr lang="en-US" altLang="en-US" dirty="0"/>
              <a:t>Distributed data mining algorithms</a:t>
            </a:r>
          </a:p>
          <a:p>
            <a:r>
              <a:rPr lang="en-US" altLang="en-US" dirty="0"/>
              <a:t>Remove identity information in released data</a:t>
            </a:r>
          </a:p>
          <a:p>
            <a:r>
              <a:rPr lang="en-US" altLang="en-US" b="1" i="1" dirty="0"/>
              <a:t>Inject noise into the data</a:t>
            </a:r>
          </a:p>
          <a:p>
            <a:pPr lvl="1"/>
            <a:r>
              <a:rPr lang="en-US" altLang="en-US" dirty="0"/>
              <a:t>Must be able to estimate errors introduced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50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168948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30.9 Challenges to Maintaining</a:t>
            </a:r>
            <a:br>
              <a:rPr lang="en-US" altLang="en-US" dirty="0"/>
            </a:br>
            <a:r>
              <a:rPr lang="en-US" altLang="en-US" dirty="0"/>
              <a:t>Database Security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 quality</a:t>
            </a:r>
          </a:p>
          <a:p>
            <a:pPr lvl="1"/>
            <a:r>
              <a:rPr lang="en-US" altLang="en-US" dirty="0"/>
              <a:t>Quality stamps</a:t>
            </a:r>
          </a:p>
          <a:p>
            <a:pPr lvl="1"/>
            <a:r>
              <a:rPr lang="en-US" altLang="en-US" dirty="0"/>
              <a:t>Application-level recovery techniques to automatically repair incorrect data</a:t>
            </a:r>
          </a:p>
          <a:p>
            <a:r>
              <a:rPr lang="en-US" altLang="en-US" dirty="0"/>
              <a:t>Intellectual property rights</a:t>
            </a:r>
          </a:p>
          <a:p>
            <a:pPr lvl="1"/>
            <a:r>
              <a:rPr lang="en-US" altLang="en-US" dirty="0"/>
              <a:t>Digital watermarking techniques</a:t>
            </a:r>
          </a:p>
          <a:p>
            <a:pPr marL="0" indent="0">
              <a:buNone/>
            </a:pPr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51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4393095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Challenges to Maintaining</a:t>
            </a:r>
            <a:br>
              <a:rPr lang="en-US" altLang="en-US" dirty="0"/>
            </a:br>
            <a:r>
              <a:rPr lang="en-US" altLang="en-US" dirty="0"/>
              <a:t>Database Security (cont’d.)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Database survivability</a:t>
            </a:r>
          </a:p>
          <a:p>
            <a:pPr lvl="1"/>
            <a:r>
              <a:rPr lang="en-US" altLang="en-US" dirty="0"/>
              <a:t>Confinement: take immediate action to eliminate/reduce attacker's access</a:t>
            </a:r>
          </a:p>
          <a:p>
            <a:pPr lvl="1"/>
            <a:r>
              <a:rPr lang="en-US" altLang="en-US" dirty="0"/>
              <a:t>Damage assessment</a:t>
            </a:r>
          </a:p>
          <a:p>
            <a:pPr lvl="1"/>
            <a:r>
              <a:rPr lang="en-US" altLang="en-US" dirty="0"/>
              <a:t>Reconfiguration</a:t>
            </a:r>
          </a:p>
          <a:p>
            <a:pPr lvl="1"/>
            <a:r>
              <a:rPr lang="en-US" altLang="en-US" dirty="0"/>
              <a:t>Repair: recover corrupted or lost data and reinstall failed system functions</a:t>
            </a:r>
          </a:p>
          <a:p>
            <a:pPr lvl="1"/>
            <a:r>
              <a:rPr lang="en-US" altLang="en-US" dirty="0"/>
              <a:t>Fault treatment: identify the weaknesses and holes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52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6142169"/>
      </p:ext>
    </p:extLst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30.10 Oracle Label-Based Security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Oracle label security</a:t>
            </a:r>
          </a:p>
          <a:p>
            <a:pPr lvl="1"/>
            <a:r>
              <a:rPr lang="en-US" altLang="en-US" dirty="0"/>
              <a:t>Enables row-level access control</a:t>
            </a:r>
          </a:p>
          <a:p>
            <a:pPr lvl="1"/>
            <a:r>
              <a:rPr lang="en-US" altLang="en-US" dirty="0"/>
              <a:t>Every table or view has an associated security policy</a:t>
            </a:r>
          </a:p>
          <a:p>
            <a:r>
              <a:rPr lang="en-US" altLang="en-US" dirty="0"/>
              <a:t>Virtual private database (VPD) technology</a:t>
            </a:r>
          </a:p>
          <a:p>
            <a:pPr lvl="1"/>
            <a:r>
              <a:rPr lang="en-US" dirty="0"/>
              <a:t>Feature that adds predicates to user statements to limit their access in a transparent manner to the user and the application</a:t>
            </a:r>
          </a:p>
          <a:p>
            <a:pPr lvl="1"/>
            <a:r>
              <a:rPr lang="en-US" dirty="0"/>
              <a:t>Based on policies</a:t>
            </a:r>
            <a:endParaRPr lang="en-US" altLang="en-US" dirty="0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53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113446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Label Security Architecture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54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8448" y="1529277"/>
            <a:ext cx="6344412" cy="444018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74064" y="6155323"/>
            <a:ext cx="716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30.4 Oracle label security architecture. Data from: Oracle (2007)</a:t>
            </a:r>
          </a:p>
        </p:txBody>
      </p:sp>
    </p:spTree>
    <p:extLst>
      <p:ext uri="{BB962C8B-B14F-4D97-AF65-F5344CB8AC3E}">
        <p14:creationId xmlns:p14="http://schemas.microsoft.com/office/powerpoint/2010/main" val="2313525432"/>
      </p:ext>
    </p:extLst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How Data Labels and User Labels Work Together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55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066800" y="6164861"/>
            <a:ext cx="7162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/>
              <a:t>Figure 30.5 Data labels and user labels in Oracle. Data from: Oracle (2007)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3169" y="1559165"/>
            <a:ext cx="5210175" cy="4319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0674620"/>
      </p:ext>
    </p:extLst>
  </p:cSld>
  <p:clrMapOvr>
    <a:masterClrMapping/>
  </p:clrMapOvr>
  <p:transition spd="med"/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30.11 Summary</a:t>
            </a:r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Threats to databases</a:t>
            </a:r>
          </a:p>
          <a:p>
            <a:r>
              <a:rPr lang="en-US" altLang="en-US" dirty="0"/>
              <a:t>Types of control measures</a:t>
            </a:r>
          </a:p>
          <a:p>
            <a:pPr lvl="1"/>
            <a:r>
              <a:rPr lang="en-US" altLang="en-US" dirty="0"/>
              <a:t>Access control</a:t>
            </a:r>
          </a:p>
          <a:p>
            <a:pPr lvl="1"/>
            <a:r>
              <a:rPr lang="en-US" altLang="en-US" dirty="0"/>
              <a:t>Inference control</a:t>
            </a:r>
          </a:p>
          <a:p>
            <a:pPr lvl="1"/>
            <a:r>
              <a:rPr lang="en-US" altLang="en-US" dirty="0"/>
              <a:t>Flow control</a:t>
            </a:r>
          </a:p>
          <a:p>
            <a:pPr lvl="1"/>
            <a:r>
              <a:rPr lang="en-US" altLang="en-US" dirty="0"/>
              <a:t>Encryption</a:t>
            </a:r>
          </a:p>
          <a:p>
            <a:r>
              <a:rPr lang="en-US" altLang="en-US" dirty="0"/>
              <a:t>Mandatory access control</a:t>
            </a:r>
          </a:p>
          <a:p>
            <a:r>
              <a:rPr lang="en-US" altLang="en-US" dirty="0"/>
              <a:t>SQL injection</a:t>
            </a:r>
          </a:p>
          <a:p>
            <a:r>
              <a:rPr lang="en-US" altLang="en-US" dirty="0"/>
              <a:t>Key-based infrastructures</a:t>
            </a: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DBA893D4-F00A-43FD-B85E-1F724A9E031A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7885007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Control Measures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Control measures</a:t>
            </a:r>
          </a:p>
          <a:p>
            <a:pPr lvl="1"/>
            <a:r>
              <a:rPr lang="en-US" dirty="0"/>
              <a:t>Access control</a:t>
            </a:r>
          </a:p>
          <a:p>
            <a:pPr lvl="2"/>
            <a:r>
              <a:rPr lang="en-US" dirty="0"/>
              <a:t>Handled by creating user accounts and passwords</a:t>
            </a:r>
          </a:p>
          <a:p>
            <a:pPr lvl="1"/>
            <a:r>
              <a:rPr lang="en-US" dirty="0"/>
              <a:t>Inference control (for statistical DBs)</a:t>
            </a:r>
          </a:p>
          <a:p>
            <a:pPr lvl="2"/>
            <a:r>
              <a:rPr lang="en-US" dirty="0"/>
              <a:t>Must ensure information about individuals cannot be accessed</a:t>
            </a:r>
          </a:p>
          <a:p>
            <a:pPr lvl="1"/>
            <a:r>
              <a:rPr lang="en-US" dirty="0"/>
              <a:t>Flow control</a:t>
            </a:r>
          </a:p>
          <a:p>
            <a:pPr lvl="2"/>
            <a:r>
              <a:rPr lang="en-US" dirty="0"/>
              <a:t>Prevents information from flowing to unauthorized users</a:t>
            </a:r>
          </a:p>
          <a:p>
            <a:pPr lvl="1"/>
            <a:r>
              <a:rPr lang="en-US" dirty="0"/>
              <a:t>Data encryption</a:t>
            </a:r>
          </a:p>
          <a:p>
            <a:pPr lvl="2"/>
            <a:r>
              <a:rPr lang="en-US" altLang="en-US" dirty="0"/>
              <a:t>Used to protect sensitive transmitted data</a:t>
            </a:r>
          </a:p>
          <a:p>
            <a:pPr lvl="1"/>
            <a:endParaRPr lang="en-US" altLang="en-US" dirty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990033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6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4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SzPct val="55000"/>
              <a:buFont typeface="Wingdings" panose="05000000000000000000" pitchFamily="2" charset="2"/>
              <a:buChar char="n"/>
              <a:defRPr sz="2000">
                <a:solidFill>
                  <a:srgbClr val="8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33"/>
              </a:buClr>
              <a:buSzPct val="50000"/>
              <a:buFont typeface="Wingdings" panose="05000000000000000000" pitchFamily="2" charset="2"/>
              <a:buChar char="n"/>
              <a:defRPr sz="2000">
                <a:solidFill>
                  <a:schemeClr val="tx2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400" dirty="0">
                <a:solidFill>
                  <a:srgbClr val="990033"/>
                </a:solidFill>
              </a:rPr>
              <a:t>Slide 30- </a:t>
            </a:r>
            <a:fld id="{0B0EFBA8-7B15-49AB-B8C6-B2D1A2772BF4}" type="slidenum">
              <a:rPr lang="en-US" altLang="en-US" sz="1400" smtClean="0">
                <a:solidFill>
                  <a:srgbClr val="990033"/>
                </a:solidFill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CA" altLang="en-US" sz="1400" dirty="0">
              <a:solidFill>
                <a:srgbClr val="99003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4740267"/>
      </p:ext>
    </p:extLst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 Security and the DBA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Database administrator (DBA)</a:t>
            </a:r>
          </a:p>
          <a:p>
            <a:pPr lvl="1"/>
            <a:r>
              <a:rPr lang="en-US" dirty="0"/>
              <a:t>Central authority for administering database system</a:t>
            </a:r>
          </a:p>
          <a:p>
            <a:pPr lvl="1"/>
            <a:r>
              <a:rPr lang="en-US" dirty="0"/>
              <a:t>Superuser or system account</a:t>
            </a:r>
          </a:p>
          <a:p>
            <a:r>
              <a:rPr lang="en-US" dirty="0"/>
              <a:t>DBA-privileged commands</a:t>
            </a:r>
          </a:p>
          <a:p>
            <a:pPr lvl="1"/>
            <a:r>
              <a:rPr lang="en-US" dirty="0"/>
              <a:t>Account creation</a:t>
            </a:r>
          </a:p>
          <a:p>
            <a:pPr lvl="1"/>
            <a:r>
              <a:rPr lang="en-US" dirty="0"/>
              <a:t>Privilege granting</a:t>
            </a:r>
          </a:p>
          <a:p>
            <a:pPr lvl="1"/>
            <a:r>
              <a:rPr lang="en-US" dirty="0"/>
              <a:t>Privilege revocation</a:t>
            </a:r>
          </a:p>
          <a:p>
            <a:pPr lvl="1"/>
            <a:r>
              <a:rPr lang="en-US" dirty="0"/>
              <a:t>Security level assignment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7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544552725"/>
      </p:ext>
    </p:extLst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Access Control, User Accounts, and Database Audits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User must log in using assigned username and password</a:t>
            </a:r>
          </a:p>
          <a:p>
            <a:r>
              <a:rPr lang="en-US" dirty="0"/>
              <a:t>Login session</a:t>
            </a:r>
          </a:p>
          <a:p>
            <a:pPr lvl="1"/>
            <a:r>
              <a:rPr lang="en-US" dirty="0"/>
              <a:t>Sequence of database operations by a certain user</a:t>
            </a:r>
          </a:p>
          <a:p>
            <a:pPr lvl="1"/>
            <a:r>
              <a:rPr lang="en-US" dirty="0"/>
              <a:t>Recorded in system log</a:t>
            </a:r>
          </a:p>
          <a:p>
            <a:r>
              <a:rPr lang="en-US" dirty="0"/>
              <a:t>Database audit</a:t>
            </a:r>
          </a:p>
          <a:p>
            <a:pPr lvl="1"/>
            <a:r>
              <a:rPr lang="en-US" dirty="0"/>
              <a:t>Reviewing log to examine all accesses and operations applied during a certain time period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8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4129596582"/>
      </p:ext>
    </p:extLst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Sensitive Data and Types of Disclosures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9713" y="1600200"/>
            <a:ext cx="8599487" cy="4572000"/>
          </a:xfrm>
        </p:spPr>
        <p:txBody>
          <a:bodyPr/>
          <a:lstStyle/>
          <a:p>
            <a:r>
              <a:rPr lang="en-US" dirty="0"/>
              <a:t>Sensitivity of data: a measure of the importance assigned to the data</a:t>
            </a:r>
          </a:p>
          <a:p>
            <a:pPr lvl="1"/>
            <a:r>
              <a:rPr lang="en-US" dirty="0"/>
              <a:t>Inherently sensitive (e.g., health info, grades)</a:t>
            </a:r>
          </a:p>
          <a:p>
            <a:pPr lvl="1"/>
            <a:r>
              <a:rPr lang="en-US" dirty="0"/>
              <a:t>From a sensitive source (e.g., an informer)</a:t>
            </a:r>
          </a:p>
          <a:p>
            <a:pPr lvl="1"/>
            <a:r>
              <a:rPr lang="en-US" dirty="0"/>
              <a:t>Declared sensitive</a:t>
            </a:r>
          </a:p>
          <a:p>
            <a:pPr lvl="1"/>
            <a:r>
              <a:rPr lang="en-US" dirty="0"/>
              <a:t>A sensitive attribute or sensitive record (e.g., grade)</a:t>
            </a:r>
          </a:p>
          <a:p>
            <a:pPr lvl="1"/>
            <a:r>
              <a:rPr lang="en-US" dirty="0"/>
              <a:t>Sensitivity in relation to previously disclosed data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en-US" dirty="0"/>
              <a:t>Slide 30- </a:t>
            </a:r>
            <a:fld id="{2D4306B9-CFD7-4637-81D1-AA1B82412423}" type="slidenum">
              <a:rPr lang="en-US" altLang="en-US" smtClean="0"/>
              <a:pPr>
                <a:defRPr/>
              </a:pPr>
              <a:t>9</a:t>
            </a:fld>
            <a:endParaRPr lang="en-CA" altLang="en-US" dirty="0"/>
          </a:p>
        </p:txBody>
      </p:sp>
    </p:spTree>
    <p:extLst>
      <p:ext uri="{BB962C8B-B14F-4D97-AF65-F5344CB8AC3E}">
        <p14:creationId xmlns:p14="http://schemas.microsoft.com/office/powerpoint/2010/main" val="1270115692"/>
      </p:ext>
    </p:extLst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CA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3540</TotalTime>
  <Words>2528</Words>
  <Application>Microsoft Office PowerPoint</Application>
  <PresentationFormat>Letter Paper (8.5x11 in)</PresentationFormat>
  <Paragraphs>441</Paragraphs>
  <Slides>56</Slides>
  <Notes>1</Notes>
  <HiddenSlides>4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MS PGothic</vt:lpstr>
      <vt:lpstr>Arial</vt:lpstr>
      <vt:lpstr>Courier New</vt:lpstr>
      <vt:lpstr>Tahoma</vt:lpstr>
      <vt:lpstr>Wingdings</vt:lpstr>
      <vt:lpstr>Blends</vt:lpstr>
      <vt:lpstr>Microsoft Word Document</vt:lpstr>
      <vt:lpstr>PowerPoint Presentation</vt:lpstr>
      <vt:lpstr>PowerPoint Presentation</vt:lpstr>
      <vt:lpstr>30.1 Introduction to Database Security Issues</vt:lpstr>
      <vt:lpstr>Introduction to Database Security Issues (cont’d.)</vt:lpstr>
      <vt:lpstr>Introduction to Database Security Issues (cont’d.)</vt:lpstr>
      <vt:lpstr>Control Measures</vt:lpstr>
      <vt:lpstr>Database Security and the DBA</vt:lpstr>
      <vt:lpstr>Access Control, User Accounts, and Database Audits</vt:lpstr>
      <vt:lpstr>Sensitive Data and Types of Disclosures</vt:lpstr>
      <vt:lpstr>Sensitive Data and Types of Disclosures (cont’d.)</vt:lpstr>
      <vt:lpstr>Sensitive Data and Types of Disclosures (cont’d.)</vt:lpstr>
      <vt:lpstr>Relationship Between Information Security and Information Privacy</vt:lpstr>
      <vt:lpstr>30.2 Discretionary Access Control Based on Granting and Revoking Privileges</vt:lpstr>
      <vt:lpstr>Discretionary Access Control (cont’d.)</vt:lpstr>
      <vt:lpstr>Specifying Privileges Through the Use of Views</vt:lpstr>
      <vt:lpstr>Revocation and Propagation of Privileges</vt:lpstr>
      <vt:lpstr>Revocation and Propagation of Privileges (cont’d.)</vt:lpstr>
      <vt:lpstr>Simple GRANT Syntax</vt:lpstr>
      <vt:lpstr>Example: Granting/Revoking Privileges</vt:lpstr>
      <vt:lpstr>Example: Granting/Revoking Privileges</vt:lpstr>
      <vt:lpstr>Example: Granting/Revoking Privileges</vt:lpstr>
      <vt:lpstr>Example: Granting/Revoking Privileges</vt:lpstr>
      <vt:lpstr>30.3 Mandatory Access Control and Role-Based Access Control for Multilevel Security</vt:lpstr>
      <vt:lpstr>Mandatory Access Control and Role-Based Access Control for Multilevel Security (cont’d.)</vt:lpstr>
      <vt:lpstr>Filtering and Polinstantiation</vt:lpstr>
      <vt:lpstr>PowerPoint Presentation</vt:lpstr>
      <vt:lpstr>Comparing Discretionary Access Control and Mandatory Access Control</vt:lpstr>
      <vt:lpstr>Role-Based Access Control</vt:lpstr>
      <vt:lpstr>Label-Based Security and Row-Level Access Control</vt:lpstr>
      <vt:lpstr>XML Access Control</vt:lpstr>
      <vt:lpstr>Access Control Policies for the Web and Mobile Applications</vt:lpstr>
      <vt:lpstr>30.4 SQL Injection</vt:lpstr>
      <vt:lpstr>SQL Injection Methods</vt:lpstr>
      <vt:lpstr>Simple SQL injection</vt:lpstr>
      <vt:lpstr>Simple SQL Injection</vt:lpstr>
      <vt:lpstr>SQL Injection Methods (cont’d.)</vt:lpstr>
      <vt:lpstr>Risks Associated with SQL Injection</vt:lpstr>
      <vt:lpstr>Protection Techniques</vt:lpstr>
      <vt:lpstr>30.5 Introduction to Statistical Database Security</vt:lpstr>
      <vt:lpstr>Inference Problem</vt:lpstr>
      <vt:lpstr>Inference Example</vt:lpstr>
      <vt:lpstr>Introduction to Statistical Database Security (cont’d.)</vt:lpstr>
      <vt:lpstr>30.6 Introduction to Flow Control</vt:lpstr>
      <vt:lpstr>Introduction to Flow Control (cont’d.)</vt:lpstr>
      <vt:lpstr>30.7 Encryption and Public Key Infrastructures</vt:lpstr>
      <vt:lpstr>Encryption and Public Key Infrastructures (cont’d.)</vt:lpstr>
      <vt:lpstr>Encryption and Public Key Infrastructures (cont’d.)</vt:lpstr>
      <vt:lpstr>Digital Signatures</vt:lpstr>
      <vt:lpstr>Digital Certificates</vt:lpstr>
      <vt:lpstr>30.8 Privacy Issues and Preservation</vt:lpstr>
      <vt:lpstr>30.9 Challenges to Maintaining Database Security</vt:lpstr>
      <vt:lpstr>Challenges to Maintaining Database Security (cont’d.)</vt:lpstr>
      <vt:lpstr>30.10 Oracle Label-Based Security</vt:lpstr>
      <vt:lpstr>Label Security Architecture</vt:lpstr>
      <vt:lpstr>How Data Labels and User Labels Work Together</vt:lpstr>
      <vt:lpstr>30.11 Summary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subject/>
  <dc:creator/>
  <cp:keywords/>
  <dc:description/>
  <cp:lastModifiedBy>Hossein Saiedian</cp:lastModifiedBy>
  <cp:revision>324</cp:revision>
  <cp:lastPrinted>2001-11-04T00:51:13Z</cp:lastPrinted>
  <dcterms:created xsi:type="dcterms:W3CDTF">2005-02-25T19:46:41Z</dcterms:created>
  <dcterms:modified xsi:type="dcterms:W3CDTF">2017-11-16T22:21:09Z</dcterms:modified>
  <cp:category/>
</cp:coreProperties>
</file>