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6" r:id="rId2"/>
    <p:sldMasterId id="2147483698" r:id="rId3"/>
  </p:sldMasterIdLst>
  <p:notesMasterIdLst>
    <p:notesMasterId r:id="rId62"/>
  </p:notesMasterIdLst>
  <p:sldIdLst>
    <p:sldId id="433" r:id="rId4"/>
    <p:sldId id="363" r:id="rId5"/>
    <p:sldId id="415" r:id="rId6"/>
    <p:sldId id="416" r:id="rId7"/>
    <p:sldId id="434" r:id="rId8"/>
    <p:sldId id="384" r:id="rId9"/>
    <p:sldId id="385" r:id="rId10"/>
    <p:sldId id="435" r:id="rId11"/>
    <p:sldId id="436" r:id="rId12"/>
    <p:sldId id="417" r:id="rId13"/>
    <p:sldId id="418" r:id="rId14"/>
    <p:sldId id="437" r:id="rId15"/>
    <p:sldId id="438" r:id="rId16"/>
    <p:sldId id="442" r:id="rId17"/>
    <p:sldId id="439" r:id="rId18"/>
    <p:sldId id="440" r:id="rId19"/>
    <p:sldId id="441" r:id="rId20"/>
    <p:sldId id="443" r:id="rId21"/>
    <p:sldId id="444" r:id="rId22"/>
    <p:sldId id="445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386" r:id="rId37"/>
    <p:sldId id="413" r:id="rId38"/>
    <p:sldId id="388" r:id="rId39"/>
    <p:sldId id="389" r:id="rId40"/>
    <p:sldId id="390" r:id="rId41"/>
    <p:sldId id="391" r:id="rId42"/>
    <p:sldId id="392" r:id="rId43"/>
    <p:sldId id="393" r:id="rId44"/>
    <p:sldId id="395" r:id="rId45"/>
    <p:sldId id="396" r:id="rId46"/>
    <p:sldId id="398" r:id="rId47"/>
    <p:sldId id="397" r:id="rId48"/>
    <p:sldId id="394" r:id="rId49"/>
    <p:sldId id="446" r:id="rId50"/>
    <p:sldId id="399" r:id="rId51"/>
    <p:sldId id="447" r:id="rId52"/>
    <p:sldId id="400" r:id="rId53"/>
    <p:sldId id="411" r:id="rId54"/>
    <p:sldId id="410" r:id="rId55"/>
    <p:sldId id="403" r:id="rId56"/>
    <p:sldId id="409" r:id="rId57"/>
    <p:sldId id="412" r:id="rId58"/>
    <p:sldId id="406" r:id="rId59"/>
    <p:sldId id="407" r:id="rId60"/>
    <p:sldId id="383" r:id="rId6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7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4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0538A-CB2B-3347-B009-2F6C904935C2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45451-7E52-904B-AF29-A0E70E867A3B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Accidental association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5ADD6-6107-F64C-B770-6302D19F1F0B}" type="parTrans" cxnId="{74191CD8-FBE4-C34B-9F03-B0315CF49402}">
      <dgm:prSet/>
      <dgm:spPr/>
      <dgm:t>
        <a:bodyPr/>
        <a:lstStyle/>
        <a:p>
          <a:endParaRPr lang="en-US"/>
        </a:p>
      </dgm:t>
    </dgm:pt>
    <dgm:pt modelId="{85771F35-8513-5941-B79D-F128013DA7AD}" type="sibTrans" cxnId="{74191CD8-FBE4-C34B-9F03-B0315CF49402}">
      <dgm:prSet/>
      <dgm:spPr/>
      <dgm:t>
        <a:bodyPr/>
        <a:lstStyle/>
        <a:p>
          <a:endParaRPr lang="en-US"/>
        </a:p>
      </dgm:t>
    </dgm:pt>
    <dgm:pt modelId="{23CB2CEA-238F-A748-9C98-80637B1DA752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Malicious association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C49B0-7CA5-0D45-875E-4231CE73BB46}" type="parTrans" cxnId="{17DAB455-9065-2342-8589-FB47BF5D1C88}">
      <dgm:prSet/>
      <dgm:spPr/>
      <dgm:t>
        <a:bodyPr/>
        <a:lstStyle/>
        <a:p>
          <a:endParaRPr lang="en-US"/>
        </a:p>
      </dgm:t>
    </dgm:pt>
    <dgm:pt modelId="{469AE733-5649-3649-B0A1-7423444D6CF2}" type="sibTrans" cxnId="{17DAB455-9065-2342-8589-FB47BF5D1C88}">
      <dgm:prSet/>
      <dgm:spPr/>
      <dgm:t>
        <a:bodyPr/>
        <a:lstStyle/>
        <a:p>
          <a:endParaRPr lang="en-US"/>
        </a:p>
      </dgm:t>
    </dgm:pt>
    <dgm:pt modelId="{A7C31C58-D218-9F4A-B3AC-25ADFC14428D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 hoc networks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591F2-3C12-6F4D-B959-5AF7DD8903D9}" type="parTrans" cxnId="{6912FBB0-6C44-4644-B407-F8F60075E041}">
      <dgm:prSet/>
      <dgm:spPr/>
      <dgm:t>
        <a:bodyPr/>
        <a:lstStyle/>
        <a:p>
          <a:endParaRPr lang="en-US"/>
        </a:p>
      </dgm:t>
    </dgm:pt>
    <dgm:pt modelId="{03528713-147F-E640-8007-AFD33D1FC0DE}" type="sibTrans" cxnId="{6912FBB0-6C44-4644-B407-F8F60075E041}">
      <dgm:prSet/>
      <dgm:spPr/>
      <dgm:t>
        <a:bodyPr/>
        <a:lstStyle/>
        <a:p>
          <a:endParaRPr lang="en-US"/>
        </a:p>
      </dgm:t>
    </dgm:pt>
    <dgm:pt modelId="{8775EC13-6271-4F4D-9683-B54988AFAD25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Nontraditional networks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116DED-D6EC-A84B-A599-C32BF896E533}" type="parTrans" cxnId="{5F0F302F-C948-A242-B543-A2F14FDE133A}">
      <dgm:prSet/>
      <dgm:spPr/>
      <dgm:t>
        <a:bodyPr/>
        <a:lstStyle/>
        <a:p>
          <a:endParaRPr lang="en-US"/>
        </a:p>
      </dgm:t>
    </dgm:pt>
    <dgm:pt modelId="{DAD79105-8600-6F4C-A46E-0B6C3B8E9935}" type="sibTrans" cxnId="{5F0F302F-C948-A242-B543-A2F14FDE133A}">
      <dgm:prSet/>
      <dgm:spPr/>
      <dgm:t>
        <a:bodyPr/>
        <a:lstStyle/>
        <a:p>
          <a:endParaRPr lang="en-US"/>
        </a:p>
      </dgm:t>
    </dgm:pt>
    <dgm:pt modelId="{003AD7C3-3664-9747-AC95-C151D615F643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Identity theft (MAC spoofing)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3EEE93-DFCC-8742-9FAE-7E7E77D8680F}" type="parTrans" cxnId="{CE4A6B9A-BBEB-F84E-8210-64B04263D6CE}">
      <dgm:prSet/>
      <dgm:spPr/>
      <dgm:t>
        <a:bodyPr/>
        <a:lstStyle/>
        <a:p>
          <a:endParaRPr lang="en-US"/>
        </a:p>
      </dgm:t>
    </dgm:pt>
    <dgm:pt modelId="{4B7F4795-C711-FA4C-B81D-54F2D94436B5}" type="sibTrans" cxnId="{CE4A6B9A-BBEB-F84E-8210-64B04263D6CE}">
      <dgm:prSet/>
      <dgm:spPr/>
      <dgm:t>
        <a:bodyPr/>
        <a:lstStyle/>
        <a:p>
          <a:endParaRPr lang="en-US"/>
        </a:p>
      </dgm:t>
    </dgm:pt>
    <dgm:pt modelId="{70CAFFAB-32A4-0445-92AE-B2CED1400700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Man-in-the middle attacks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04007-4A49-7E49-B145-5AE098CD5462}" type="parTrans" cxnId="{87A50EFF-9958-EE4D-8CF5-A37122787611}">
      <dgm:prSet/>
      <dgm:spPr/>
      <dgm:t>
        <a:bodyPr/>
        <a:lstStyle/>
        <a:p>
          <a:endParaRPr lang="en-US"/>
        </a:p>
      </dgm:t>
    </dgm:pt>
    <dgm:pt modelId="{00FE2041-2CA2-ED43-B0CE-CFE15CD82B55}" type="sibTrans" cxnId="{87A50EFF-9958-EE4D-8CF5-A37122787611}">
      <dgm:prSet/>
      <dgm:spPr/>
      <dgm:t>
        <a:bodyPr/>
        <a:lstStyle/>
        <a:p>
          <a:endParaRPr lang="en-US"/>
        </a:p>
      </dgm:t>
    </dgm:pt>
    <dgm:pt modelId="{C20CC77D-4B1D-1E46-97CA-1D5C08198953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 (</a:t>
          </a:r>
          <a:r>
            <a:rPr lang="en-US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</a:t>
          </a:r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71BA5-C83D-B146-A4EB-8B983A0F49E6}" type="parTrans" cxnId="{4918F35E-A18D-6F4C-BC3D-632B4EDCF700}">
      <dgm:prSet/>
      <dgm:spPr/>
      <dgm:t>
        <a:bodyPr/>
        <a:lstStyle/>
        <a:p>
          <a:endParaRPr lang="en-US"/>
        </a:p>
      </dgm:t>
    </dgm:pt>
    <dgm:pt modelId="{1599FEDE-EB5C-9441-9014-A6A0C0A1C493}" type="sibTrans" cxnId="{4918F35E-A18D-6F4C-BC3D-632B4EDCF700}">
      <dgm:prSet/>
      <dgm:spPr/>
      <dgm:t>
        <a:bodyPr/>
        <a:lstStyle/>
        <a:p>
          <a:endParaRPr lang="en-US"/>
        </a:p>
      </dgm:t>
    </dgm:pt>
    <dgm:pt modelId="{4C2AD389-4370-9442-88BC-7C35DA6C5DBA}">
      <dgm:prSet/>
      <dgm:spPr>
        <a:solidFill>
          <a:schemeClr val="accent2"/>
        </a:solidFill>
        <a:effectLst>
          <a:glow rad="101600">
            <a:schemeClr val="tx1">
              <a:alpha val="75000"/>
            </a:schemeClr>
          </a:glow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Network injection</a:t>
          </a:r>
          <a:endParaRPr lang="en-US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75D07-8D22-014F-AE72-B788C3FC5746}" type="parTrans" cxnId="{4301E373-66CF-5E4C-A87F-9393B858D20A}">
      <dgm:prSet/>
      <dgm:spPr/>
      <dgm:t>
        <a:bodyPr/>
        <a:lstStyle/>
        <a:p>
          <a:endParaRPr lang="en-US"/>
        </a:p>
      </dgm:t>
    </dgm:pt>
    <dgm:pt modelId="{49B34845-2DC1-EA4B-803D-0247514B8E5F}" type="sibTrans" cxnId="{4301E373-66CF-5E4C-A87F-9393B858D20A}">
      <dgm:prSet/>
      <dgm:spPr/>
      <dgm:t>
        <a:bodyPr/>
        <a:lstStyle/>
        <a:p>
          <a:endParaRPr lang="en-US"/>
        </a:p>
      </dgm:t>
    </dgm:pt>
    <dgm:pt modelId="{9D27DB18-9E31-5641-B2EA-778D0E8F00D0}" type="pres">
      <dgm:prSet presAssocID="{E180538A-CB2B-3347-B009-2F6C90493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AC465-7C1C-6943-AD47-187A99AA7DDB}" type="pres">
      <dgm:prSet presAssocID="{10745451-7E52-904B-AF29-A0E70E867A3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46A5C-7767-B942-A5B6-7C95364A4E64}" type="pres">
      <dgm:prSet presAssocID="{85771F35-8513-5941-B79D-F128013DA7AD}" presName="sibTrans" presStyleCnt="0"/>
      <dgm:spPr/>
    </dgm:pt>
    <dgm:pt modelId="{9FD22E26-0B9F-0F44-BADB-CA0FFFD3F8B2}" type="pres">
      <dgm:prSet presAssocID="{23CB2CEA-238F-A748-9C98-80637B1DA7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58BF-C97F-3B4A-A43F-94A0A5E42D23}" type="pres">
      <dgm:prSet presAssocID="{469AE733-5649-3649-B0A1-7423444D6CF2}" presName="sibTrans" presStyleCnt="0"/>
      <dgm:spPr/>
    </dgm:pt>
    <dgm:pt modelId="{A0830292-B8B9-9A4E-BA58-FC6E0C758678}" type="pres">
      <dgm:prSet presAssocID="{A7C31C58-D218-9F4A-B3AC-25ADFC1442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B094-C252-DB4D-9A9D-BE893E1A4C0B}" type="pres">
      <dgm:prSet presAssocID="{03528713-147F-E640-8007-AFD33D1FC0DE}" presName="sibTrans" presStyleCnt="0"/>
      <dgm:spPr/>
    </dgm:pt>
    <dgm:pt modelId="{6B515211-CA6F-B64C-979A-6DBEACB250CE}" type="pres">
      <dgm:prSet presAssocID="{8775EC13-6271-4F4D-9683-B54988AFAD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605B-0518-DC4A-9BEC-96E3D7407C1E}" type="pres">
      <dgm:prSet presAssocID="{DAD79105-8600-6F4C-A46E-0B6C3B8E9935}" presName="sibTrans" presStyleCnt="0"/>
      <dgm:spPr/>
    </dgm:pt>
    <dgm:pt modelId="{1924198E-64FB-F24A-AA9C-AC03B68ACF10}" type="pres">
      <dgm:prSet presAssocID="{003AD7C3-3664-9747-AC95-C151D615F64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A8E57-5350-0D48-B368-87B621DFEA04}" type="pres">
      <dgm:prSet presAssocID="{4B7F4795-C711-FA4C-B81D-54F2D94436B5}" presName="sibTrans" presStyleCnt="0"/>
      <dgm:spPr/>
    </dgm:pt>
    <dgm:pt modelId="{C2459486-3D25-004C-B1F8-09BDB6B8A6CB}" type="pres">
      <dgm:prSet presAssocID="{70CAFFAB-32A4-0445-92AE-B2CED140070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4B19-C3EB-7348-9140-F907E0942B62}" type="pres">
      <dgm:prSet presAssocID="{00FE2041-2CA2-ED43-B0CE-CFE15CD82B55}" presName="sibTrans" presStyleCnt="0"/>
      <dgm:spPr/>
    </dgm:pt>
    <dgm:pt modelId="{CE9EA865-556F-904F-8EC4-A03CE42F635B}" type="pres">
      <dgm:prSet presAssocID="{C20CC77D-4B1D-1E46-97CA-1D5C0819895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2DDC-2280-E244-AD75-27B507E9DB99}" type="pres">
      <dgm:prSet presAssocID="{1599FEDE-EB5C-9441-9014-A6A0C0A1C493}" presName="sibTrans" presStyleCnt="0"/>
      <dgm:spPr/>
    </dgm:pt>
    <dgm:pt modelId="{02AF5B39-38B4-B244-BE00-F89ADC31248A}" type="pres">
      <dgm:prSet presAssocID="{4C2AD389-4370-9442-88BC-7C35DA6C5DB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66C63-0BF5-4546-A7E6-5A826B113A91}" type="presOf" srcId="{4C2AD389-4370-9442-88BC-7C35DA6C5DBA}" destId="{02AF5B39-38B4-B244-BE00-F89ADC31248A}" srcOrd="0" destOrd="0" presId="urn:microsoft.com/office/officeart/2005/8/layout/default#1"/>
    <dgm:cxn modelId="{4918F35E-A18D-6F4C-BC3D-632B4EDCF700}" srcId="{E180538A-CB2B-3347-B009-2F6C904935C2}" destId="{C20CC77D-4B1D-1E46-97CA-1D5C08198953}" srcOrd="6" destOrd="0" parTransId="{3E371BA5-C83D-B146-A4EB-8B983A0F49E6}" sibTransId="{1599FEDE-EB5C-9441-9014-A6A0C0A1C493}"/>
    <dgm:cxn modelId="{10D6CC97-9A5A-EF4D-9F2C-9AAAA01ABD27}" type="presOf" srcId="{C20CC77D-4B1D-1E46-97CA-1D5C08198953}" destId="{CE9EA865-556F-904F-8EC4-A03CE42F635B}" srcOrd="0" destOrd="0" presId="urn:microsoft.com/office/officeart/2005/8/layout/default#1"/>
    <dgm:cxn modelId="{3C7D2E11-A2B4-2044-9489-EE435333B6C3}" type="presOf" srcId="{E180538A-CB2B-3347-B009-2F6C904935C2}" destId="{9D27DB18-9E31-5641-B2EA-778D0E8F00D0}" srcOrd="0" destOrd="0" presId="urn:microsoft.com/office/officeart/2005/8/layout/default#1"/>
    <dgm:cxn modelId="{CE4A6B9A-BBEB-F84E-8210-64B04263D6CE}" srcId="{E180538A-CB2B-3347-B009-2F6C904935C2}" destId="{003AD7C3-3664-9747-AC95-C151D615F643}" srcOrd="4" destOrd="0" parTransId="{EE3EEE93-DFCC-8742-9FAE-7E7E77D8680F}" sibTransId="{4B7F4795-C711-FA4C-B81D-54F2D94436B5}"/>
    <dgm:cxn modelId="{D3F9371E-DEDD-414A-8D41-E6311F5B8E3A}" type="presOf" srcId="{003AD7C3-3664-9747-AC95-C151D615F643}" destId="{1924198E-64FB-F24A-AA9C-AC03B68ACF10}" srcOrd="0" destOrd="0" presId="urn:microsoft.com/office/officeart/2005/8/layout/default#1"/>
    <dgm:cxn modelId="{4301E373-66CF-5E4C-A87F-9393B858D20A}" srcId="{E180538A-CB2B-3347-B009-2F6C904935C2}" destId="{4C2AD389-4370-9442-88BC-7C35DA6C5DBA}" srcOrd="7" destOrd="0" parTransId="{23A75D07-8D22-014F-AE72-B788C3FC5746}" sibTransId="{49B34845-2DC1-EA4B-803D-0247514B8E5F}"/>
    <dgm:cxn modelId="{CEE6CBD6-4665-B44B-886F-C740D0B1D15D}" type="presOf" srcId="{A7C31C58-D218-9F4A-B3AC-25ADFC14428D}" destId="{A0830292-B8B9-9A4E-BA58-FC6E0C758678}" srcOrd="0" destOrd="0" presId="urn:microsoft.com/office/officeart/2005/8/layout/default#1"/>
    <dgm:cxn modelId="{BC17F1AE-2DE3-9D47-842C-12094EF2E8DF}" type="presOf" srcId="{23CB2CEA-238F-A748-9C98-80637B1DA752}" destId="{9FD22E26-0B9F-0F44-BADB-CA0FFFD3F8B2}" srcOrd="0" destOrd="0" presId="urn:microsoft.com/office/officeart/2005/8/layout/default#1"/>
    <dgm:cxn modelId="{87A50EFF-9958-EE4D-8CF5-A37122787611}" srcId="{E180538A-CB2B-3347-B009-2F6C904935C2}" destId="{70CAFFAB-32A4-0445-92AE-B2CED1400700}" srcOrd="5" destOrd="0" parTransId="{19D04007-4A49-7E49-B145-5AE098CD5462}" sibTransId="{00FE2041-2CA2-ED43-B0CE-CFE15CD82B55}"/>
    <dgm:cxn modelId="{ADC9A11C-5424-6646-8360-6E8218644578}" type="presOf" srcId="{8775EC13-6271-4F4D-9683-B54988AFAD25}" destId="{6B515211-CA6F-B64C-979A-6DBEACB250CE}" srcOrd="0" destOrd="0" presId="urn:microsoft.com/office/officeart/2005/8/layout/default#1"/>
    <dgm:cxn modelId="{245FD496-593F-414B-A48B-CB9BB0FAB11C}" type="presOf" srcId="{10745451-7E52-904B-AF29-A0E70E867A3B}" destId="{E9CAC465-7C1C-6943-AD47-187A99AA7DDB}" srcOrd="0" destOrd="0" presId="urn:microsoft.com/office/officeart/2005/8/layout/default#1"/>
    <dgm:cxn modelId="{17DAB455-9065-2342-8589-FB47BF5D1C88}" srcId="{E180538A-CB2B-3347-B009-2F6C904935C2}" destId="{23CB2CEA-238F-A748-9C98-80637B1DA752}" srcOrd="1" destOrd="0" parTransId="{855C49B0-7CA5-0D45-875E-4231CE73BB46}" sibTransId="{469AE733-5649-3649-B0A1-7423444D6CF2}"/>
    <dgm:cxn modelId="{E292D760-B7CF-4E49-9FD8-AED81EFFB18A}" type="presOf" srcId="{70CAFFAB-32A4-0445-92AE-B2CED1400700}" destId="{C2459486-3D25-004C-B1F8-09BDB6B8A6CB}" srcOrd="0" destOrd="0" presId="urn:microsoft.com/office/officeart/2005/8/layout/default#1"/>
    <dgm:cxn modelId="{6912FBB0-6C44-4644-B407-F8F60075E041}" srcId="{E180538A-CB2B-3347-B009-2F6C904935C2}" destId="{A7C31C58-D218-9F4A-B3AC-25ADFC14428D}" srcOrd="2" destOrd="0" parTransId="{215591F2-3C12-6F4D-B959-5AF7DD8903D9}" sibTransId="{03528713-147F-E640-8007-AFD33D1FC0DE}"/>
    <dgm:cxn modelId="{5F0F302F-C948-A242-B543-A2F14FDE133A}" srcId="{E180538A-CB2B-3347-B009-2F6C904935C2}" destId="{8775EC13-6271-4F4D-9683-B54988AFAD25}" srcOrd="3" destOrd="0" parTransId="{EA116DED-D6EC-A84B-A599-C32BF896E533}" sibTransId="{DAD79105-8600-6F4C-A46E-0B6C3B8E9935}"/>
    <dgm:cxn modelId="{74191CD8-FBE4-C34B-9F03-B0315CF49402}" srcId="{E180538A-CB2B-3347-B009-2F6C904935C2}" destId="{10745451-7E52-904B-AF29-A0E70E867A3B}" srcOrd="0" destOrd="0" parTransId="{E545ADD6-6107-F64C-B770-6302D19F1F0B}" sibTransId="{85771F35-8513-5941-B79D-F128013DA7AD}"/>
    <dgm:cxn modelId="{53DC8E2C-7AC9-8645-A953-5C215C6FD477}" type="presParOf" srcId="{9D27DB18-9E31-5641-B2EA-778D0E8F00D0}" destId="{E9CAC465-7C1C-6943-AD47-187A99AA7DDB}" srcOrd="0" destOrd="0" presId="urn:microsoft.com/office/officeart/2005/8/layout/default#1"/>
    <dgm:cxn modelId="{95BE2F17-7DB7-1D41-BE0E-D50E07B83AFA}" type="presParOf" srcId="{9D27DB18-9E31-5641-B2EA-778D0E8F00D0}" destId="{48246A5C-7767-B942-A5B6-7C95364A4E64}" srcOrd="1" destOrd="0" presId="urn:microsoft.com/office/officeart/2005/8/layout/default#1"/>
    <dgm:cxn modelId="{A1A653D4-9472-C447-9BAC-E80385AF6892}" type="presParOf" srcId="{9D27DB18-9E31-5641-B2EA-778D0E8F00D0}" destId="{9FD22E26-0B9F-0F44-BADB-CA0FFFD3F8B2}" srcOrd="2" destOrd="0" presId="urn:microsoft.com/office/officeart/2005/8/layout/default#1"/>
    <dgm:cxn modelId="{56132BFA-AF91-0245-89D3-FA0F3FCC64F8}" type="presParOf" srcId="{9D27DB18-9E31-5641-B2EA-778D0E8F00D0}" destId="{10E658BF-C97F-3B4A-A43F-94A0A5E42D23}" srcOrd="3" destOrd="0" presId="urn:microsoft.com/office/officeart/2005/8/layout/default#1"/>
    <dgm:cxn modelId="{DBC5DCC6-8498-B740-9C7F-BC5773F64E59}" type="presParOf" srcId="{9D27DB18-9E31-5641-B2EA-778D0E8F00D0}" destId="{A0830292-B8B9-9A4E-BA58-FC6E0C758678}" srcOrd="4" destOrd="0" presId="urn:microsoft.com/office/officeart/2005/8/layout/default#1"/>
    <dgm:cxn modelId="{CB1EAB03-5E4C-3345-992D-A63F6B04D0F7}" type="presParOf" srcId="{9D27DB18-9E31-5641-B2EA-778D0E8F00D0}" destId="{1D66B094-C252-DB4D-9A9D-BE893E1A4C0B}" srcOrd="5" destOrd="0" presId="urn:microsoft.com/office/officeart/2005/8/layout/default#1"/>
    <dgm:cxn modelId="{0D0F214F-5D8C-234B-959B-933025A87A9E}" type="presParOf" srcId="{9D27DB18-9E31-5641-B2EA-778D0E8F00D0}" destId="{6B515211-CA6F-B64C-979A-6DBEACB250CE}" srcOrd="6" destOrd="0" presId="urn:microsoft.com/office/officeart/2005/8/layout/default#1"/>
    <dgm:cxn modelId="{FDB87561-529B-C446-B56A-4F7A420A2FEE}" type="presParOf" srcId="{9D27DB18-9E31-5641-B2EA-778D0E8F00D0}" destId="{07ED605B-0518-DC4A-9BEC-96E3D7407C1E}" srcOrd="7" destOrd="0" presId="urn:microsoft.com/office/officeart/2005/8/layout/default#1"/>
    <dgm:cxn modelId="{EE362FBD-C89A-1943-AEE7-C7ADEE97A465}" type="presParOf" srcId="{9D27DB18-9E31-5641-B2EA-778D0E8F00D0}" destId="{1924198E-64FB-F24A-AA9C-AC03B68ACF10}" srcOrd="8" destOrd="0" presId="urn:microsoft.com/office/officeart/2005/8/layout/default#1"/>
    <dgm:cxn modelId="{5A0EF216-4B7E-1049-990A-8C82F4056B30}" type="presParOf" srcId="{9D27DB18-9E31-5641-B2EA-778D0E8F00D0}" destId="{F05A8E57-5350-0D48-B368-87B621DFEA04}" srcOrd="9" destOrd="0" presId="urn:microsoft.com/office/officeart/2005/8/layout/default#1"/>
    <dgm:cxn modelId="{30CE27DB-0AD6-7A4B-96B1-8D02D0C51301}" type="presParOf" srcId="{9D27DB18-9E31-5641-B2EA-778D0E8F00D0}" destId="{C2459486-3D25-004C-B1F8-09BDB6B8A6CB}" srcOrd="10" destOrd="0" presId="urn:microsoft.com/office/officeart/2005/8/layout/default#1"/>
    <dgm:cxn modelId="{E84A297E-51DA-4843-BA0D-83B1BA7F7093}" type="presParOf" srcId="{9D27DB18-9E31-5641-B2EA-778D0E8F00D0}" destId="{FF4C4B19-C3EB-7348-9140-F907E0942B62}" srcOrd="11" destOrd="0" presId="urn:microsoft.com/office/officeart/2005/8/layout/default#1"/>
    <dgm:cxn modelId="{97281526-17F3-1243-A72B-A2D048B649A3}" type="presParOf" srcId="{9D27DB18-9E31-5641-B2EA-778D0E8F00D0}" destId="{CE9EA865-556F-904F-8EC4-A03CE42F635B}" srcOrd="12" destOrd="0" presId="urn:microsoft.com/office/officeart/2005/8/layout/default#1"/>
    <dgm:cxn modelId="{3AE06124-F0EF-E54A-83B6-2D1ED8CC6F61}" type="presParOf" srcId="{9D27DB18-9E31-5641-B2EA-778D0E8F00D0}" destId="{D0CD2DDC-2280-E244-AD75-27B507E9DB99}" srcOrd="13" destOrd="0" presId="urn:microsoft.com/office/officeart/2005/8/layout/default#1"/>
    <dgm:cxn modelId="{6F37BE80-C5FD-D745-85B0-3A5AB283FAEE}" type="presParOf" srcId="{9D27DB18-9E31-5641-B2EA-778D0E8F00D0}" destId="{02AF5B39-38B4-B244-BE00-F89ADC31248A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7DFB3-39BD-274C-B42E-D39EBA9331D8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7B923-77EE-2349-9CEF-A3409DA5BC23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use encryption</a:t>
          </a:r>
          <a:endParaRPr lang="en-US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1C679B79-B1D8-A440-89BB-F01DAE48AFFB}" type="parTrans" cxnId="{2DF59CBF-20B6-3848-88C0-2D0777E1418A}">
      <dgm:prSet/>
      <dgm:spPr/>
      <dgm:t>
        <a:bodyPr/>
        <a:lstStyle/>
        <a:p>
          <a:endParaRPr lang="en-US"/>
        </a:p>
      </dgm:t>
    </dgm:pt>
    <dgm:pt modelId="{9DEB9463-B2F7-4841-A9B5-FC30F4DF9AD8}" type="sibTrans" cxnId="{2DF59CBF-20B6-3848-88C0-2D0777E1418A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4265E04-17AD-4348-9FDC-E20AAEC7FA3F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use anti-virus and anti-spyware software and a firewall</a:t>
          </a:r>
          <a:endParaRPr lang="en-US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6247F9B-ACA6-F248-AE17-F1451377924A}" type="parTrans" cxnId="{C1056853-B80E-7F4C-ABD2-1114465F9476}">
      <dgm:prSet/>
      <dgm:spPr/>
      <dgm:t>
        <a:bodyPr/>
        <a:lstStyle/>
        <a:p>
          <a:endParaRPr lang="en-US"/>
        </a:p>
      </dgm:t>
    </dgm:pt>
    <dgm:pt modelId="{C9330FC2-F100-D84B-B62F-BEFCE095FFC6}" type="sibTrans" cxnId="{C1056853-B80E-7F4C-ABD2-1114465F9476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9DB7B64-0045-1948-BDD6-8E16C34C100B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turn off identifier broadcasting</a:t>
          </a:r>
          <a:endParaRPr lang="en-US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6F0F92B-1BF8-9A48-992A-5CFA9D5C786D}" type="parTrans" cxnId="{35720059-2B81-E948-A19B-9D1CD3D52907}">
      <dgm:prSet/>
      <dgm:spPr/>
      <dgm:t>
        <a:bodyPr/>
        <a:lstStyle/>
        <a:p>
          <a:endParaRPr lang="en-US"/>
        </a:p>
      </dgm:t>
    </dgm:pt>
    <dgm:pt modelId="{24E8F6C9-934E-334F-BDAA-712E638BA192}" type="sibTrans" cxnId="{35720059-2B81-E948-A19B-9D1CD3D52907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230FE64-9D87-7F49-89A3-E38F83888CA6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change the identifier on your router from the default</a:t>
          </a:r>
          <a:endParaRPr lang="en-US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C68DB70-8820-E540-8A29-C71AE7BC226D}" type="parTrans" cxnId="{AA260B08-4745-6145-A916-1254077D7B65}">
      <dgm:prSet/>
      <dgm:spPr/>
      <dgm:t>
        <a:bodyPr/>
        <a:lstStyle/>
        <a:p>
          <a:endParaRPr lang="en-US"/>
        </a:p>
      </dgm:t>
    </dgm:pt>
    <dgm:pt modelId="{C27E5425-5603-FB44-B37D-88214811B682}" type="sibTrans" cxnId="{AA260B08-4745-6145-A916-1254077D7B6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5300FFB-5AA2-2543-A348-044F77651026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change your router’s pre-set password for administration</a:t>
          </a:r>
          <a:endParaRPr lang="en-US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ABFDC6C-CB54-1347-843C-541001B1A006}" type="parTrans" cxnId="{22463A6B-3AAF-E54F-8D61-2F03E917D555}">
      <dgm:prSet/>
      <dgm:spPr/>
      <dgm:t>
        <a:bodyPr/>
        <a:lstStyle/>
        <a:p>
          <a:endParaRPr lang="en-US"/>
        </a:p>
      </dgm:t>
    </dgm:pt>
    <dgm:pt modelId="{7C08A364-8631-D945-A985-8B852E05542B}" type="sibTrans" cxnId="{22463A6B-3AAF-E54F-8D61-2F03E917D55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E8D27F4-EF84-D249-B677-40A6603DDE5A}">
      <dgm:prSet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allow only specific computers to access your wireless network</a:t>
          </a:r>
          <a:endParaRPr lang="en-US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62549FD-D444-A84B-9D06-4953506FDA2F}" type="parTrans" cxnId="{95CB7653-A420-E54B-B2DD-F491C5BF1FE8}">
      <dgm:prSet/>
      <dgm:spPr/>
      <dgm:t>
        <a:bodyPr/>
        <a:lstStyle/>
        <a:p>
          <a:endParaRPr lang="en-US"/>
        </a:p>
      </dgm:t>
    </dgm:pt>
    <dgm:pt modelId="{8F13B4BB-4285-0646-BB2A-DA3F79C3B2B4}" type="sibTrans" cxnId="{95CB7653-A420-E54B-B2DD-F491C5BF1FE8}">
      <dgm:prSet/>
      <dgm:spPr/>
      <dgm:t>
        <a:bodyPr/>
        <a:lstStyle/>
        <a:p>
          <a:endParaRPr lang="en-US"/>
        </a:p>
      </dgm:t>
    </dgm:pt>
    <dgm:pt modelId="{7AE0E258-6E1F-814F-A0EB-08691796B355}" type="pres">
      <dgm:prSet presAssocID="{0D17DFB3-39BD-274C-B42E-D39EBA9331D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B140D66-8B43-234A-947C-B89D4B47D4CA}" type="pres">
      <dgm:prSet presAssocID="{4A87B923-77EE-2349-9CEF-A3409DA5BC23}" presName="compNode" presStyleCnt="0"/>
      <dgm:spPr/>
    </dgm:pt>
    <dgm:pt modelId="{0EC5546C-F38A-A642-A695-B99191512F76}" type="pres">
      <dgm:prSet presAssocID="{4A87B923-77EE-2349-9CEF-A3409DA5BC23}" presName="dummyConnPt" presStyleCnt="0"/>
      <dgm:spPr/>
    </dgm:pt>
    <dgm:pt modelId="{E5CEF93D-02E4-E14A-BCB9-5634C32D77E7}" type="pres">
      <dgm:prSet presAssocID="{4A87B923-77EE-2349-9CEF-A3409DA5BC23}" presName="node" presStyleLbl="node1" presStyleIdx="0" presStyleCnt="6" custLinFactNeighborX="-6459" custLinFactNeighborY="-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5BC9D-BEB7-4649-8CE3-6A701D1D7888}" type="pres">
      <dgm:prSet presAssocID="{9DEB9463-B2F7-4841-A9B5-FC30F4DF9AD8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73DAB94-2565-954E-B1C0-0302EB26605D}" type="pres">
      <dgm:prSet presAssocID="{C4265E04-17AD-4348-9FDC-E20AAEC7FA3F}" presName="compNode" presStyleCnt="0"/>
      <dgm:spPr/>
    </dgm:pt>
    <dgm:pt modelId="{63E6EF2B-3996-9A43-B69F-5FAD1E4B8DEB}" type="pres">
      <dgm:prSet presAssocID="{C4265E04-17AD-4348-9FDC-E20AAEC7FA3F}" presName="dummyConnPt" presStyleCnt="0"/>
      <dgm:spPr/>
    </dgm:pt>
    <dgm:pt modelId="{C5273CE9-9805-A541-BD34-A3B000382CC9}" type="pres">
      <dgm:prSet presAssocID="{C4265E04-17AD-4348-9FDC-E20AAEC7FA3F}" presName="node" presStyleLbl="node1" presStyleIdx="1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3BBFA-B706-A54E-88C6-813DCCF18181}" type="pres">
      <dgm:prSet presAssocID="{C9330FC2-F100-D84B-B62F-BEFCE095FFC6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B235334B-D561-F54F-9A70-7AFAB8306833}" type="pres">
      <dgm:prSet presAssocID="{59DB7B64-0045-1948-BDD6-8E16C34C100B}" presName="compNode" presStyleCnt="0"/>
      <dgm:spPr/>
    </dgm:pt>
    <dgm:pt modelId="{85A35EBD-57AE-7444-A3B7-9D0BDF4AB25F}" type="pres">
      <dgm:prSet presAssocID="{59DB7B64-0045-1948-BDD6-8E16C34C100B}" presName="dummyConnPt" presStyleCnt="0"/>
      <dgm:spPr/>
    </dgm:pt>
    <dgm:pt modelId="{4D1B66C0-0E3A-0A45-845E-C250A9E4DA4B}" type="pres">
      <dgm:prSet presAssocID="{59DB7B64-0045-1948-BDD6-8E16C34C100B}" presName="node" presStyleLbl="node1" presStyleIdx="2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C364C-54A2-4646-9836-64377986BABA}" type="pres">
      <dgm:prSet presAssocID="{24E8F6C9-934E-334F-BDAA-712E638BA192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2C9D35A6-B0C6-8343-9077-55A3BB93F10B}" type="pres">
      <dgm:prSet presAssocID="{6230FE64-9D87-7F49-89A3-E38F83888CA6}" presName="compNode" presStyleCnt="0"/>
      <dgm:spPr/>
    </dgm:pt>
    <dgm:pt modelId="{43A953D0-5983-E94A-B598-7A4D3CA15284}" type="pres">
      <dgm:prSet presAssocID="{6230FE64-9D87-7F49-89A3-E38F83888CA6}" presName="dummyConnPt" presStyleCnt="0"/>
      <dgm:spPr/>
    </dgm:pt>
    <dgm:pt modelId="{0A9298EF-66DF-1C41-BEA0-559364370ECA}" type="pres">
      <dgm:prSet presAssocID="{6230FE64-9D87-7F49-89A3-E38F83888CA6}" presName="node" presStyleLbl="node1" presStyleIdx="3" presStyleCnt="6" custLinFactNeighborX="-5740" custLinFactNeighborY="3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18F8-988A-4E48-8466-E50B77952E49}" type="pres">
      <dgm:prSet presAssocID="{C27E5425-5603-FB44-B37D-88214811B682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2034FB72-D1BC-FE46-8BD5-404E90EBD975}" type="pres">
      <dgm:prSet presAssocID="{05300FFB-5AA2-2543-A348-044F77651026}" presName="compNode" presStyleCnt="0"/>
      <dgm:spPr/>
    </dgm:pt>
    <dgm:pt modelId="{EB7E7801-F921-8249-87AA-117D3CC5D157}" type="pres">
      <dgm:prSet presAssocID="{05300FFB-5AA2-2543-A348-044F77651026}" presName="dummyConnPt" presStyleCnt="0"/>
      <dgm:spPr/>
    </dgm:pt>
    <dgm:pt modelId="{B47FB4F8-CF66-DC41-A173-6E2E1B02A116}" type="pres">
      <dgm:prSet presAssocID="{05300FFB-5AA2-2543-A348-044F77651026}" presName="node" presStyleLbl="node1" presStyleIdx="4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A8D5-1301-5A48-9E13-180E48D0C5F9}" type="pres">
      <dgm:prSet presAssocID="{7C08A364-8631-D945-A985-8B852E05542B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F0FBE94B-F497-E443-B4D1-B7B0F93483C0}" type="pres">
      <dgm:prSet presAssocID="{9E8D27F4-EF84-D249-B677-40A6603DDE5A}" presName="compNode" presStyleCnt="0"/>
      <dgm:spPr/>
    </dgm:pt>
    <dgm:pt modelId="{23955B39-DB5E-A041-A45C-50F22BCC6579}" type="pres">
      <dgm:prSet presAssocID="{9E8D27F4-EF84-D249-B677-40A6603DDE5A}" presName="dummyConnPt" presStyleCnt="0"/>
      <dgm:spPr/>
    </dgm:pt>
    <dgm:pt modelId="{81E42FE8-2985-1540-9944-1709C1D4D77C}" type="pres">
      <dgm:prSet presAssocID="{9E8D27F4-EF84-D249-B677-40A6603DDE5A}" presName="node" presStyleLbl="node1" presStyleIdx="5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60B08-4745-6145-A916-1254077D7B65}" srcId="{0D17DFB3-39BD-274C-B42E-D39EBA9331D8}" destId="{6230FE64-9D87-7F49-89A3-E38F83888CA6}" srcOrd="3" destOrd="0" parTransId="{EC68DB70-8820-E540-8A29-C71AE7BC226D}" sibTransId="{C27E5425-5603-FB44-B37D-88214811B682}"/>
    <dgm:cxn modelId="{A94974FF-FD39-B740-97B8-9FEF889B65D4}" type="presOf" srcId="{7C08A364-8631-D945-A985-8B852E05542B}" destId="{52E1A8D5-1301-5A48-9E13-180E48D0C5F9}" srcOrd="0" destOrd="0" presId="urn:microsoft.com/office/officeart/2005/8/layout/bProcess4"/>
    <dgm:cxn modelId="{8D72DF42-8CFA-284D-9A4C-1D843AE5B0E1}" type="presOf" srcId="{59DB7B64-0045-1948-BDD6-8E16C34C100B}" destId="{4D1B66C0-0E3A-0A45-845E-C250A9E4DA4B}" srcOrd="0" destOrd="0" presId="urn:microsoft.com/office/officeart/2005/8/layout/bProcess4"/>
    <dgm:cxn modelId="{1EA5F081-4CA3-D64E-90EF-BD16DD1A3B13}" type="presOf" srcId="{C4265E04-17AD-4348-9FDC-E20AAEC7FA3F}" destId="{C5273CE9-9805-A541-BD34-A3B000382CC9}" srcOrd="0" destOrd="0" presId="urn:microsoft.com/office/officeart/2005/8/layout/bProcess4"/>
    <dgm:cxn modelId="{2F0154B7-9016-9F4F-87BC-9B4B5DDE6186}" type="presOf" srcId="{C27E5425-5603-FB44-B37D-88214811B682}" destId="{A4E218F8-988A-4E48-8466-E50B77952E49}" srcOrd="0" destOrd="0" presId="urn:microsoft.com/office/officeart/2005/8/layout/bProcess4"/>
    <dgm:cxn modelId="{08BFC2E6-AC2F-E14D-8428-A3208463B30F}" type="presOf" srcId="{0D17DFB3-39BD-274C-B42E-D39EBA9331D8}" destId="{7AE0E258-6E1F-814F-A0EB-08691796B355}" srcOrd="0" destOrd="0" presId="urn:microsoft.com/office/officeart/2005/8/layout/bProcess4"/>
    <dgm:cxn modelId="{95CB7653-A420-E54B-B2DD-F491C5BF1FE8}" srcId="{0D17DFB3-39BD-274C-B42E-D39EBA9331D8}" destId="{9E8D27F4-EF84-D249-B677-40A6603DDE5A}" srcOrd="5" destOrd="0" parTransId="{262549FD-D444-A84B-9D06-4953506FDA2F}" sibTransId="{8F13B4BB-4285-0646-BB2A-DA3F79C3B2B4}"/>
    <dgm:cxn modelId="{7F8DC67C-F53C-1141-A2C4-1D6A040C5ED7}" type="presOf" srcId="{6230FE64-9D87-7F49-89A3-E38F83888CA6}" destId="{0A9298EF-66DF-1C41-BEA0-559364370ECA}" srcOrd="0" destOrd="0" presId="urn:microsoft.com/office/officeart/2005/8/layout/bProcess4"/>
    <dgm:cxn modelId="{B7CDC4BA-F885-944D-9EE5-80CB4CF6CAF0}" type="presOf" srcId="{24E8F6C9-934E-334F-BDAA-712E638BA192}" destId="{A15C364C-54A2-4646-9836-64377986BABA}" srcOrd="0" destOrd="0" presId="urn:microsoft.com/office/officeart/2005/8/layout/bProcess4"/>
    <dgm:cxn modelId="{A6F77393-67E0-C941-AEBD-5F3728130401}" type="presOf" srcId="{4A87B923-77EE-2349-9CEF-A3409DA5BC23}" destId="{E5CEF93D-02E4-E14A-BCB9-5634C32D77E7}" srcOrd="0" destOrd="0" presId="urn:microsoft.com/office/officeart/2005/8/layout/bProcess4"/>
    <dgm:cxn modelId="{22463A6B-3AAF-E54F-8D61-2F03E917D555}" srcId="{0D17DFB3-39BD-274C-B42E-D39EBA9331D8}" destId="{05300FFB-5AA2-2543-A348-044F77651026}" srcOrd="4" destOrd="0" parTransId="{6ABFDC6C-CB54-1347-843C-541001B1A006}" sibTransId="{7C08A364-8631-D945-A985-8B852E05542B}"/>
    <dgm:cxn modelId="{A39B970E-408F-2547-B18B-B7E0D3FF34F3}" type="presOf" srcId="{9E8D27F4-EF84-D249-B677-40A6603DDE5A}" destId="{81E42FE8-2985-1540-9944-1709C1D4D77C}" srcOrd="0" destOrd="0" presId="urn:microsoft.com/office/officeart/2005/8/layout/bProcess4"/>
    <dgm:cxn modelId="{CAB7FCD9-12D8-F244-9116-49D1FA06EC8D}" type="presOf" srcId="{C9330FC2-F100-D84B-B62F-BEFCE095FFC6}" destId="{2673BBFA-B706-A54E-88C6-813DCCF18181}" srcOrd="0" destOrd="0" presId="urn:microsoft.com/office/officeart/2005/8/layout/bProcess4"/>
    <dgm:cxn modelId="{2DF59CBF-20B6-3848-88C0-2D0777E1418A}" srcId="{0D17DFB3-39BD-274C-B42E-D39EBA9331D8}" destId="{4A87B923-77EE-2349-9CEF-A3409DA5BC23}" srcOrd="0" destOrd="0" parTransId="{1C679B79-B1D8-A440-89BB-F01DAE48AFFB}" sibTransId="{9DEB9463-B2F7-4841-A9B5-FC30F4DF9AD8}"/>
    <dgm:cxn modelId="{81543D38-ACF5-A248-8D24-334D9B4EB9A7}" type="presOf" srcId="{9DEB9463-B2F7-4841-A9B5-FC30F4DF9AD8}" destId="{3B55BC9D-BEB7-4649-8CE3-6A701D1D7888}" srcOrd="0" destOrd="0" presId="urn:microsoft.com/office/officeart/2005/8/layout/bProcess4"/>
    <dgm:cxn modelId="{18DC82FF-985A-3545-8817-33D8B6F409DC}" type="presOf" srcId="{05300FFB-5AA2-2543-A348-044F77651026}" destId="{B47FB4F8-CF66-DC41-A173-6E2E1B02A116}" srcOrd="0" destOrd="0" presId="urn:microsoft.com/office/officeart/2005/8/layout/bProcess4"/>
    <dgm:cxn modelId="{C1056853-B80E-7F4C-ABD2-1114465F9476}" srcId="{0D17DFB3-39BD-274C-B42E-D39EBA9331D8}" destId="{C4265E04-17AD-4348-9FDC-E20AAEC7FA3F}" srcOrd="1" destOrd="0" parTransId="{06247F9B-ACA6-F248-AE17-F1451377924A}" sibTransId="{C9330FC2-F100-D84B-B62F-BEFCE095FFC6}"/>
    <dgm:cxn modelId="{35720059-2B81-E948-A19B-9D1CD3D52907}" srcId="{0D17DFB3-39BD-274C-B42E-D39EBA9331D8}" destId="{59DB7B64-0045-1948-BDD6-8E16C34C100B}" srcOrd="2" destOrd="0" parTransId="{96F0F92B-1BF8-9A48-992A-5CFA9D5C786D}" sibTransId="{24E8F6C9-934E-334F-BDAA-712E638BA192}"/>
    <dgm:cxn modelId="{BA8EED29-215C-3340-AC7B-AFC27B27859B}" type="presParOf" srcId="{7AE0E258-6E1F-814F-A0EB-08691796B355}" destId="{EB140D66-8B43-234A-947C-B89D4B47D4CA}" srcOrd="0" destOrd="0" presId="urn:microsoft.com/office/officeart/2005/8/layout/bProcess4"/>
    <dgm:cxn modelId="{204E0840-0257-CD43-87CB-F3669E9C2D85}" type="presParOf" srcId="{EB140D66-8B43-234A-947C-B89D4B47D4CA}" destId="{0EC5546C-F38A-A642-A695-B99191512F76}" srcOrd="0" destOrd="0" presId="urn:microsoft.com/office/officeart/2005/8/layout/bProcess4"/>
    <dgm:cxn modelId="{970809DB-0B69-F84A-8BDC-AD55A51FA718}" type="presParOf" srcId="{EB140D66-8B43-234A-947C-B89D4B47D4CA}" destId="{E5CEF93D-02E4-E14A-BCB9-5634C32D77E7}" srcOrd="1" destOrd="0" presId="urn:microsoft.com/office/officeart/2005/8/layout/bProcess4"/>
    <dgm:cxn modelId="{715B7B60-5352-F942-BEB5-5C491F412A9D}" type="presParOf" srcId="{7AE0E258-6E1F-814F-A0EB-08691796B355}" destId="{3B55BC9D-BEB7-4649-8CE3-6A701D1D7888}" srcOrd="1" destOrd="0" presId="urn:microsoft.com/office/officeart/2005/8/layout/bProcess4"/>
    <dgm:cxn modelId="{B9C324C2-3408-0249-90C8-EB57DA72013A}" type="presParOf" srcId="{7AE0E258-6E1F-814F-A0EB-08691796B355}" destId="{A73DAB94-2565-954E-B1C0-0302EB26605D}" srcOrd="2" destOrd="0" presId="urn:microsoft.com/office/officeart/2005/8/layout/bProcess4"/>
    <dgm:cxn modelId="{FD9B1E7A-D4E3-484A-A534-EBA908FA2883}" type="presParOf" srcId="{A73DAB94-2565-954E-B1C0-0302EB26605D}" destId="{63E6EF2B-3996-9A43-B69F-5FAD1E4B8DEB}" srcOrd="0" destOrd="0" presId="urn:microsoft.com/office/officeart/2005/8/layout/bProcess4"/>
    <dgm:cxn modelId="{E4BF2547-75DA-4544-BBC9-2DC425F8506B}" type="presParOf" srcId="{A73DAB94-2565-954E-B1C0-0302EB26605D}" destId="{C5273CE9-9805-A541-BD34-A3B000382CC9}" srcOrd="1" destOrd="0" presId="urn:microsoft.com/office/officeart/2005/8/layout/bProcess4"/>
    <dgm:cxn modelId="{3C83FE44-9345-5342-A55B-04D8D14835B5}" type="presParOf" srcId="{7AE0E258-6E1F-814F-A0EB-08691796B355}" destId="{2673BBFA-B706-A54E-88C6-813DCCF18181}" srcOrd="3" destOrd="0" presId="urn:microsoft.com/office/officeart/2005/8/layout/bProcess4"/>
    <dgm:cxn modelId="{204F90B0-5AFB-5B4A-AB42-BE17848C6AB5}" type="presParOf" srcId="{7AE0E258-6E1F-814F-A0EB-08691796B355}" destId="{B235334B-D561-F54F-9A70-7AFAB8306833}" srcOrd="4" destOrd="0" presId="urn:microsoft.com/office/officeart/2005/8/layout/bProcess4"/>
    <dgm:cxn modelId="{99626DD8-33DB-344F-9E30-18FA5A6CAFCD}" type="presParOf" srcId="{B235334B-D561-F54F-9A70-7AFAB8306833}" destId="{85A35EBD-57AE-7444-A3B7-9D0BDF4AB25F}" srcOrd="0" destOrd="0" presId="urn:microsoft.com/office/officeart/2005/8/layout/bProcess4"/>
    <dgm:cxn modelId="{DEC18B47-61D1-D64C-A526-816C1158A2FD}" type="presParOf" srcId="{B235334B-D561-F54F-9A70-7AFAB8306833}" destId="{4D1B66C0-0E3A-0A45-845E-C250A9E4DA4B}" srcOrd="1" destOrd="0" presId="urn:microsoft.com/office/officeart/2005/8/layout/bProcess4"/>
    <dgm:cxn modelId="{3B22EC37-1757-F648-882E-CC012693C1F1}" type="presParOf" srcId="{7AE0E258-6E1F-814F-A0EB-08691796B355}" destId="{A15C364C-54A2-4646-9836-64377986BABA}" srcOrd="5" destOrd="0" presId="urn:microsoft.com/office/officeart/2005/8/layout/bProcess4"/>
    <dgm:cxn modelId="{71A9C9FD-D2FB-8549-8606-9E449744ABC7}" type="presParOf" srcId="{7AE0E258-6E1F-814F-A0EB-08691796B355}" destId="{2C9D35A6-B0C6-8343-9077-55A3BB93F10B}" srcOrd="6" destOrd="0" presId="urn:microsoft.com/office/officeart/2005/8/layout/bProcess4"/>
    <dgm:cxn modelId="{B1764F23-8285-8B46-9EB1-097B49F7F32E}" type="presParOf" srcId="{2C9D35A6-B0C6-8343-9077-55A3BB93F10B}" destId="{43A953D0-5983-E94A-B598-7A4D3CA15284}" srcOrd="0" destOrd="0" presId="urn:microsoft.com/office/officeart/2005/8/layout/bProcess4"/>
    <dgm:cxn modelId="{3F2FD9C2-A33A-6A4F-9C1B-0DC457817441}" type="presParOf" srcId="{2C9D35A6-B0C6-8343-9077-55A3BB93F10B}" destId="{0A9298EF-66DF-1C41-BEA0-559364370ECA}" srcOrd="1" destOrd="0" presId="urn:microsoft.com/office/officeart/2005/8/layout/bProcess4"/>
    <dgm:cxn modelId="{3AFEC623-BAF2-214F-AB18-48C2105B3B01}" type="presParOf" srcId="{7AE0E258-6E1F-814F-A0EB-08691796B355}" destId="{A4E218F8-988A-4E48-8466-E50B77952E49}" srcOrd="7" destOrd="0" presId="urn:microsoft.com/office/officeart/2005/8/layout/bProcess4"/>
    <dgm:cxn modelId="{28115858-89A2-6C44-8BA9-FA1CE82D16BE}" type="presParOf" srcId="{7AE0E258-6E1F-814F-A0EB-08691796B355}" destId="{2034FB72-D1BC-FE46-8BD5-404E90EBD975}" srcOrd="8" destOrd="0" presId="urn:microsoft.com/office/officeart/2005/8/layout/bProcess4"/>
    <dgm:cxn modelId="{6E3DD4C4-9B6E-5841-9EA2-FBB5CB0F4B36}" type="presParOf" srcId="{2034FB72-D1BC-FE46-8BD5-404E90EBD975}" destId="{EB7E7801-F921-8249-87AA-117D3CC5D157}" srcOrd="0" destOrd="0" presId="urn:microsoft.com/office/officeart/2005/8/layout/bProcess4"/>
    <dgm:cxn modelId="{BEB23068-B570-1440-837B-6F2B00C5536B}" type="presParOf" srcId="{2034FB72-D1BC-FE46-8BD5-404E90EBD975}" destId="{B47FB4F8-CF66-DC41-A173-6E2E1B02A116}" srcOrd="1" destOrd="0" presId="urn:microsoft.com/office/officeart/2005/8/layout/bProcess4"/>
    <dgm:cxn modelId="{0FCCEA2D-DF17-2A4B-83BB-C3F48414A9E0}" type="presParOf" srcId="{7AE0E258-6E1F-814F-A0EB-08691796B355}" destId="{52E1A8D5-1301-5A48-9E13-180E48D0C5F9}" srcOrd="9" destOrd="0" presId="urn:microsoft.com/office/officeart/2005/8/layout/bProcess4"/>
    <dgm:cxn modelId="{7E4998A7-4B35-4642-8075-61750EAC52AF}" type="presParOf" srcId="{7AE0E258-6E1F-814F-A0EB-08691796B355}" destId="{F0FBE94B-F497-E443-B4D1-B7B0F93483C0}" srcOrd="10" destOrd="0" presId="urn:microsoft.com/office/officeart/2005/8/layout/bProcess4"/>
    <dgm:cxn modelId="{3E2429BD-D8E8-4A4C-B199-1CFE34443F90}" type="presParOf" srcId="{F0FBE94B-F497-E443-B4D1-B7B0F93483C0}" destId="{23955B39-DB5E-A041-A45C-50F22BCC6579}" srcOrd="0" destOrd="0" presId="urn:microsoft.com/office/officeart/2005/8/layout/bProcess4"/>
    <dgm:cxn modelId="{47DBE875-1332-0E43-B4CE-5B469A46628B}" type="presParOf" srcId="{F0FBE94B-F497-E443-B4D1-B7B0F93483C0}" destId="{81E42FE8-2985-1540-9944-1709C1D4D77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0765D-81D4-B544-AAB0-AD389DF7E27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748F2-7825-8745-8722-4DD3E5003A24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distribution</a:t>
          </a:r>
          <a:endParaRPr lang="en-US" dirty="0">
            <a:solidFill>
              <a:srgbClr val="C00000"/>
            </a:solidFill>
          </a:endParaRPr>
        </a:p>
      </dgm:t>
    </dgm:pt>
    <dgm:pt modelId="{6FF17B5A-1E11-9C46-8BC4-F4A6B1FC5148}" type="parTrans" cxnId="{2E5FB9E4-C986-274B-B87B-780475783349}">
      <dgm:prSet/>
      <dgm:spPr/>
      <dgm:t>
        <a:bodyPr/>
        <a:lstStyle/>
        <a:p>
          <a:endParaRPr lang="en-US"/>
        </a:p>
      </dgm:t>
    </dgm:pt>
    <dgm:pt modelId="{A875E2FB-77A6-A041-8CFB-D1C1EABE121C}" type="sibTrans" cxnId="{2E5FB9E4-C986-274B-B87B-780475783349}">
      <dgm:prSet/>
      <dgm:spPr/>
      <dgm:t>
        <a:bodyPr/>
        <a:lstStyle/>
        <a:p>
          <a:endParaRPr lang="en-US"/>
        </a:p>
      </dgm:t>
    </dgm:pt>
    <dgm:pt modelId="{A5AE48E8-F0D1-BB44-97C5-FAFCC92BE8D2}">
      <dgm:prSet custT="1"/>
      <dgm:spPr/>
      <dgm:t>
        <a:bodyPr/>
        <a:lstStyle/>
        <a:p>
          <a:r>
            <a:rPr lang="en-US" sz="1400" dirty="0" smtClean="0">
              <a:latin typeface="Calibri" panose="020F0502020204030204" pitchFamily="34" charset="0"/>
            </a:rPr>
            <a:t>the primary service used by stations to exchange </a:t>
          </a:r>
          <a:r>
            <a:rPr lang="en-US" sz="1400" dirty="0" err="1" smtClean="0">
              <a:latin typeface="Calibri" panose="020F0502020204030204" pitchFamily="34" charset="0"/>
            </a:rPr>
            <a:t>MPDUs</a:t>
          </a:r>
          <a:r>
            <a:rPr lang="en-US" sz="1400" dirty="0" smtClean="0">
              <a:latin typeface="Calibri" panose="020F0502020204030204" pitchFamily="34" charset="0"/>
            </a:rPr>
            <a:t> when the  </a:t>
          </a:r>
          <a:r>
            <a:rPr lang="en-US" sz="1400" dirty="0" err="1" smtClean="0">
              <a:latin typeface="Calibri" panose="020F0502020204030204" pitchFamily="34" charset="0"/>
            </a:rPr>
            <a:t>MPDUs</a:t>
          </a:r>
          <a:r>
            <a:rPr lang="en-US" sz="1400" dirty="0" smtClean="0">
              <a:latin typeface="Calibri" panose="020F0502020204030204" pitchFamily="34" charset="0"/>
            </a:rPr>
            <a:t> must traverse the DS to get from a station in one BSS to a station in another BSS</a:t>
          </a:r>
        </a:p>
      </dgm:t>
    </dgm:pt>
    <dgm:pt modelId="{EBB9882F-B476-3E42-BDD8-9F79A83A136C}" type="parTrans" cxnId="{3F4C7C80-1CA2-5E41-B595-E44C8C1B704C}">
      <dgm:prSet/>
      <dgm:spPr/>
      <dgm:t>
        <a:bodyPr/>
        <a:lstStyle/>
        <a:p>
          <a:endParaRPr lang="en-US"/>
        </a:p>
      </dgm:t>
    </dgm:pt>
    <dgm:pt modelId="{4E86DAD5-6872-6347-A2E8-54D279C3DE33}" type="sibTrans" cxnId="{3F4C7C80-1CA2-5E41-B595-E44C8C1B704C}">
      <dgm:prSet/>
      <dgm:spPr/>
      <dgm:t>
        <a:bodyPr/>
        <a:lstStyle/>
        <a:p>
          <a:endParaRPr lang="en-US"/>
        </a:p>
      </dgm:t>
    </dgm:pt>
    <dgm:pt modelId="{7986AB96-648B-9941-9CDF-C99963F6BC7E}">
      <dgm:prSet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integration</a:t>
          </a:r>
        </a:p>
      </dgm:t>
    </dgm:pt>
    <dgm:pt modelId="{8A6F72F5-F339-4048-B519-75A2B1F15A4E}" type="parTrans" cxnId="{594D5832-564B-5B40-8A75-BCF89B634079}">
      <dgm:prSet/>
      <dgm:spPr/>
      <dgm:t>
        <a:bodyPr/>
        <a:lstStyle/>
        <a:p>
          <a:endParaRPr lang="en-US"/>
        </a:p>
      </dgm:t>
    </dgm:pt>
    <dgm:pt modelId="{88D250CC-76AF-F14B-808D-4FD20A6DD88F}" type="sibTrans" cxnId="{594D5832-564B-5B40-8A75-BCF89B634079}">
      <dgm:prSet/>
      <dgm:spPr/>
      <dgm:t>
        <a:bodyPr/>
        <a:lstStyle/>
        <a:p>
          <a:endParaRPr lang="en-US"/>
        </a:p>
      </dgm:t>
    </dgm:pt>
    <dgm:pt modelId="{BE6C5D77-43F0-0E42-8EEB-A94CE4E54F6F}">
      <dgm:prSet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enables transfer of data between a statin on 802.11 LAN and wired station</a:t>
          </a:r>
        </a:p>
      </dgm:t>
    </dgm:pt>
    <dgm:pt modelId="{BA3452E6-E72C-3C4C-8A92-3B7A990908B2}" type="parTrans" cxnId="{CC72A201-ECCC-1942-9BA8-C2DD1D752C97}">
      <dgm:prSet/>
      <dgm:spPr/>
      <dgm:t>
        <a:bodyPr/>
        <a:lstStyle/>
        <a:p>
          <a:endParaRPr lang="en-US"/>
        </a:p>
      </dgm:t>
    </dgm:pt>
    <dgm:pt modelId="{ADB05AC1-C402-284E-A4B6-C739D315842A}" type="sibTrans" cxnId="{CC72A201-ECCC-1942-9BA8-C2DD1D752C97}">
      <dgm:prSet/>
      <dgm:spPr/>
      <dgm:t>
        <a:bodyPr/>
        <a:lstStyle/>
        <a:p>
          <a:endParaRPr lang="en-US"/>
        </a:p>
      </dgm:t>
    </dgm:pt>
    <dgm:pt modelId="{CFA3FD97-8CAA-4042-A93C-F58FBAD81292}" type="pres">
      <dgm:prSet presAssocID="{EF10765D-81D4-B544-AAB0-AD389DF7E2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79456-93D1-9740-9F33-96CE739606B6}" type="pres">
      <dgm:prSet presAssocID="{C8E748F2-7825-8745-8722-4DD3E5003A24}" presName="linNode" presStyleCnt="0"/>
      <dgm:spPr/>
    </dgm:pt>
    <dgm:pt modelId="{F542A4FB-4B7E-4243-AFEB-046331542B53}" type="pres">
      <dgm:prSet presAssocID="{C8E748F2-7825-8745-8722-4DD3E5003A2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BE455-A5C1-A348-8992-C25171E50576}" type="pres">
      <dgm:prSet presAssocID="{C8E748F2-7825-8745-8722-4DD3E5003A2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17272-680C-F046-8EA6-D382AF0AA1A6}" type="pres">
      <dgm:prSet presAssocID="{A875E2FB-77A6-A041-8CFB-D1C1EABE121C}" presName="sp" presStyleCnt="0"/>
      <dgm:spPr/>
    </dgm:pt>
    <dgm:pt modelId="{3E77BA3A-9F40-3F45-9792-2CA40E5E716D}" type="pres">
      <dgm:prSet presAssocID="{7986AB96-648B-9941-9CDF-C99963F6BC7E}" presName="linNode" presStyleCnt="0"/>
      <dgm:spPr/>
    </dgm:pt>
    <dgm:pt modelId="{109846DE-19BC-7040-BF99-24ED037194E3}" type="pres">
      <dgm:prSet presAssocID="{7986AB96-648B-9941-9CDF-C99963F6BC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4B9D7-67A2-4B47-8772-428251F9BC42}" type="pres">
      <dgm:prSet presAssocID="{7986AB96-648B-9941-9CDF-C99963F6BC7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2A201-ECCC-1942-9BA8-C2DD1D752C97}" srcId="{7986AB96-648B-9941-9CDF-C99963F6BC7E}" destId="{BE6C5D77-43F0-0E42-8EEB-A94CE4E54F6F}" srcOrd="0" destOrd="0" parTransId="{BA3452E6-E72C-3C4C-8A92-3B7A990908B2}" sibTransId="{ADB05AC1-C402-284E-A4B6-C739D315842A}"/>
    <dgm:cxn modelId="{9F1935E0-08CA-5F4F-AC1A-DBE496042E9D}" type="presOf" srcId="{7986AB96-648B-9941-9CDF-C99963F6BC7E}" destId="{109846DE-19BC-7040-BF99-24ED037194E3}" srcOrd="0" destOrd="0" presId="urn:microsoft.com/office/officeart/2005/8/layout/vList5"/>
    <dgm:cxn modelId="{6D7B69E0-7225-BE48-ACFE-B4104BAE0CCC}" type="presOf" srcId="{C8E748F2-7825-8745-8722-4DD3E5003A24}" destId="{F542A4FB-4B7E-4243-AFEB-046331542B53}" srcOrd="0" destOrd="0" presId="urn:microsoft.com/office/officeart/2005/8/layout/vList5"/>
    <dgm:cxn modelId="{3F4C7C80-1CA2-5E41-B595-E44C8C1B704C}" srcId="{C8E748F2-7825-8745-8722-4DD3E5003A24}" destId="{A5AE48E8-F0D1-BB44-97C5-FAFCC92BE8D2}" srcOrd="0" destOrd="0" parTransId="{EBB9882F-B476-3E42-BDD8-9F79A83A136C}" sibTransId="{4E86DAD5-6872-6347-A2E8-54D279C3DE33}"/>
    <dgm:cxn modelId="{862680D7-54FF-B64C-8C61-EEE70A489D61}" type="presOf" srcId="{A5AE48E8-F0D1-BB44-97C5-FAFCC92BE8D2}" destId="{6A2BE455-A5C1-A348-8992-C25171E50576}" srcOrd="0" destOrd="0" presId="urn:microsoft.com/office/officeart/2005/8/layout/vList5"/>
    <dgm:cxn modelId="{594D5832-564B-5B40-8A75-BCF89B634079}" srcId="{EF10765D-81D4-B544-AAB0-AD389DF7E279}" destId="{7986AB96-648B-9941-9CDF-C99963F6BC7E}" srcOrd="1" destOrd="0" parTransId="{8A6F72F5-F339-4048-B519-75A2B1F15A4E}" sibTransId="{88D250CC-76AF-F14B-808D-4FD20A6DD88F}"/>
    <dgm:cxn modelId="{B8E6A6BF-70EE-A744-A40E-F1053EAAF534}" type="presOf" srcId="{EF10765D-81D4-B544-AAB0-AD389DF7E279}" destId="{CFA3FD97-8CAA-4042-A93C-F58FBAD81292}" srcOrd="0" destOrd="0" presId="urn:microsoft.com/office/officeart/2005/8/layout/vList5"/>
    <dgm:cxn modelId="{090AC1F4-9E84-CB4B-BF02-CD9E779D36D5}" type="presOf" srcId="{BE6C5D77-43F0-0E42-8EEB-A94CE4E54F6F}" destId="{8084B9D7-67A2-4B47-8772-428251F9BC42}" srcOrd="0" destOrd="0" presId="urn:microsoft.com/office/officeart/2005/8/layout/vList5"/>
    <dgm:cxn modelId="{2E5FB9E4-C986-274B-B87B-780475783349}" srcId="{EF10765D-81D4-B544-AAB0-AD389DF7E279}" destId="{C8E748F2-7825-8745-8722-4DD3E5003A24}" srcOrd="0" destOrd="0" parTransId="{6FF17B5A-1E11-9C46-8BC4-F4A6B1FC5148}" sibTransId="{A875E2FB-77A6-A041-8CFB-D1C1EABE121C}"/>
    <dgm:cxn modelId="{649D9940-3F41-DB49-BC8C-43284CBCBE39}" type="presParOf" srcId="{CFA3FD97-8CAA-4042-A93C-F58FBAD81292}" destId="{8CC79456-93D1-9740-9F33-96CE739606B6}" srcOrd="0" destOrd="0" presId="urn:microsoft.com/office/officeart/2005/8/layout/vList5"/>
    <dgm:cxn modelId="{62C0CAB3-2C56-DB4C-8A09-5F2BEEF2BD00}" type="presParOf" srcId="{8CC79456-93D1-9740-9F33-96CE739606B6}" destId="{F542A4FB-4B7E-4243-AFEB-046331542B53}" srcOrd="0" destOrd="0" presId="urn:microsoft.com/office/officeart/2005/8/layout/vList5"/>
    <dgm:cxn modelId="{1AB3886C-0F6D-F641-A45A-04F0FF4C6EB1}" type="presParOf" srcId="{8CC79456-93D1-9740-9F33-96CE739606B6}" destId="{6A2BE455-A5C1-A348-8992-C25171E50576}" srcOrd="1" destOrd="0" presId="urn:microsoft.com/office/officeart/2005/8/layout/vList5"/>
    <dgm:cxn modelId="{1E256010-CB25-0144-A522-3E28645BDDC3}" type="presParOf" srcId="{CFA3FD97-8CAA-4042-A93C-F58FBAD81292}" destId="{62117272-680C-F046-8EA6-D382AF0AA1A6}" srcOrd="1" destOrd="0" presId="urn:microsoft.com/office/officeart/2005/8/layout/vList5"/>
    <dgm:cxn modelId="{2AF2DD49-094A-FA42-95AA-4D0B96CAD506}" type="presParOf" srcId="{CFA3FD97-8CAA-4042-A93C-F58FBAD81292}" destId="{3E77BA3A-9F40-3F45-9792-2CA40E5E716D}" srcOrd="2" destOrd="0" presId="urn:microsoft.com/office/officeart/2005/8/layout/vList5"/>
    <dgm:cxn modelId="{F0A81B1F-7B4A-A744-8896-5838037ECAE2}" type="presParOf" srcId="{3E77BA3A-9F40-3F45-9792-2CA40E5E716D}" destId="{109846DE-19BC-7040-BF99-24ED037194E3}" srcOrd="0" destOrd="0" presId="urn:microsoft.com/office/officeart/2005/8/layout/vList5"/>
    <dgm:cxn modelId="{C55A37F1-9233-9849-88A7-1877EC9564AC}" type="presParOf" srcId="{3E77BA3A-9F40-3F45-9792-2CA40E5E716D}" destId="{8084B9D7-67A2-4B47-8772-428251F9B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B22D3-26A3-D041-BA8A-6F0084DB3E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9F774-E010-D84E-A829-F9213FBAF27A}">
      <dgm:prSet/>
      <dgm:spPr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smtClean="0">
              <a:solidFill>
                <a:srgbClr val="C00000"/>
              </a:solidFill>
            </a:rPr>
            <a:t>association  </a:t>
          </a:r>
          <a:endParaRPr lang="en-US" dirty="0">
            <a:solidFill>
              <a:srgbClr val="C00000"/>
            </a:solidFill>
          </a:endParaRPr>
        </a:p>
      </dgm:t>
    </dgm:pt>
    <dgm:pt modelId="{DEF90239-77FF-C04C-9250-3A51B171DE73}" type="parTrans" cxnId="{5776619B-EB4E-034A-95BE-C201AC53B5F4}">
      <dgm:prSet/>
      <dgm:spPr/>
      <dgm:t>
        <a:bodyPr/>
        <a:lstStyle/>
        <a:p>
          <a:endParaRPr lang="en-US"/>
        </a:p>
      </dgm:t>
    </dgm:pt>
    <dgm:pt modelId="{20153888-C6A1-864C-AED8-02948C8F463E}" type="sibTrans" cxnId="{5776619B-EB4E-034A-95BE-C201AC53B5F4}">
      <dgm:prSet/>
      <dgm:spPr/>
      <dgm:t>
        <a:bodyPr/>
        <a:lstStyle/>
        <a:p>
          <a:endParaRPr lang="en-US"/>
        </a:p>
      </dgm:t>
    </dgm:pt>
    <dgm:pt modelId="{6E12E72C-2E14-FF43-85B6-B72990FB4468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rgbClr val="C00000"/>
              </a:solidFill>
              <a:effectLst/>
              <a:latin typeface="Calibri" panose="020F0502020204030204" pitchFamily="34" charset="0"/>
            </a:rPr>
            <a:t>establishes an initial association between a station and an AP</a:t>
          </a:r>
          <a:endParaRPr lang="en-US" sz="1800" b="0" dirty="0">
            <a:solidFill>
              <a:srgbClr val="C00000"/>
            </a:solidFill>
            <a:effectLst/>
            <a:latin typeface="Calibri" panose="020F0502020204030204" pitchFamily="34" charset="0"/>
          </a:endParaRPr>
        </a:p>
      </dgm:t>
    </dgm:pt>
    <dgm:pt modelId="{B06567E6-B380-A747-AD65-880AE3688705}" type="parTrans" cxnId="{42AF4375-92C2-F741-8547-CE27B5315B1A}">
      <dgm:prSet/>
      <dgm:spPr/>
      <dgm:t>
        <a:bodyPr/>
        <a:lstStyle/>
        <a:p>
          <a:endParaRPr lang="en-US"/>
        </a:p>
      </dgm:t>
    </dgm:pt>
    <dgm:pt modelId="{EEB1EF49-5103-DE4C-B10D-D747A8BEA1D6}" type="sibTrans" cxnId="{42AF4375-92C2-F741-8547-CE27B5315B1A}">
      <dgm:prSet/>
      <dgm:spPr/>
      <dgm:t>
        <a:bodyPr/>
        <a:lstStyle/>
        <a:p>
          <a:endParaRPr lang="en-US"/>
        </a:p>
      </dgm:t>
    </dgm:pt>
    <dgm:pt modelId="{9302CDF7-374A-034C-86D0-4682A2AE9F46}">
      <dgm:prSet/>
      <dgm:spPr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err="1" smtClean="0">
              <a:solidFill>
                <a:srgbClr val="C00000"/>
              </a:solidFill>
            </a:rPr>
            <a:t>reassociation</a:t>
          </a:r>
          <a:endParaRPr lang="en-US" b="1" dirty="0">
            <a:solidFill>
              <a:srgbClr val="C00000"/>
            </a:solidFill>
          </a:endParaRPr>
        </a:p>
      </dgm:t>
    </dgm:pt>
    <dgm:pt modelId="{B21337A6-B183-5647-9E69-E35B3D37BA3C}" type="parTrans" cxnId="{392CE275-DB86-E44E-984F-C9194E299F75}">
      <dgm:prSet/>
      <dgm:spPr/>
      <dgm:t>
        <a:bodyPr/>
        <a:lstStyle/>
        <a:p>
          <a:endParaRPr lang="en-US"/>
        </a:p>
      </dgm:t>
    </dgm:pt>
    <dgm:pt modelId="{AEE7598B-8759-9F4B-95B1-68206287FB2F}" type="sibTrans" cxnId="{392CE275-DB86-E44E-984F-C9194E299F75}">
      <dgm:prSet/>
      <dgm:spPr/>
      <dgm:t>
        <a:bodyPr/>
        <a:lstStyle/>
        <a:p>
          <a:endParaRPr lang="en-US"/>
        </a:p>
      </dgm:t>
    </dgm:pt>
    <dgm:pt modelId="{93B98D5D-DA6A-D344-89A3-8377D2C155E9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rgbClr val="C00000"/>
              </a:solidFill>
              <a:effectLst/>
              <a:latin typeface="Calibri" panose="020F0502020204030204" pitchFamily="34" charset="0"/>
            </a:rPr>
            <a:t>enables an established association to be transferred from one AP to another, allowing a mobile station to move from one BSS to another</a:t>
          </a:r>
          <a:endParaRPr lang="en-US" sz="1800" b="0" dirty="0">
            <a:solidFill>
              <a:srgbClr val="C00000"/>
            </a:solidFill>
            <a:effectLst/>
            <a:latin typeface="Calibri" panose="020F0502020204030204" pitchFamily="34" charset="0"/>
          </a:endParaRPr>
        </a:p>
      </dgm:t>
    </dgm:pt>
    <dgm:pt modelId="{4669BE90-DA32-274E-8D6A-86D731CFA512}" type="parTrans" cxnId="{22B3EA45-707D-CB43-B263-C0EF7FBA1B78}">
      <dgm:prSet/>
      <dgm:spPr/>
      <dgm:t>
        <a:bodyPr/>
        <a:lstStyle/>
        <a:p>
          <a:endParaRPr lang="en-US"/>
        </a:p>
      </dgm:t>
    </dgm:pt>
    <dgm:pt modelId="{BDA99702-6FA8-A14B-9E55-E6C45C5357CF}" type="sibTrans" cxnId="{22B3EA45-707D-CB43-B263-C0EF7FBA1B78}">
      <dgm:prSet/>
      <dgm:spPr/>
      <dgm:t>
        <a:bodyPr/>
        <a:lstStyle/>
        <a:p>
          <a:endParaRPr lang="en-US"/>
        </a:p>
      </dgm:t>
    </dgm:pt>
    <dgm:pt modelId="{7D9D15BE-6FC7-3A4A-B601-EBABF6D5BE26}">
      <dgm:prSet/>
      <dgm:spPr>
        <a:ln>
          <a:solidFill>
            <a:schemeClr val="accent2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smtClean="0">
              <a:solidFill>
                <a:srgbClr val="C00000"/>
              </a:solidFill>
            </a:rPr>
            <a:t>disassociation</a:t>
          </a:r>
          <a:endParaRPr lang="en-US" dirty="0">
            <a:solidFill>
              <a:srgbClr val="C00000"/>
            </a:solidFill>
          </a:endParaRPr>
        </a:p>
      </dgm:t>
    </dgm:pt>
    <dgm:pt modelId="{2B4B60A8-FB97-3240-BE79-49E544B91DD7}" type="parTrans" cxnId="{5B1C332F-07C6-9140-B20F-8C0E310F318D}">
      <dgm:prSet/>
      <dgm:spPr/>
      <dgm:t>
        <a:bodyPr/>
        <a:lstStyle/>
        <a:p>
          <a:endParaRPr lang="en-US"/>
        </a:p>
      </dgm:t>
    </dgm:pt>
    <dgm:pt modelId="{F9360C08-C1D7-BB44-B349-B0067BAEA49B}" type="sibTrans" cxnId="{5B1C332F-07C6-9140-B20F-8C0E310F318D}">
      <dgm:prSet/>
      <dgm:spPr/>
      <dgm:t>
        <a:bodyPr/>
        <a:lstStyle/>
        <a:p>
          <a:endParaRPr lang="en-US"/>
        </a:p>
      </dgm:t>
    </dgm:pt>
    <dgm:pt modelId="{EEBB01BA-C54F-E34C-9E40-ABE3035A3DB2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rgbClr val="C00000"/>
              </a:solidFill>
              <a:effectLst/>
              <a:latin typeface="Calibri" panose="020F0502020204030204" pitchFamily="34" charset="0"/>
            </a:rPr>
            <a:t>a notification from either a station or an AP that an existing association is terminated</a:t>
          </a:r>
          <a:endParaRPr lang="en-US" sz="1800" b="0" dirty="0">
            <a:solidFill>
              <a:srgbClr val="C00000"/>
            </a:solidFill>
            <a:effectLst/>
            <a:latin typeface="Calibri" panose="020F0502020204030204" pitchFamily="34" charset="0"/>
          </a:endParaRPr>
        </a:p>
      </dgm:t>
    </dgm:pt>
    <dgm:pt modelId="{ABDC5011-99BD-BC4C-A435-AE0F14C7F290}" type="parTrans" cxnId="{3B9E6931-1A25-5441-807D-8C309505538C}">
      <dgm:prSet/>
      <dgm:spPr/>
      <dgm:t>
        <a:bodyPr/>
        <a:lstStyle/>
        <a:p>
          <a:endParaRPr lang="en-US"/>
        </a:p>
      </dgm:t>
    </dgm:pt>
    <dgm:pt modelId="{F4A8A825-FAD7-E440-BD42-F165FF0BD36C}" type="sibTrans" cxnId="{3B9E6931-1A25-5441-807D-8C309505538C}">
      <dgm:prSet/>
      <dgm:spPr/>
      <dgm:t>
        <a:bodyPr/>
        <a:lstStyle/>
        <a:p>
          <a:endParaRPr lang="en-US"/>
        </a:p>
      </dgm:t>
    </dgm:pt>
    <dgm:pt modelId="{521F5F57-0471-2546-8B70-13F583226FEB}" type="pres">
      <dgm:prSet presAssocID="{F79B22D3-26A3-D041-BA8A-6F0084DB3E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1ED82-7E74-5F42-8E91-8D62DA38EAA3}" type="pres">
      <dgm:prSet presAssocID="{2339F774-E010-D84E-A829-F9213FBAF27A}" presName="parentText" presStyleLbl="node1" presStyleIdx="0" presStyleCnt="3" custScaleX="33334" custLinFactNeighborX="-26207" custLinFactNeighborY="492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24477-A4DC-7046-AD5C-FCE169CECE93}" type="pres">
      <dgm:prSet presAssocID="{2339F774-E010-D84E-A829-F9213FBAF27A}" presName="childText" presStyleLbl="revTx" presStyleIdx="0" presStyleCnt="3" custScaleX="42593" custScaleY="162925" custLinFactNeighborX="17797" custLinFactNeighborY="-7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3118B-48EE-3943-8AC6-4A4B37E1C882}" type="pres">
      <dgm:prSet presAssocID="{9302CDF7-374A-034C-86D0-4682A2AE9F46}" presName="parentText" presStyleLbl="node1" presStyleIdx="1" presStyleCnt="3" custScaleX="33332" custLinFactNeighborX="-26208" custLinFactNeighborY="489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D76B6-7EC9-B74C-AEB5-2533048092AC}" type="pres">
      <dgm:prSet presAssocID="{9302CDF7-374A-034C-86D0-4682A2AE9F46}" presName="childText" presStyleLbl="revTx" presStyleIdx="1" presStyleCnt="3" custScaleX="49233" custScaleY="229918" custLinFactNeighborX="20883" custLinFactNeighborY="-79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4B37-7836-E047-BF46-94C49832A19C}" type="pres">
      <dgm:prSet presAssocID="{7D9D15BE-6FC7-3A4A-B601-EBABF6D5BE26}" presName="parentText" presStyleLbl="node1" presStyleIdx="2" presStyleCnt="3" custScaleX="35186" custLinFactNeighborX="-26156" custLinFactNeighborY="-793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05E0D-F1C5-2643-9075-B45EDC2E537D}" type="pres">
      <dgm:prSet presAssocID="{7D9D15BE-6FC7-3A4A-B601-EBABF6D5BE26}" presName="childText" presStyleLbl="revTx" presStyleIdx="2" presStyleCnt="3" custScaleX="50000" custScaleY="184809" custLinFactY="-81462" custLinFactNeighborX="215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0211D-A145-F942-9984-18D7EA2BE2A8}" type="presOf" srcId="{6E12E72C-2E14-FF43-85B6-B72990FB4468}" destId="{C7C24477-A4DC-7046-AD5C-FCE169CECE93}" srcOrd="0" destOrd="0" presId="urn:microsoft.com/office/officeart/2005/8/layout/vList2"/>
    <dgm:cxn modelId="{392CE275-DB86-E44E-984F-C9194E299F75}" srcId="{F79B22D3-26A3-D041-BA8A-6F0084DB3EF4}" destId="{9302CDF7-374A-034C-86D0-4682A2AE9F46}" srcOrd="1" destOrd="0" parTransId="{B21337A6-B183-5647-9E69-E35B3D37BA3C}" sibTransId="{AEE7598B-8759-9F4B-95B1-68206287FB2F}"/>
    <dgm:cxn modelId="{825F0A48-B00E-FB42-A106-2F5F4FE6330B}" type="presOf" srcId="{F79B22D3-26A3-D041-BA8A-6F0084DB3EF4}" destId="{521F5F57-0471-2546-8B70-13F583226FEB}" srcOrd="0" destOrd="0" presId="urn:microsoft.com/office/officeart/2005/8/layout/vList2"/>
    <dgm:cxn modelId="{5776619B-EB4E-034A-95BE-C201AC53B5F4}" srcId="{F79B22D3-26A3-D041-BA8A-6F0084DB3EF4}" destId="{2339F774-E010-D84E-A829-F9213FBAF27A}" srcOrd="0" destOrd="0" parTransId="{DEF90239-77FF-C04C-9250-3A51B171DE73}" sibTransId="{20153888-C6A1-864C-AED8-02948C8F463E}"/>
    <dgm:cxn modelId="{D35B4CA0-0E5B-8A49-B073-0F0F657C80DA}" type="presOf" srcId="{93B98D5D-DA6A-D344-89A3-8377D2C155E9}" destId="{CBDD76B6-7EC9-B74C-AEB5-2533048092AC}" srcOrd="0" destOrd="0" presId="urn:microsoft.com/office/officeart/2005/8/layout/vList2"/>
    <dgm:cxn modelId="{3B9E6931-1A25-5441-807D-8C309505538C}" srcId="{7D9D15BE-6FC7-3A4A-B601-EBABF6D5BE26}" destId="{EEBB01BA-C54F-E34C-9E40-ABE3035A3DB2}" srcOrd="0" destOrd="0" parTransId="{ABDC5011-99BD-BC4C-A435-AE0F14C7F290}" sibTransId="{F4A8A825-FAD7-E440-BD42-F165FF0BD36C}"/>
    <dgm:cxn modelId="{566BEEB4-B647-CF4F-998C-CAB170FDDD95}" type="presOf" srcId="{7D9D15BE-6FC7-3A4A-B601-EBABF6D5BE26}" destId="{144B4B37-7836-E047-BF46-94C49832A19C}" srcOrd="0" destOrd="0" presId="urn:microsoft.com/office/officeart/2005/8/layout/vList2"/>
    <dgm:cxn modelId="{5B1C332F-07C6-9140-B20F-8C0E310F318D}" srcId="{F79B22D3-26A3-D041-BA8A-6F0084DB3EF4}" destId="{7D9D15BE-6FC7-3A4A-B601-EBABF6D5BE26}" srcOrd="2" destOrd="0" parTransId="{2B4B60A8-FB97-3240-BE79-49E544B91DD7}" sibTransId="{F9360C08-C1D7-BB44-B349-B0067BAEA49B}"/>
    <dgm:cxn modelId="{22B3EA45-707D-CB43-B263-C0EF7FBA1B78}" srcId="{9302CDF7-374A-034C-86D0-4682A2AE9F46}" destId="{93B98D5D-DA6A-D344-89A3-8377D2C155E9}" srcOrd="0" destOrd="0" parTransId="{4669BE90-DA32-274E-8D6A-86D731CFA512}" sibTransId="{BDA99702-6FA8-A14B-9E55-E6C45C5357CF}"/>
    <dgm:cxn modelId="{A9B4760C-2FC5-EC4A-9DCC-CBD031EBC26B}" type="presOf" srcId="{9302CDF7-374A-034C-86D0-4682A2AE9F46}" destId="{8B83118B-48EE-3943-8AC6-4A4B37E1C882}" srcOrd="0" destOrd="0" presId="urn:microsoft.com/office/officeart/2005/8/layout/vList2"/>
    <dgm:cxn modelId="{42AF4375-92C2-F741-8547-CE27B5315B1A}" srcId="{2339F774-E010-D84E-A829-F9213FBAF27A}" destId="{6E12E72C-2E14-FF43-85B6-B72990FB4468}" srcOrd="0" destOrd="0" parTransId="{B06567E6-B380-A747-AD65-880AE3688705}" sibTransId="{EEB1EF49-5103-DE4C-B10D-D747A8BEA1D6}"/>
    <dgm:cxn modelId="{7175B00C-2492-8C4A-B070-3ECE08DDCB92}" type="presOf" srcId="{EEBB01BA-C54F-E34C-9E40-ABE3035A3DB2}" destId="{A9905E0D-F1C5-2643-9075-B45EDC2E537D}" srcOrd="0" destOrd="0" presId="urn:microsoft.com/office/officeart/2005/8/layout/vList2"/>
    <dgm:cxn modelId="{BD105117-DB71-BF4C-AD23-BE18C86F2950}" type="presOf" srcId="{2339F774-E010-D84E-A829-F9213FBAF27A}" destId="{4651ED82-7E74-5F42-8E91-8D62DA38EAA3}" srcOrd="0" destOrd="0" presId="urn:microsoft.com/office/officeart/2005/8/layout/vList2"/>
    <dgm:cxn modelId="{64FB2823-AA9C-7042-AB23-FC4C6FE1EC04}" type="presParOf" srcId="{521F5F57-0471-2546-8B70-13F583226FEB}" destId="{4651ED82-7E74-5F42-8E91-8D62DA38EAA3}" srcOrd="0" destOrd="0" presId="urn:microsoft.com/office/officeart/2005/8/layout/vList2"/>
    <dgm:cxn modelId="{4EA626DD-5639-C54E-926D-9AB2A8A8FB0C}" type="presParOf" srcId="{521F5F57-0471-2546-8B70-13F583226FEB}" destId="{C7C24477-A4DC-7046-AD5C-FCE169CECE93}" srcOrd="1" destOrd="0" presId="urn:microsoft.com/office/officeart/2005/8/layout/vList2"/>
    <dgm:cxn modelId="{C96314ED-C14B-6E4D-B9B6-16412BCB2F93}" type="presParOf" srcId="{521F5F57-0471-2546-8B70-13F583226FEB}" destId="{8B83118B-48EE-3943-8AC6-4A4B37E1C882}" srcOrd="2" destOrd="0" presId="urn:microsoft.com/office/officeart/2005/8/layout/vList2"/>
    <dgm:cxn modelId="{918611F8-06D3-094D-BED2-3343A0ABC546}" type="presParOf" srcId="{521F5F57-0471-2546-8B70-13F583226FEB}" destId="{CBDD76B6-7EC9-B74C-AEB5-2533048092AC}" srcOrd="3" destOrd="0" presId="urn:microsoft.com/office/officeart/2005/8/layout/vList2"/>
    <dgm:cxn modelId="{12287D90-956D-D34A-B6A5-627B9D169B97}" type="presParOf" srcId="{521F5F57-0471-2546-8B70-13F583226FEB}" destId="{144B4B37-7836-E047-BF46-94C49832A19C}" srcOrd="4" destOrd="0" presId="urn:microsoft.com/office/officeart/2005/8/layout/vList2"/>
    <dgm:cxn modelId="{0062629C-E32C-7D45-8697-6CB2A3D00E4D}" type="presParOf" srcId="{521F5F57-0471-2546-8B70-13F583226FEB}" destId="{A9905E0D-F1C5-2643-9075-B45EDC2E53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BC67D-268D-B946-A925-4CCBEB9B3D05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70E60-B40C-724F-84B1-EB90E293D6BA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message integrity</a:t>
          </a:r>
          <a:endParaRPr lang="en-US" b="1" i="0" dirty="0">
            <a:solidFill>
              <a:schemeClr val="bg1"/>
            </a:solidFill>
          </a:endParaRPr>
        </a:p>
      </dgm:t>
    </dgm:pt>
    <dgm:pt modelId="{4B600473-820B-484C-B6B4-A231BD33FB8A}" type="parTrans" cxnId="{35B7D4B3-D38D-F045-94D3-280D74E4A119}">
      <dgm:prSet/>
      <dgm:spPr/>
      <dgm:t>
        <a:bodyPr/>
        <a:lstStyle/>
        <a:p>
          <a:endParaRPr lang="en-US"/>
        </a:p>
      </dgm:t>
    </dgm:pt>
    <dgm:pt modelId="{A22B4B59-78B5-1E40-B686-E94DAD575DBA}" type="sibTrans" cxnId="{35B7D4B3-D38D-F045-94D3-280D74E4A119}">
      <dgm:prSet/>
      <dgm:spPr/>
      <dgm:t>
        <a:bodyPr/>
        <a:lstStyle/>
        <a:p>
          <a:endParaRPr lang="en-US"/>
        </a:p>
      </dgm:t>
    </dgm:pt>
    <dgm:pt modelId="{CF50CB94-6FE8-2342-BBCA-570C23DB1461}">
      <dgm:prSet/>
      <dgm:spPr/>
      <dgm:t>
        <a:bodyPr/>
        <a:lstStyle/>
        <a:p>
          <a:r>
            <a:rPr lang="en-US" dirty="0" smtClean="0"/>
            <a:t>adds a message integrity code to the 802.11 MAC  frame after the data field</a:t>
          </a:r>
        </a:p>
      </dgm:t>
    </dgm:pt>
    <dgm:pt modelId="{1B2051CD-0DD0-1740-B7B1-D4E81FFE351F}" type="parTrans" cxnId="{2CFB1772-0925-A649-AD9F-3CEA6DACEF1B}">
      <dgm:prSet/>
      <dgm:spPr/>
      <dgm:t>
        <a:bodyPr/>
        <a:lstStyle/>
        <a:p>
          <a:endParaRPr lang="en-US"/>
        </a:p>
      </dgm:t>
    </dgm:pt>
    <dgm:pt modelId="{E369F400-CB40-0841-876A-F8F93BD30BF9}" type="sibTrans" cxnId="{2CFB1772-0925-A649-AD9F-3CEA6DACEF1B}">
      <dgm:prSet/>
      <dgm:spPr/>
      <dgm:t>
        <a:bodyPr/>
        <a:lstStyle/>
        <a:p>
          <a:endParaRPr lang="en-US"/>
        </a:p>
      </dgm:t>
    </dgm:pt>
    <dgm:pt modelId="{281DF281-A8E6-DE4E-9623-93620C5882A0}">
      <dgm:prSet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data confidentiality</a:t>
          </a:r>
        </a:p>
      </dgm:t>
    </dgm:pt>
    <dgm:pt modelId="{0E0CF98E-D344-4A4F-ACCB-7D3F1C3928D5}" type="parTrans" cxnId="{AA85A24E-FCDA-4D40-9A0B-AE343BEA2141}">
      <dgm:prSet/>
      <dgm:spPr/>
      <dgm:t>
        <a:bodyPr/>
        <a:lstStyle/>
        <a:p>
          <a:endParaRPr lang="en-US"/>
        </a:p>
      </dgm:t>
    </dgm:pt>
    <dgm:pt modelId="{4F270A44-C886-BF4B-A591-25ADA8D17014}" type="sibTrans" cxnId="{AA85A24E-FCDA-4D40-9A0B-AE343BEA2141}">
      <dgm:prSet/>
      <dgm:spPr/>
      <dgm:t>
        <a:bodyPr/>
        <a:lstStyle/>
        <a:p>
          <a:endParaRPr lang="en-US"/>
        </a:p>
      </dgm:t>
    </dgm:pt>
    <dgm:pt modelId="{E2693D04-DF37-7C47-BB2B-3F191ECE306A}">
      <dgm:prSet/>
      <dgm:spPr/>
      <dgm:t>
        <a:bodyPr/>
        <a:lstStyle/>
        <a:p>
          <a:r>
            <a:rPr lang="en-US" smtClean="0"/>
            <a:t>provided by encrypting the MPDU</a:t>
          </a:r>
          <a:endParaRPr lang="en-US" dirty="0" smtClean="0"/>
        </a:p>
      </dgm:t>
    </dgm:pt>
    <dgm:pt modelId="{FD9E9E9C-22D0-B54C-94D4-9AE71EF7DF68}" type="parTrans" cxnId="{51CD28E2-9899-B948-96FA-E991D65028A8}">
      <dgm:prSet/>
      <dgm:spPr/>
      <dgm:t>
        <a:bodyPr/>
        <a:lstStyle/>
        <a:p>
          <a:endParaRPr lang="en-US"/>
        </a:p>
      </dgm:t>
    </dgm:pt>
    <dgm:pt modelId="{42843E4C-837B-9140-967B-9DB67CD2BF94}" type="sibTrans" cxnId="{51CD28E2-9899-B948-96FA-E991D65028A8}">
      <dgm:prSet/>
      <dgm:spPr/>
      <dgm:t>
        <a:bodyPr/>
        <a:lstStyle/>
        <a:p>
          <a:endParaRPr lang="en-US"/>
        </a:p>
      </dgm:t>
    </dgm:pt>
    <dgm:pt modelId="{35FD6BD7-31C5-3749-9D94-F79CAAD4D55C}" type="pres">
      <dgm:prSet presAssocID="{D25BC67D-268D-B946-A925-4CCBEB9B3D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A5F82-2364-B744-8324-374AA89869E2}" type="pres">
      <dgm:prSet presAssocID="{CCB70E60-B40C-724F-84B1-EB90E293D6BA}" presName="root" presStyleCnt="0"/>
      <dgm:spPr/>
    </dgm:pt>
    <dgm:pt modelId="{87B56EC9-38AE-8A47-868D-FFFFB05B7534}" type="pres">
      <dgm:prSet presAssocID="{CCB70E60-B40C-724F-84B1-EB90E293D6BA}" presName="rootComposite" presStyleCnt="0"/>
      <dgm:spPr/>
    </dgm:pt>
    <dgm:pt modelId="{4AA5F255-25D9-164A-842B-7A0B72807004}" type="pres">
      <dgm:prSet presAssocID="{CCB70E60-B40C-724F-84B1-EB90E293D6BA}" presName="rootText" presStyleLbl="node1" presStyleIdx="0" presStyleCnt="2" custLinFactNeighborX="-3250" custLinFactNeighborY="-4524"/>
      <dgm:spPr/>
      <dgm:t>
        <a:bodyPr/>
        <a:lstStyle/>
        <a:p>
          <a:endParaRPr lang="en-US"/>
        </a:p>
      </dgm:t>
    </dgm:pt>
    <dgm:pt modelId="{C9BEDD1C-B0D1-FF4F-A58B-211B4EC7F245}" type="pres">
      <dgm:prSet presAssocID="{CCB70E60-B40C-724F-84B1-EB90E293D6BA}" presName="rootConnector" presStyleLbl="node1" presStyleIdx="0" presStyleCnt="2"/>
      <dgm:spPr/>
      <dgm:t>
        <a:bodyPr/>
        <a:lstStyle/>
        <a:p>
          <a:endParaRPr lang="en-US"/>
        </a:p>
      </dgm:t>
    </dgm:pt>
    <dgm:pt modelId="{2777F4B1-CF84-8C42-B728-457463644E0E}" type="pres">
      <dgm:prSet presAssocID="{CCB70E60-B40C-724F-84B1-EB90E293D6BA}" presName="childShape" presStyleCnt="0"/>
      <dgm:spPr/>
    </dgm:pt>
    <dgm:pt modelId="{9B6FAED8-8AC8-7B43-88E2-01574679CCF7}" type="pres">
      <dgm:prSet presAssocID="{1B2051CD-0DD0-1740-B7B1-D4E81FFE351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C2DCC82-5FB1-D348-BA19-911C37CAF9FA}" type="pres">
      <dgm:prSet presAssocID="{CF50CB94-6FE8-2342-BBCA-570C23DB1461}" presName="childText" presStyleLbl="bgAcc1" presStyleIdx="0" presStyleCnt="2" custScaleX="114201" custScaleY="152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B512F-5ABC-4543-A9DE-57CFBC083E0A}" type="pres">
      <dgm:prSet presAssocID="{281DF281-A8E6-DE4E-9623-93620C5882A0}" presName="root" presStyleCnt="0"/>
      <dgm:spPr/>
    </dgm:pt>
    <dgm:pt modelId="{B3F77753-8046-EF40-96D6-C43386787010}" type="pres">
      <dgm:prSet presAssocID="{281DF281-A8E6-DE4E-9623-93620C5882A0}" presName="rootComposite" presStyleCnt="0"/>
      <dgm:spPr/>
    </dgm:pt>
    <dgm:pt modelId="{1FE9D767-39EF-9349-8C74-98A53E11A0BF}" type="pres">
      <dgm:prSet presAssocID="{281DF281-A8E6-DE4E-9623-93620C5882A0}" presName="rootText" presStyleLbl="node1" presStyleIdx="1" presStyleCnt="2"/>
      <dgm:spPr/>
      <dgm:t>
        <a:bodyPr/>
        <a:lstStyle/>
        <a:p>
          <a:endParaRPr lang="en-US"/>
        </a:p>
      </dgm:t>
    </dgm:pt>
    <dgm:pt modelId="{23914FE1-43A8-684D-98B9-07F98C0D075E}" type="pres">
      <dgm:prSet presAssocID="{281DF281-A8E6-DE4E-9623-93620C5882A0}" presName="rootConnector" presStyleLbl="node1" presStyleIdx="1" presStyleCnt="2"/>
      <dgm:spPr/>
      <dgm:t>
        <a:bodyPr/>
        <a:lstStyle/>
        <a:p>
          <a:endParaRPr lang="en-US"/>
        </a:p>
      </dgm:t>
    </dgm:pt>
    <dgm:pt modelId="{0FF61C9E-5FA8-F648-8A72-CDFFA80DF1C8}" type="pres">
      <dgm:prSet presAssocID="{281DF281-A8E6-DE4E-9623-93620C5882A0}" presName="childShape" presStyleCnt="0"/>
      <dgm:spPr/>
    </dgm:pt>
    <dgm:pt modelId="{74A4BF55-75C6-9B45-97D6-2C533BD4A312}" type="pres">
      <dgm:prSet presAssocID="{FD9E9E9C-22D0-B54C-94D4-9AE71EF7DF6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6F5B9D7-EA92-884F-BB9E-92875D69FB65}" type="pres">
      <dgm:prSet presAssocID="{E2693D04-DF37-7C47-BB2B-3F191ECE306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3BAF6-9683-D242-A231-288B957ABE2A}" type="presOf" srcId="{281DF281-A8E6-DE4E-9623-93620C5882A0}" destId="{23914FE1-43A8-684D-98B9-07F98C0D075E}" srcOrd="1" destOrd="0" presId="urn:microsoft.com/office/officeart/2005/8/layout/hierarchy3"/>
    <dgm:cxn modelId="{35B7D4B3-D38D-F045-94D3-280D74E4A119}" srcId="{D25BC67D-268D-B946-A925-4CCBEB9B3D05}" destId="{CCB70E60-B40C-724F-84B1-EB90E293D6BA}" srcOrd="0" destOrd="0" parTransId="{4B600473-820B-484C-B6B4-A231BD33FB8A}" sibTransId="{A22B4B59-78B5-1E40-B686-E94DAD575DBA}"/>
    <dgm:cxn modelId="{6DDA6546-A14B-B840-9BC6-514B5176F4BE}" type="presOf" srcId="{CCB70E60-B40C-724F-84B1-EB90E293D6BA}" destId="{4AA5F255-25D9-164A-842B-7A0B72807004}" srcOrd="0" destOrd="0" presId="urn:microsoft.com/office/officeart/2005/8/layout/hierarchy3"/>
    <dgm:cxn modelId="{9CC0DDD2-E00F-734F-8188-F629455B37E6}" type="presOf" srcId="{D25BC67D-268D-B946-A925-4CCBEB9B3D05}" destId="{35FD6BD7-31C5-3749-9D94-F79CAAD4D55C}" srcOrd="0" destOrd="0" presId="urn:microsoft.com/office/officeart/2005/8/layout/hierarchy3"/>
    <dgm:cxn modelId="{4FC3903F-4EF1-654F-9D6A-85A73FE90932}" type="presOf" srcId="{281DF281-A8E6-DE4E-9623-93620C5882A0}" destId="{1FE9D767-39EF-9349-8C74-98A53E11A0BF}" srcOrd="0" destOrd="0" presId="urn:microsoft.com/office/officeart/2005/8/layout/hierarchy3"/>
    <dgm:cxn modelId="{74E0EEFE-8A76-1143-8F81-BA633ED4610E}" type="presOf" srcId="{1B2051CD-0DD0-1740-B7B1-D4E81FFE351F}" destId="{9B6FAED8-8AC8-7B43-88E2-01574679CCF7}" srcOrd="0" destOrd="0" presId="urn:microsoft.com/office/officeart/2005/8/layout/hierarchy3"/>
    <dgm:cxn modelId="{69C9BF2B-1B51-EB4A-B8A5-C23EC14FC309}" type="presOf" srcId="{CCB70E60-B40C-724F-84B1-EB90E293D6BA}" destId="{C9BEDD1C-B0D1-FF4F-A58B-211B4EC7F245}" srcOrd="1" destOrd="0" presId="urn:microsoft.com/office/officeart/2005/8/layout/hierarchy3"/>
    <dgm:cxn modelId="{B47BA8FD-FF32-9E4D-9D27-A579C80A5F89}" type="presOf" srcId="{E2693D04-DF37-7C47-BB2B-3F191ECE306A}" destId="{06F5B9D7-EA92-884F-BB9E-92875D69FB65}" srcOrd="0" destOrd="0" presId="urn:microsoft.com/office/officeart/2005/8/layout/hierarchy3"/>
    <dgm:cxn modelId="{F8F68369-6FC0-FF4F-828D-3B3E5B3B4AA7}" type="presOf" srcId="{FD9E9E9C-22D0-B54C-94D4-9AE71EF7DF68}" destId="{74A4BF55-75C6-9B45-97D6-2C533BD4A312}" srcOrd="0" destOrd="0" presId="urn:microsoft.com/office/officeart/2005/8/layout/hierarchy3"/>
    <dgm:cxn modelId="{51CD28E2-9899-B948-96FA-E991D65028A8}" srcId="{281DF281-A8E6-DE4E-9623-93620C5882A0}" destId="{E2693D04-DF37-7C47-BB2B-3F191ECE306A}" srcOrd="0" destOrd="0" parTransId="{FD9E9E9C-22D0-B54C-94D4-9AE71EF7DF68}" sibTransId="{42843E4C-837B-9140-967B-9DB67CD2BF94}"/>
    <dgm:cxn modelId="{2CFB1772-0925-A649-AD9F-3CEA6DACEF1B}" srcId="{CCB70E60-B40C-724F-84B1-EB90E293D6BA}" destId="{CF50CB94-6FE8-2342-BBCA-570C23DB1461}" srcOrd="0" destOrd="0" parTransId="{1B2051CD-0DD0-1740-B7B1-D4E81FFE351F}" sibTransId="{E369F400-CB40-0841-876A-F8F93BD30BF9}"/>
    <dgm:cxn modelId="{AA85A24E-FCDA-4D40-9A0B-AE343BEA2141}" srcId="{D25BC67D-268D-B946-A925-4CCBEB9B3D05}" destId="{281DF281-A8E6-DE4E-9623-93620C5882A0}" srcOrd="1" destOrd="0" parTransId="{0E0CF98E-D344-4A4F-ACCB-7D3F1C3928D5}" sibTransId="{4F270A44-C886-BF4B-A591-25ADA8D17014}"/>
    <dgm:cxn modelId="{21EEAF2C-09B9-CC4D-B84F-A5ECE5B145C2}" type="presOf" srcId="{CF50CB94-6FE8-2342-BBCA-570C23DB1461}" destId="{2C2DCC82-5FB1-D348-BA19-911C37CAF9FA}" srcOrd="0" destOrd="0" presId="urn:microsoft.com/office/officeart/2005/8/layout/hierarchy3"/>
    <dgm:cxn modelId="{6C7D9ECB-5315-6543-B3AE-B379B7365516}" type="presParOf" srcId="{35FD6BD7-31C5-3749-9D94-F79CAAD4D55C}" destId="{BBCA5F82-2364-B744-8324-374AA89869E2}" srcOrd="0" destOrd="0" presId="urn:microsoft.com/office/officeart/2005/8/layout/hierarchy3"/>
    <dgm:cxn modelId="{754F2ABB-2ECC-6249-9104-3B0D114A5E00}" type="presParOf" srcId="{BBCA5F82-2364-B744-8324-374AA89869E2}" destId="{87B56EC9-38AE-8A47-868D-FFFFB05B7534}" srcOrd="0" destOrd="0" presId="urn:microsoft.com/office/officeart/2005/8/layout/hierarchy3"/>
    <dgm:cxn modelId="{CC46DEBC-677B-314B-8504-03F2C90EE637}" type="presParOf" srcId="{87B56EC9-38AE-8A47-868D-FFFFB05B7534}" destId="{4AA5F255-25D9-164A-842B-7A0B72807004}" srcOrd="0" destOrd="0" presId="urn:microsoft.com/office/officeart/2005/8/layout/hierarchy3"/>
    <dgm:cxn modelId="{1B3661FE-5C89-0648-A67D-0519CA7E245C}" type="presParOf" srcId="{87B56EC9-38AE-8A47-868D-FFFFB05B7534}" destId="{C9BEDD1C-B0D1-FF4F-A58B-211B4EC7F245}" srcOrd="1" destOrd="0" presId="urn:microsoft.com/office/officeart/2005/8/layout/hierarchy3"/>
    <dgm:cxn modelId="{2ACD4DB4-2A12-BF4B-8B80-39064E176E9A}" type="presParOf" srcId="{BBCA5F82-2364-B744-8324-374AA89869E2}" destId="{2777F4B1-CF84-8C42-B728-457463644E0E}" srcOrd="1" destOrd="0" presId="urn:microsoft.com/office/officeart/2005/8/layout/hierarchy3"/>
    <dgm:cxn modelId="{FCCA77B5-D739-E642-809B-5A726D9D82E8}" type="presParOf" srcId="{2777F4B1-CF84-8C42-B728-457463644E0E}" destId="{9B6FAED8-8AC8-7B43-88E2-01574679CCF7}" srcOrd="0" destOrd="0" presId="urn:microsoft.com/office/officeart/2005/8/layout/hierarchy3"/>
    <dgm:cxn modelId="{F53815AE-0CB6-864D-8A90-AC5449899221}" type="presParOf" srcId="{2777F4B1-CF84-8C42-B728-457463644E0E}" destId="{2C2DCC82-5FB1-D348-BA19-911C37CAF9FA}" srcOrd="1" destOrd="0" presId="urn:microsoft.com/office/officeart/2005/8/layout/hierarchy3"/>
    <dgm:cxn modelId="{64DCFF4F-0961-B446-A265-EDC5D214AFFD}" type="presParOf" srcId="{35FD6BD7-31C5-3749-9D94-F79CAAD4D55C}" destId="{CEAB512F-5ABC-4543-A9DE-57CFBC083E0A}" srcOrd="1" destOrd="0" presId="urn:microsoft.com/office/officeart/2005/8/layout/hierarchy3"/>
    <dgm:cxn modelId="{F615472E-2AFD-2C4A-93BA-6FE77734EB08}" type="presParOf" srcId="{CEAB512F-5ABC-4543-A9DE-57CFBC083E0A}" destId="{B3F77753-8046-EF40-96D6-C43386787010}" srcOrd="0" destOrd="0" presId="urn:microsoft.com/office/officeart/2005/8/layout/hierarchy3"/>
    <dgm:cxn modelId="{503C7FC1-5E35-F740-940A-CE5B2961C3A0}" type="presParOf" srcId="{B3F77753-8046-EF40-96D6-C43386787010}" destId="{1FE9D767-39EF-9349-8C74-98A53E11A0BF}" srcOrd="0" destOrd="0" presId="urn:microsoft.com/office/officeart/2005/8/layout/hierarchy3"/>
    <dgm:cxn modelId="{363C00B8-82A2-FE45-83B2-7217E35046C1}" type="presParOf" srcId="{B3F77753-8046-EF40-96D6-C43386787010}" destId="{23914FE1-43A8-684D-98B9-07F98C0D075E}" srcOrd="1" destOrd="0" presId="urn:microsoft.com/office/officeart/2005/8/layout/hierarchy3"/>
    <dgm:cxn modelId="{57779737-E33C-BB40-B3A7-45D56E61F4CF}" type="presParOf" srcId="{CEAB512F-5ABC-4543-A9DE-57CFBC083E0A}" destId="{0FF61C9E-5FA8-F648-8A72-CDFFA80DF1C8}" srcOrd="1" destOrd="0" presId="urn:microsoft.com/office/officeart/2005/8/layout/hierarchy3"/>
    <dgm:cxn modelId="{4AB2958B-F3D3-0D48-BE55-6BE4E2311257}" type="presParOf" srcId="{0FF61C9E-5FA8-F648-8A72-CDFFA80DF1C8}" destId="{74A4BF55-75C6-9B45-97D6-2C533BD4A312}" srcOrd="0" destOrd="0" presId="urn:microsoft.com/office/officeart/2005/8/layout/hierarchy3"/>
    <dgm:cxn modelId="{607F814E-0179-F744-B1A8-E9EC62DBA0C8}" type="presParOf" srcId="{0FF61C9E-5FA8-F648-8A72-CDFFA80DF1C8}" destId="{06F5B9D7-EA92-884F-BB9E-92875D69FB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F255-25D9-164A-842B-7A0B72807004}">
      <dsp:nvSpPr>
        <dsp:cNvPr id="0" name=""/>
        <dsp:cNvSpPr/>
      </dsp:nvSpPr>
      <dsp:spPr>
        <a:xfrm>
          <a:off x="0" y="405487"/>
          <a:ext cx="1919744" cy="95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1"/>
              </a:solidFill>
            </a:rPr>
            <a:t>message integrity</a:t>
          </a:r>
          <a:endParaRPr lang="en-US" sz="2000" b="1" i="0" kern="1200" dirty="0">
            <a:solidFill>
              <a:schemeClr val="bg1"/>
            </a:solidFill>
          </a:endParaRPr>
        </a:p>
      </dsp:txBody>
      <dsp:txXfrm>
        <a:off x="28114" y="433601"/>
        <a:ext cx="1863516" cy="903644"/>
      </dsp:txXfrm>
    </dsp:sp>
    <dsp:sp modelId="{9B6FAED8-8AC8-7B43-88E2-01574679CCF7}">
      <dsp:nvSpPr>
        <dsp:cNvPr id="0" name=""/>
        <dsp:cNvSpPr/>
      </dsp:nvSpPr>
      <dsp:spPr>
        <a:xfrm>
          <a:off x="191974" y="1365359"/>
          <a:ext cx="192501" cy="101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532"/>
              </a:lnTo>
              <a:lnTo>
                <a:pt x="192501" y="10145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CC82-5FB1-D348-BA19-911C37CAF9FA}">
      <dsp:nvSpPr>
        <dsp:cNvPr id="0" name=""/>
        <dsp:cNvSpPr/>
      </dsp:nvSpPr>
      <dsp:spPr>
        <a:xfrm>
          <a:off x="384476" y="1648752"/>
          <a:ext cx="1753893" cy="1462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adds a message integrity code to the 802.11 MAC  frame after the data field</a:t>
          </a:r>
        </a:p>
      </dsp:txBody>
      <dsp:txXfrm>
        <a:off x="427305" y="1691581"/>
        <a:ext cx="1668235" cy="1376621"/>
      </dsp:txXfrm>
    </dsp:sp>
    <dsp:sp modelId="{1FE9D767-39EF-9349-8C74-98A53E11A0BF}">
      <dsp:nvSpPr>
        <dsp:cNvPr id="0" name=""/>
        <dsp:cNvSpPr/>
      </dsp:nvSpPr>
      <dsp:spPr>
        <a:xfrm>
          <a:off x="2400208" y="448912"/>
          <a:ext cx="1919744" cy="95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1"/>
              </a:solidFill>
            </a:rPr>
            <a:t>data confidentiality</a:t>
          </a:r>
        </a:p>
      </dsp:txBody>
      <dsp:txXfrm>
        <a:off x="2428322" y="477026"/>
        <a:ext cx="1863516" cy="903644"/>
      </dsp:txXfrm>
    </dsp:sp>
    <dsp:sp modelId="{74A4BF55-75C6-9B45-97D6-2C533BD4A312}">
      <dsp:nvSpPr>
        <dsp:cNvPr id="0" name=""/>
        <dsp:cNvSpPr/>
      </dsp:nvSpPr>
      <dsp:spPr>
        <a:xfrm>
          <a:off x="2592182" y="1408784"/>
          <a:ext cx="191974" cy="71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04"/>
              </a:lnTo>
              <a:lnTo>
                <a:pt x="191974" y="7199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5B9D7-EA92-884F-BB9E-92875D69FB65}">
      <dsp:nvSpPr>
        <dsp:cNvPr id="0" name=""/>
        <dsp:cNvSpPr/>
      </dsp:nvSpPr>
      <dsp:spPr>
        <a:xfrm>
          <a:off x="2784156" y="1648752"/>
          <a:ext cx="1535795" cy="9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provided by encrypting the MPDU</a:t>
          </a:r>
          <a:endParaRPr lang="en-US" sz="1600" kern="1200" dirty="0" smtClean="0"/>
        </a:p>
      </dsp:txBody>
      <dsp:txXfrm>
        <a:off x="2812270" y="1676866"/>
        <a:ext cx="1479567" cy="903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E5663B-1485-214A-AB74-D69BBC1F22E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6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EC66321-1804-4FF3-866E-5B25D1A69878}" type="slidenum">
              <a:rPr lang="en-AU" altLang="en-US" sz="1200" smtClean="0">
                <a:solidFill>
                  <a:srgbClr val="000000"/>
                </a:solidFill>
              </a:rPr>
              <a:pPr/>
              <a:t>1</a:t>
            </a:fld>
            <a:endParaRPr lang="en-AU" altLang="en-US" sz="1200" smtClean="0">
              <a:solidFill>
                <a:srgbClr val="000000"/>
              </a:solidFill>
            </a:endParaRP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Lecture slides prepared by Dr Lawrie Brown (UNSW@ADFA) for “Computer Security: Principles and Practice”, 1/e, by William Stallings and Lawrie Brown, Chapter 1 “Overview”.</a:t>
            </a:r>
            <a:endParaRPr lang="en-AU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802.11 standard to gain broad industry acceptance was 802.11b.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802.11b products are all based on the same standard, there is always a concern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whether products from different vendors will successfully interoperate. To meet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concern, the Wireless Ethernet Compatibility Alliance (WECA), an industry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consortium, was formed in 1999. This organization, subsequently renamed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(Wireless Fidelity) Alliance, created a test suite to certify interoperability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802.11b products. The term used for certified 802.11b products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. Wi-Fi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certification has been extended to 802.11g products. The Wi-Fi Alliance has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 a certification process for 802.11a products, 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Wi-Fi5 . The Wi-Fi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Alliance is concerned with a range of market areas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including enterprise,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home, and hot spots.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recently, the Wi-Fi Alliance has developed certification procedures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security standards, referred to as Wi-Fi Protected Access (WPA).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recent version of WPA, known as WPA2, incorporates all of the features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802.11i WLAN security specification.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18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proceeding, we need to briefly preview the IEEE 802 protocol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standards are defined within the structure of a layered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protocols. This structure, used for all IEEE 802 standards, is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24.2 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lowest layer of the IEEE 802 reference model is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layer , which includes such functions as encoding/decoding of signals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transmission/reception. In addition, the physical layer includes a specification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transmission medium. In the case of IEEE 802.11, the physical layer also defines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bands and antenna characteristics.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LANs consist of collections of devices that share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network’s transmission capacity. Some means of controlling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transmission medium is needed to provide an orderly and efficient use of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capacity. This is the function of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 access control (MAC) layer. The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 receives data from a higher-layer protocol, typically the logical link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(LLC) layer, in the form of a block of data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service data unit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(MSDU) . In general, the MAC layer performs the following functions: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On transmission, assemble data into a frame,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protocol data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unit (MPDU) with address and error-detection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On reception, disassemble frame, and perform address recognition and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Govern access to the LAN transmission medium.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843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exact format of the MPDU differs somewhat for the various MAC protocols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use. In general, all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have a format similar to that of Figure 24.3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fields of this frame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Control: This field contains any protocol control information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functioning of the MAC protocol. For example, a priority level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indicated here.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Destination MAC Address: The destination physical address on the LAN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MPDU.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Source MAC Address: The source physical address on the LAN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Service Data Unit: The data from the next higher layer.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CRC: The cyclic redundancy check field, also known as the Frame Check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(FCS) field. This is an error-detecting code, such as that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in other data-link control protocols. The CRC is calculated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bits in the entire MPDU. The sender calculates the CRC and adds it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frame. The receiver performs the same calculation on the incoming MPDU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compares that calculation to the CRC field in that incoming MPDU.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values don’t match, then one or more bits have been altered in transit.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fields preceding the MSDU field are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header 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 following the MSDU field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trailer . The header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trailer contain control information that accompany the data field and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by the MAC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831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24.4 illustrates the model developed by the 802.11 working group.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smallest building block of a wireless LAN is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basic service set (BSS) , which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stations executing the same MAC protocol and competing for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shared wireless medium. A BSS may be isolated or it may connect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backbone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system (DS) through an access point (AP) . The AP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 bridge and a relay point. In a BSS, client stations do not communicate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one another. Rather, if one station in the BSS wants to communicate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station in the same BSS, the MAC frame is first sent from the originating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to the AP and then from the AP to the destination station. Similarly, a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 from a station in the BSS to a remote station is sent from the local station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and then relayed by the AP over the DS on its way to the destination station.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BSS generally corresponds to what is referred to as a cell in the literature.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DS can be a switch, a wired network, or a wireless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all the stations in the BSS are mobile stations that communicate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one another (not using an AP) the BSS is called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independent BSS (IBSS)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IBSS is typically an ad hoc network. In an IBSS, the stations all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directly, and no AP is involved.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simple configuration is shown in Figure 24.4 , in which each station belongs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single BSS; that is, each station is within wireless range only of other stations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the same BSS. It is also possible for two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to overlap geographically,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 that a single station could participate in more than one BSS. Furthermore,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between a station and a BSS is dynamic. Stations may turn off, 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range, and go out of range.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extended service set (ESS) consists of two or more basic service sets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interconnected by a distribution system. The extended service set appears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logical LAN to the LLC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6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defines nine services that need to be provided by the wireless LAN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 functionality equivalent to that which is inherent to wired LANs. Table 24.2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lists the services and indicates two ways of categorizing them.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service provider can be either the station or the DS. Station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implemented in every 802.11 station, including AP stations.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services are provided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these services may be implemented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or in another special-purpose device attached to the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Three of the services are used to control IEEE 802.11 LAN access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confidentiality. Six of the services are used to support delivery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stations. If the MSDU is too large to be transmitted in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MPDU, it may be fragmented and transmitted in a series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the IEEE 802.11 document, we next discuss the services in an order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designed to clarify the operation of an IEEE 802.11 ESS network.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 delivery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the basic service, has already been mentioned. Services related to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introduced in Section 24.3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488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two services involved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of messages within a DS are distribution and integration.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primary service used by stations to exchange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traverse the DS to get from a station in one BSS to a station in another BSS.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example, suppose a frame is to be sent from station 2 (STA 2) to station 7 (STA 7)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Figure 24.4 . The frame is sent from STA 2 to AP 1, which is the AP for this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gives the frame to the DS, which has the job of directing the frame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associated with STA 7 in the target BSS. AP 2 receives the frame and forwards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to STA 7. How the message is transported through the DS is beyond the scope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 standard.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two stations that are communicating are within the same BSS,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service logically goes through the single AP of that BSS.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integration service enables transfer of data between a station on an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 LAN and a station on an integrated IEEE 802.x LAN. 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refers to a wired LAN that is physically connected to the DS and whose stations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logically connected to an IEEE 802.11 LAN via the integration service.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integration service takes care of any address translation and media conversion logic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the exchange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2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deliver a message within a DS, the distribution service needs to know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station is located. Specifically, the DS needs to know the identity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to which the message should be delivered in order for that message to reach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station. To meet this requirement, a station must maintain an association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within its current BSS. Three services relate to this requirement: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Association: Establishes an initial association between a station and an AP.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a station can transmit or receive frames on a wireless LAN, its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address must be known. For this purpose, a station must establish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with an AP within a particular BSS. The AP can then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information to other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within the ESS to facilitate routing and delivery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addressed frames.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Reassociation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Enables an established association to be transferred from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to another, allowing a mobile station to move from one BSS to another.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Disassociation: A notification from either a station or an AP that an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is terminated. A station should give this notification before leaving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ESS or shutting down. However, the MAC management facility protects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itself against stations that disappear without notification.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39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primary purpose of the MAC layer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between MAC entities; this purpose is fulfilled by the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service. For that service to function, it requires information about stations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ESS that is provided by the association-related services. Before the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 can deliver data to or accept data from a station, that station must be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. Before looking at the concept of association, we need to describe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concept of mobility. The standard defines three transition types, based on mobility: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 transition: A station of this type is either stationary or moves only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direct communication range of the communicating stations of a single BSS.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 transition: This is defined as a station movement from one BSS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BSS within the same ESS. In this case, delivery of data to the station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requires that the addressing capability be able to recognize the new 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station.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ESS transition: This is defined as a station movement from a BSS in one 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BSS within another ESS. This case is supported only in the sense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station can move. Maintenance of upper-layer connections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802.11 cannot be guaranteed. In fact, disruption of service is likely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45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characteristics of a wired LAN that are not inherent in a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In order to transmit over a wired LAN, a station must be physically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LAN. On the other hand, with a wireless LAN, any station within radio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range of the other devices on the LAN can transmit. In a sense,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 of authentication with a wired LAN in that it requires some positive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presumably observable action to connect a station to a wired LAN.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Similarly, in order to receive a transmission from a station that is part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 LAN, the receiving station also must be attached to the wired LAN.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other hand, with a wireless LAN, any station within radio range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receive. Thus, a wired LAN provides a degree of privacy, limiting reception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to stations connected to the LAN.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differences between wired and wireless LANs suggest the increased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 for robust security services and mechanisms for wireless LANs.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original 802.11 specification included a set of security features for privacy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that were quite weak. For privacy, 802.11 defined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Equivalent Privacy (WEP) algorithm. The privacy portion of the 802.11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contained major weaknesses. Subsequent to the development of WEP,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802.11i task group has developed a set of capabilities to address the WLAN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issues. In order to accelerate the introduction of strong security into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 Wi-Fi Alliance promulgated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Protected Access (WPA)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standard. WPA is a set of security mechanisms that eliminates most 802.11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issues and was based on the current state of the 802.11i standard.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 form of the 802.11i standard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Robust Security Network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(RSN) . The Wi-Fi Alliance certifies vendors in compliance with the full 802.11i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specification under the WPA2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0922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802.11i RSN security specification defines the following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A protocol is used to define an exchange between a user and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(authentication server) that provides mutual authentication and generates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temporary keys to be used between the client and the AP over the wireless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control: This function enforces the use of the authentication function,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routes the messages properly, and facilitates key exchange. It can work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variety of authentication protocols.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Privacy with message integrity: MAC-level data (e.g., an LLC PDU)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encrypted along with a message integrity code that ensures that the data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been altered.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24.5a indicates the security protocols used to support these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Figure 24.5b lists the cryptographic algorithms used for these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73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1C01F-3314-5D4F-93EB-ACA2079E3A6F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concerns for wireless security, in terms of threats, and countermeasures,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similar to those found in a wired environment, such as an Ethernet LAN or a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wide-area network. The security requirements are the same in both environments: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confidentiality, integrity, availability, authenticity, and accountability.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of the security threats are exacerbated in a wireless environment and some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unique to the wireless environment. The most significant source of risk in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is the underlying communications medium. In addition, there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traditionally been security risks in wireless protocols that have only been addressed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relatively recent generations of these protocols.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031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24.4 ):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24.6 depicts the five phases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Discovery: An AP uses messages called Beacons and Probe Responses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During this phase, the STA and AS prove their identities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generation and distribution: The AP and the STA perform several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data transfer: Frames are exchanged between the STA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termination: The AP and STA exchange frames. During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690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24.4 ):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24.6 depicts the five phases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Discovery: An AP uses messages called Beacons and Probe Responses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During this phase, the STA and AS prove their identities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generation and distribution: The AP and the STA perform several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data transfer: Frames are exchanged between the STA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termination: The AP and STA exchange frames. During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569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24.4 ):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24.6 depicts the five phases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Discovery: An AP uses messages called Beacons and Probe Responses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During this phase, the STA and AS prove their identities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generation and distribution: The AP and the STA perform several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data transfer: Frames are exchanged between the STA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termination: The AP and STA exchange frames. During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6756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lower part of Figure 24.7 shows the MPDU exchange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dictated by IEEE 802.11 for the authentication phase. We can think of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as consisting of the following three phases.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 to AS: The STA sends a request to its AP (the one with which it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association) for connection to the AS. The AP acknowledges this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sends an access request to the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EAP exchange: This exchange authenticates the STA and AS to each other.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alternative exchanges are possible, as explained subsequently.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key delivery: Once authentication is established, the AS generates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master session key (MSK), also known as the Authentication,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Authorization, and Accounting (AAA) key, and sends it to the STA.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explained subsequently, all the cryptographic keys needed by the STA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communication with its AP are generated from this MSK.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802.11i does not prescribe a method for secure delivery of the MSK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relies on EAP for this. Whatever method is used, it involves the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MPDU containing an encrypted MSK from the AS, via the AP,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791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24.4 ):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24.6 depicts the five phases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Discovery: An AP uses messages called Beacons and Probe Responses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During this phase, the STA and AS prove their identities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generation and distribution: The AP and the STA perform several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data transfer: Frames are exchanged between the STA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termination: The AP and STA exchange frames. During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952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24.4 ):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24.6 depicts the five phases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Discovery: An AP uses messages called Beacons and Probe Responses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Authentication: During this phase, the STA and AS prove their identities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generation and distribution: The AP and the STA perform several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data transfer: Frames are exchanged between the STA and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termination: The AP and STA exchange frames. During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998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upper part of Figure 24.10 shows the MPDU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for distributing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keys. This exchange is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4-way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handshake . The STA and AP use this handshake to confirm the existence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PMK, verify the selection of the cipher suite, and derive a fresh PTK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data session. The four parts of the exchange are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→ STA: Message includes the MAC address of the AP and a nonce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Anonce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→ AP: The STA generates its own nonce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and uses both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both MAC addresses, plus the PMK, to generate a PTK. The STA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sends a message containing its MAC address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enabling the AP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generate the same PTK. This message includes a message integrity code (MIC) 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using HMAC-MD5 or HMAC-SHA-1-128. The key used with the MIC is KCK.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→ STA: The AP is now able to generate the PTK. The AP then sends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to the STA, containing the same information as in the first message,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this time including a MIC.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→ AP: This is merely an acknowledgement message, again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MIC.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group key distribution, the AP generates a GTK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distributes it to each STA in a multicast group. The two-message exchange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STA consists of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→ STA: This message includes the GTK, encrypted either with RC4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AES. The key used for encryption is KEK. A MIC value is appended.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→ AP: The STA acknowledges receipt of the GTK. This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 MIC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7327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defines two schemes for protecting data transmitted in 802.11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the Temporal Key Integrity Protocol (TKIP) and the Counter Mode-CBC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Protocol (CCMP).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TKIP is designed to require only software changes to devices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implemented with the older wireless LAN security approach called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Equivalent Privacy (WEP). TKIP provides two services: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integrity: TKIP adds a message integrity code to the 802.11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 after the data field. The MIC is generated by an algorithm,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Michael, that computes a 64-bit value using as input the source and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address values and the data field, plus key material.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confidentiality: Data confidentiality is provided by encrypting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 plus MIC value using RC4.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256-bit TK ( Figure 24.9 ) is employed as follows. Two 64-bit keys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with the Michael message digest algorithm to produce a message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 One key is used to protect STA-to-AP messages, and the other key is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 AP-to-STA messages. The remaining 128 bits are truncated to generate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RC4 key used to encrypt the transmitted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additional protection, a monotonically increasing TKIP sequence counter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(TSC) is assigned to each frame. The TSC serves two purposes. First, the TSC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included with each MPDU and is protected by the MIC to protect against replay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Second, the TSC is combined with the session TK to produce a dynamic encryption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changes with each transmitted MPDU, thus making cryptanalysis more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304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/>
              <a:pPr/>
              <a:t>58</a:t>
            </a:fld>
            <a:endParaRPr lang="en-AU" dirty="0"/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</a:t>
            </a:r>
            <a:r>
              <a:rPr lang="en-US" dirty="0" smtClean="0">
                <a:latin typeface="Times New Roman" pitchFamily="-107" charset="0"/>
              </a:rPr>
              <a:t> 24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88356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simple terms, the wireless environment consists of three components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point of attack ( Figure 24.1 ). The wireless client can be a cell phone,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enabled laptop or tablet, a wireless sensor, a Bluetooth device, and so 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wireless access point provides a connection to the network or service. Examples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access points are cell towers, Wi-Fi hot spots, and wireless access points to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local or wide-area networks. The transmission medium, which carries the radio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waves for data transfer, is also a source of vulnerability.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939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[CHOI08] lists the following security threats to wireless networks: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Accidental association: Company wireless LANs or wireless access points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 LANs in close proximity (e.g., in the same or neighboring buildings)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create overlapping transmission ranges. A user intending to connect to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 may unintentionally lock on to a wireless access point from a neighboring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network. Although the security breach is accidental, it nevertheless exposes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resources of one LAN to the accidental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Malicious association: In this situation, a wireless device is configured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 to be a legitimate access point, enabling the operator to steal passwords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legitimate users and then penetrate a wired network through a legitimate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access point.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 hoc networks: These are peer-to-peer networks between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computers with no access point between them. Such networks can pose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threat due to a lack of a central point of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Nontraditional networks: Nontraditional networks and links, such as personal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Bluetooth devices, barcode readers, and handheld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PDAs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pose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risk both in terms of eavesdropping and spoofing.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Identity theft (MAC spoofing): This occurs when an attacker is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 on network traffic and identify the MAC address of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network privileges.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Man-in-the middle attacks: This type of attack is described in Chapter 21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context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Diffie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-Hellman key exchange protocol. In a broader sense,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attack involves persuading a user and an access point to believe that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talking to each other when in fact the communication is going through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intermediate attacking device. Wireless networks are particularly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such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Denial of service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): This type of attack was discussed in detail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Chapter 7 . In the context of a wireless network,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 occurs when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attacker continually bombards a wireless access point or some other accessible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port with various protocol messages designed to consume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resources. The wireless environment lends itself to this type of attack,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it is so easy for the attacker to direct multiple wireless messages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target.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injection: A network injection attack targets wireless access 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are exposed to non-filtered network traffic, such as routing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messages or network management messages. An example of such an attack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in which bogus reconfiguration commands are used to affect routers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switches to degrade network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48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anose="0202060306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96578B-25AF-49DE-B6DD-C6DAD7F527FD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8698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[CHOI08], we can group wireless security measures into those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wireless transmissions, wireless access points, and wireless networks (consisting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routers and endpoints).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threats to wireless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eavesdropping, altering or inserting messages, and disruption. To deal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eavesdropping, two types of countermeasures are appropriate: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Signal-hiding techniques: Organizations can take a number of measures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 it more difficult for an attacker to locate their wireless access points,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turning off service set identifier (SSID) broadcasting by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points; assigning cryptic names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SSIDs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reducing signal strength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lowest level that still provides requisite coverage; and locating wireless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in the interior of the building, away from windows and exterior walls.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Greater security can be achieved by the use of directional antennas and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signal-shielding techniques.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Encryption: Encryption of all wireless transmission is effective against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 to the extent that the encryption keys are secured.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encryption and authentication protocols is the standard method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countering attempts to alter or insert transmissions.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methods discussed in Chapter 7 for dealing with denial of service apply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wireless transmissions. Organizations can also reduce the risk of unintentional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attacks. Site surveys can detect the existence of other devices using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range, to help determine where to locate wireless access points.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strengths can be adjusted and shielding used in an attempt to isolate a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 from competing nearby transmissions.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22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[CHOI08], we can group wireless security measures into those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wireless transmissions, wireless access points, and wireless networks (consisting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routers and endpoints).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threats to wireless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eavesdropping, altering or inserting messages, and disruption. To deal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eavesdropping, two types of countermeasures are appropriate: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Signal-hiding techniques: Organizations can take a number of measures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 it more difficult for an attacker to locate their wireless access points,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turning off service set identifier (SSID) broadcasting by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points; assigning cryptic names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SSIDs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reducing signal strength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lowest level that still provides requisite coverage; and locating wireless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in the interior of the building, away from windows and exterior walls.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Greater security can be achieved by the use of directional antennas and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signal-shielding techniques.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Encryption: Encryption of all wireless transmission is effective against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 to the extent that the encryption keys are secured.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encryption and authentication protocols is the standard method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countering attempts to alter or insert transmissions.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methods discussed in Chapter 7 for dealing with denial of service apply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wireless transmissions. Organizations can also reduce the risk of unintentional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attacks. Site surveys can detect the existence of other devices using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range, to help determine where to locate wireless access points.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strengths can be adjusted and shielding used in an attempt to isolate a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 from competing nearby transmissions.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44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[CHOI08] recommends the following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wireless network security: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Use encryption. Wireless routers are typically equipped with built-in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 mechanisms for router-to-router traffic.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Use anti-virus and anti-spyware software, and a firewall. These facilities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enabled on all wireless network endpoints.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Turn off identifier broadcasting. Wireless routers are typically configured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broadcast an identifying signal so that any device within range can learn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router’s existence. If a network is configured so that authorized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 the identity of routers, this capability can be disabled, so as to thwart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attackers.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Change the identifier on your router from the default. Again, this measure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thwarts attackers who will attempt to gain access to a wireless network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default router identifiers.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Change your router’s pre-set password for administration. This is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prudent step.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Allow only specific computers to access your wireless network. A router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configured to only communicate with approved MAC addresses.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course, MAC addresses can be spoofed, so this is just one element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65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 is a committee that has developed standards for a wide range of local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(LANs). In 1990, the IEEE 802 Committee formed a new working group,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802.11, with a charter to develop a protocol and transmission specifications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wireless LANs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). Since that time, the demand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frequencies and data rates has exploded. Keeping pace with this demand, the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 working group has issued an ever-expanding list of standards. Table 24.1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briefly defines key terms used in the IEEE 802.11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434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1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9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4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6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7464"/>
          </a:xfrm>
        </p:spPr>
        <p:txBody>
          <a:bodyPr>
            <a:normAutofit/>
          </a:bodyPr>
          <a:lstStyle>
            <a:lvl2pPr marL="688975" indent="-285750">
              <a:defRPr/>
            </a:lvl2pPr>
            <a:lvl3pPr marL="914400" indent="-228600">
              <a:defRPr/>
            </a:lvl3pPr>
            <a:lvl4pPr marL="1200150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21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87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8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9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ecs-b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7999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25908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7772400" cy="2743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810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00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289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3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6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61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406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151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6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2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3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191000" y="640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3E881B1-65EE-47C0-8682-826A69B382CB}" type="slidenum">
              <a:rPr lang="en-US" smtClean="0">
                <a:solidFill>
                  <a:srgbClr val="FF0000"/>
                </a:solidFill>
                <a:latin typeface="Lucida Sans" panose="020B0602030504020204" pitchFamily="34" charset="0"/>
              </a:rPr>
              <a:pPr algn="ctr" eaLnBrk="1" hangingPunct="1">
                <a:defRPr/>
              </a:pPr>
              <a:t>‹#›</a:t>
            </a:fld>
            <a:endParaRPr lang="en-US" smtClean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05313" y="6477000"/>
            <a:ext cx="381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3600" smtClean="0"/>
          </a:p>
        </p:txBody>
      </p:sp>
    </p:spTree>
    <p:extLst>
      <p:ext uri="{BB962C8B-B14F-4D97-AF65-F5344CB8AC3E}">
        <p14:creationId xmlns:p14="http://schemas.microsoft.com/office/powerpoint/2010/main" val="177693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+mj-lt"/>
          <a:ea typeface="Lucida Sans Unicode" panose="020B060203050402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Char char="•"/>
        <a:defRPr sz="32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Trebuchet MS" panose="020B0603020202020204" pitchFamily="34" charset="0"/>
        <a:buChar char="―"/>
        <a:defRPr sz="28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14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ea typeface="Lucida Sans Unicode" panose="020B0602030504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191000" y="6400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8EB8CD2-B89B-4488-ADAC-302422A52372}" type="slidenum">
              <a:rPr lang="en-US" smtClean="0">
                <a:solidFill>
                  <a:srgbClr val="C00000"/>
                </a:solidFill>
                <a:latin typeface="Lucida Sans" panose="020B0602030504020204" pitchFamily="34" charset="0"/>
              </a:rPr>
              <a:pPr algn="ctr" eaLnBrk="1" hangingPunct="1">
                <a:defRPr/>
              </a:pPr>
              <a:t>‹#›</a:t>
            </a:fld>
            <a:endParaRPr lang="en-US" dirty="0" smtClean="0">
              <a:solidFill>
                <a:srgbClr val="C00000"/>
              </a:solidFill>
              <a:latin typeface="Lucida Sans" panose="020B0602030504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19600" y="6477000"/>
            <a:ext cx="381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3600" smtClean="0"/>
          </a:p>
        </p:txBody>
      </p:sp>
    </p:spTree>
    <p:extLst>
      <p:ext uri="{BB962C8B-B14F-4D97-AF65-F5344CB8AC3E}">
        <p14:creationId xmlns:p14="http://schemas.microsoft.com/office/powerpoint/2010/main" val="40295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Lucida Sans Unicode" panose="020B060203050402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Trebuchet MS" pitchFamily="34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itchFamily="34" charset="0"/>
          <a:cs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32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Trebuchet MS" panose="020B0603020202020204" pitchFamily="34" charset="0"/>
        <a:buChar char="―"/>
        <a:defRPr sz="28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000">
          <a:solidFill>
            <a:srgbClr val="000066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ea typeface="Lucida Sans Unicode" panose="020B0602030504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Sans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* Fourth level</a:t>
            </a:r>
          </a:p>
          <a:p>
            <a:pPr lvl="3"/>
            <a:endParaRPr lang="en-US" altLang="en-US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91000" y="6400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fld id="{3C3B0CC0-BF79-4E56-BF1E-BD6F4DF749AA}" type="slidenum">
              <a:rPr lang="en-US" altLang="en-US" sz="1800" smtClean="0">
                <a:solidFill>
                  <a:srgbClr val="FF0000"/>
                </a:solidFill>
                <a:latin typeface="Lucida Sans" panose="020B0602030504020204" pitchFamily="34" charset="0"/>
              </a:rPr>
              <a:pPr algn="ctr">
                <a:defRPr/>
              </a:pPr>
              <a:t>‹#›</a:t>
            </a:fld>
            <a:endParaRPr lang="en-US" altLang="en-US" sz="1800" smtClean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19600" y="6477000"/>
            <a:ext cx="381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rebuchet MS" panose="020B0603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8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Macintosh%20HD:Users:kevinmclaughlin:Desktop:Stallings%20Security%20Book%202nd%20Edition:T24-Wireless.doc!OLE_LINK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Macintosh%20HD:Users:kevinmclaughlin:Desktop:Stallings%20Security%20Book%202nd%20Edition:T24-Wireless.doc!OLE_LINK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Macintosh%20HD:Users:kevinmclaughlin:Desktop:Stallings%20Security%20Book%202nd%20Edition:T24-Wireless.doc!OLE_LINK4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848600" cy="1752600"/>
          </a:xfrm>
        </p:spPr>
        <p:txBody>
          <a:bodyPr/>
          <a:lstStyle/>
          <a:p>
            <a:pPr eaLnBrk="1" hangingPunct="1"/>
            <a:r>
              <a:rPr kumimoji="1" lang="en-US" altLang="en-US" b="1" smtClean="0"/>
              <a:t>Computer Security: Principles and Practice</a:t>
            </a:r>
            <a:endParaRPr lang="en-AU" altLang="en-US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675856"/>
            <a:ext cx="7777162" cy="2057400"/>
          </a:xfrm>
        </p:spPr>
        <p:txBody>
          <a:bodyPr/>
          <a:lstStyle/>
          <a:p>
            <a:pPr eaLnBrk="1" hangingPunct="1"/>
            <a:r>
              <a:rPr lang="en-AU" altLang="en-US" dirty="0" smtClean="0">
                <a:solidFill>
                  <a:schemeClr val="bg1"/>
                </a:solidFill>
              </a:rPr>
              <a:t>EECS710: Information Security</a:t>
            </a:r>
          </a:p>
          <a:p>
            <a:pPr eaLnBrk="1" hangingPunct="1"/>
            <a:r>
              <a:rPr lang="en-AU" altLang="en-US" dirty="0" smtClean="0">
                <a:solidFill>
                  <a:schemeClr val="bg1"/>
                </a:solidFill>
              </a:rPr>
              <a:t>Professor Hossein Saiedian</a:t>
            </a:r>
          </a:p>
          <a:p>
            <a:pPr eaLnBrk="1" hangingPunct="1"/>
            <a:r>
              <a:rPr lang="en-AU" altLang="en-US" dirty="0" smtClean="0">
                <a:solidFill>
                  <a:schemeClr val="bg1"/>
                </a:solidFill>
              </a:rPr>
              <a:t>Fall 2014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755650" y="2348880"/>
            <a:ext cx="74168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Chapter 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24: 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Wireless Network Security</a:t>
            </a:r>
            <a:endParaRPr kumimoji="1"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5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SSID – </a:t>
            </a:r>
            <a:r>
              <a:rPr lang="en-CA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Service Set Identification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8545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CA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Identifies a particular wireless </a:t>
            </a:r>
            <a:r>
              <a:rPr lang="en-US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network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A client must set the same SSID as the one in that particular AP Point to join the network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Without SSID, the client won’t be able to select and join a wireless network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Hiding SSID is not a security measure because the wireless network in this case is not invisible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  <a:ea typeface="ＭＳ Ｐゴシック" panose="020B0600070205080204" pitchFamily="34" charset="-128"/>
                <a:cs typeface="Verdana" panose="020B0604030504040204" pitchFamily="34" charset="0"/>
              </a:rPr>
              <a:t>It can be defeated by intruders by sniffing it from any probe signal containing it.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latin typeface="+mj-lt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SSID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6943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 way for vendors to make more money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It is easy to find the ID for a “hidden” network because the beacon broadcasting cannot be turned off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Simply use a utility to show all the current networks:  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inSSIDer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 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NetStumbler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 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Kismet </a:t>
            </a:r>
            <a:endParaRPr lang="en-CA" sz="240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Security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 more tight control over computing devices</a:t>
            </a:r>
          </a:p>
          <a:p>
            <a:r>
              <a:rPr lang="en-US" dirty="0" smtClean="0"/>
              <a:t>Growing use of mobile (endpoint) devices</a:t>
            </a:r>
          </a:p>
          <a:p>
            <a:r>
              <a:rPr lang="en-US" dirty="0" smtClean="0"/>
              <a:t>Cloud-based applications readily available (Box, Dropbox, Skype, …)</a:t>
            </a:r>
          </a:p>
          <a:p>
            <a:r>
              <a:rPr lang="en-US" dirty="0" smtClean="0"/>
              <a:t>De-</a:t>
            </a:r>
            <a:r>
              <a:rPr lang="en-US" dirty="0" err="1" smtClean="0"/>
              <a:t>perimeterization</a:t>
            </a:r>
            <a:r>
              <a:rPr lang="en-US" dirty="0" smtClean="0"/>
              <a:t>: static network perimeter is gone</a:t>
            </a:r>
          </a:p>
          <a:p>
            <a:r>
              <a:rPr lang="en-US" dirty="0" smtClean="0"/>
              <a:t>External business requirements (guests, third-party contractors, …)</a:t>
            </a:r>
          </a:p>
          <a:p>
            <a:r>
              <a:rPr lang="en-US" dirty="0" smtClean="0"/>
              <a:t>Bring Your Own Device (BYOD)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The above results in threats </a:t>
            </a:r>
            <a:r>
              <a:rPr lang="en-US" dirty="0" smtClean="0"/>
              <a:t>(next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3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Security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physical security control</a:t>
            </a:r>
          </a:p>
          <a:p>
            <a:r>
              <a:rPr lang="en-US" dirty="0" smtClean="0"/>
              <a:t>Use of untrusted mobile devices</a:t>
            </a:r>
          </a:p>
          <a:p>
            <a:r>
              <a:rPr lang="en-US" dirty="0" smtClean="0"/>
              <a:t>Use of untrusted networks</a:t>
            </a:r>
          </a:p>
          <a:p>
            <a:r>
              <a:rPr lang="en-US" dirty="0" smtClean="0"/>
              <a:t>Use of apps created by unknown parties</a:t>
            </a:r>
          </a:p>
          <a:p>
            <a:r>
              <a:rPr lang="en-US" dirty="0" smtClean="0"/>
              <a:t>Interaction with other systems (e.g., cloud-based data sync)</a:t>
            </a:r>
          </a:p>
          <a:p>
            <a:r>
              <a:rPr lang="en-US" dirty="0" smtClean="0"/>
              <a:t>Use of untrusted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Security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security (next slide)</a:t>
            </a:r>
          </a:p>
          <a:p>
            <a:r>
              <a:rPr lang="en-US" dirty="0" smtClean="0"/>
              <a:t>Traffic security (e.g., SSL, VPNs)</a:t>
            </a:r>
          </a:p>
          <a:p>
            <a:r>
              <a:rPr lang="en-US" dirty="0" smtClean="0"/>
              <a:t>Barrier security (e.g., firewalls, IDS/IPS)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6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Configure (enable) auto-lock</a:t>
            </a:r>
          </a:p>
          <a:p>
            <a:r>
              <a:rPr lang="en-US" dirty="0" smtClean="0"/>
              <a:t>Configure/enable SSL</a:t>
            </a:r>
          </a:p>
          <a:p>
            <a:r>
              <a:rPr lang="en-US" dirty="0" smtClean="0"/>
              <a:t>Enable password/PIN protection</a:t>
            </a:r>
          </a:p>
          <a:p>
            <a:r>
              <a:rPr lang="en-US" dirty="0" smtClean="0"/>
              <a:t>Configure (disable/discourage) auto-completion (for passwords)</a:t>
            </a:r>
          </a:p>
          <a:p>
            <a:r>
              <a:rPr lang="en-US" dirty="0" smtClean="0"/>
              <a:t>Enable remove wipe</a:t>
            </a:r>
          </a:p>
          <a:p>
            <a:r>
              <a:rPr lang="en-US" dirty="0" smtClean="0"/>
              <a:t>Up-to-date OS/software</a:t>
            </a:r>
          </a:p>
          <a:p>
            <a:r>
              <a:rPr lang="en-US" dirty="0" smtClean="0"/>
              <a:t>Install anti-virus software</a:t>
            </a:r>
          </a:p>
          <a:p>
            <a:r>
              <a:rPr lang="en-US" dirty="0" smtClean="0"/>
              <a:t>Encrypt sensitive data on mobile devices</a:t>
            </a:r>
          </a:p>
          <a:p>
            <a:r>
              <a:rPr lang="en-US" dirty="0" smtClean="0"/>
              <a:t>Prohibit installation of third-party apps</a:t>
            </a:r>
          </a:p>
          <a:p>
            <a:r>
              <a:rPr lang="en-US" dirty="0" smtClean="0"/>
              <a:t>Policy development followed by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8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Security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7" y="1447801"/>
            <a:ext cx="5035784" cy="4357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85293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Encrypt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3287" y="2268161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Configure based</a:t>
            </a:r>
          </a:p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on policy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8453" y="4725144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Authenticate/</a:t>
            </a:r>
          </a:p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access control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Wireless 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802: a committee responsible for LANs</a:t>
            </a:r>
          </a:p>
          <a:p>
            <a:r>
              <a:rPr lang="en-US" dirty="0" smtClean="0"/>
              <a:t>IEEE 802.11: responsible for developing wireless protocols</a:t>
            </a:r>
          </a:p>
          <a:p>
            <a:pPr lvl="1"/>
            <a:r>
              <a:rPr lang="en-US" dirty="0" smtClean="0"/>
              <a:t>Many standards</a:t>
            </a:r>
          </a:p>
          <a:p>
            <a:r>
              <a:rPr lang="en-US" dirty="0" smtClean="0"/>
              <a:t>The Wi-Fi alliance: became popular with 802.11b</a:t>
            </a:r>
          </a:p>
          <a:p>
            <a:pPr lvl="1"/>
            <a:r>
              <a:rPr lang="en-US" dirty="0" smtClean="0"/>
              <a:t>Wi-Fi Protected Access (WPA, WPA2)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8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81716" cy="43574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Physical layer </a:t>
            </a:r>
            <a:r>
              <a:rPr lang="en-US" dirty="0" smtClean="0"/>
              <a:t>(encode/decode signals)</a:t>
            </a:r>
          </a:p>
          <a:p>
            <a:r>
              <a:rPr lang="en-US" b="1" dirty="0" smtClean="0"/>
              <a:t>MAC layer</a:t>
            </a:r>
            <a:r>
              <a:rPr lang="en-US" dirty="0" smtClean="0"/>
              <a:t>: assembles MAC frame, disassembles frames and performs address recognition</a:t>
            </a:r>
          </a:p>
          <a:p>
            <a:r>
              <a:rPr lang="en-US" b="1" dirty="0" smtClean="0"/>
              <a:t>LLC</a:t>
            </a:r>
            <a:r>
              <a:rPr lang="en-US" dirty="0" smtClean="0"/>
              <a:t>: keeps track of frame transmission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16" y="1419099"/>
            <a:ext cx="4973563" cy="41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6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MAC Frame (MPUD)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protocol data unit (MPUD)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8" y="2816113"/>
            <a:ext cx="8262744" cy="16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oncerns for wireless security are similar to those found in a wired environment</a:t>
            </a:r>
          </a:p>
          <a:p>
            <a:r>
              <a:rPr lang="en-US" dirty="0"/>
              <a:t>S</a:t>
            </a:r>
            <a:r>
              <a:rPr lang="en-US" dirty="0" smtClean="0"/>
              <a:t>ecurity requirements are the same: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onfidentiality, integrity, availability, authenticity, accountability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ost significant source of risk is the underlying communications medium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Extended Service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394720" cy="435746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BSS</a:t>
            </a:r>
            <a:r>
              <a:rPr lang="en-US" dirty="0" smtClean="0"/>
              <a:t>: the smallest building block</a:t>
            </a:r>
          </a:p>
          <a:p>
            <a:r>
              <a:rPr lang="en-US" dirty="0" smtClean="0"/>
              <a:t>BSSs connected via </a:t>
            </a:r>
            <a:r>
              <a:rPr lang="en-US" b="1" dirty="0" smtClean="0"/>
              <a:t>APs</a:t>
            </a:r>
          </a:p>
          <a:p>
            <a:pPr lvl="1"/>
            <a:r>
              <a:rPr lang="en-US" dirty="0" smtClean="0"/>
              <a:t>Aps functions as bridges</a:t>
            </a:r>
          </a:p>
          <a:p>
            <a:r>
              <a:rPr lang="en-US" b="1" dirty="0" smtClean="0"/>
              <a:t>ESS</a:t>
            </a:r>
            <a:r>
              <a:rPr lang="en-US" dirty="0" smtClean="0"/>
              <a:t>: two or more BSSs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62" y="1723023"/>
            <a:ext cx="5199838" cy="40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IEEE 802.11# Wireless Security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Wired Equivalent Privacy (WEP)</a:t>
            </a:r>
          </a:p>
          <a:p>
            <a:r>
              <a:rPr lang="en-US" dirty="0" smtClean="0"/>
              <a:t>Wi-Fi Protected Access (WPA)</a:t>
            </a:r>
          </a:p>
          <a:p>
            <a:r>
              <a:rPr lang="en-US" dirty="0" smtClean="0"/>
              <a:t>WPA2</a:t>
            </a:r>
          </a:p>
          <a:p>
            <a:r>
              <a:rPr lang="en-US" dirty="0" smtClean="0"/>
              <a:t>Robust </a:t>
            </a:r>
            <a:r>
              <a:rPr lang="en-US" smtClean="0"/>
              <a:t>Security network (RSN)</a:t>
            </a:r>
            <a:endParaRPr lang="en-US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407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WEP - Wired Equivalent Privacy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mtClean="0"/>
          </a:p>
          <a:p>
            <a:r>
              <a:rPr lang="en-US" smtClean="0"/>
              <a:t>The original native security mechanism for WLAN</a:t>
            </a:r>
          </a:p>
          <a:p>
            <a:r>
              <a:rPr lang="en-US" smtClean="0"/>
              <a:t>provide security through a 802.11 network</a:t>
            </a:r>
          </a:p>
          <a:p>
            <a:r>
              <a:rPr lang="en-US" smtClean="0"/>
              <a:t>Used to protect wireless communication from eavesdropping (confidentiality)</a:t>
            </a:r>
          </a:p>
          <a:p>
            <a:r>
              <a:rPr lang="en-US" smtClean="0"/>
              <a:t>Prevent unauthorized access to a wireless network (access control)</a:t>
            </a:r>
          </a:p>
          <a:p>
            <a:r>
              <a:rPr lang="en-US" smtClean="0"/>
              <a:t>Prevent tampering with transmitted messages</a:t>
            </a:r>
          </a:p>
          <a:p>
            <a:r>
              <a:rPr lang="en-US" smtClean="0"/>
              <a:t>Provide users with the equivalent level of privacy inbuilt in wireless networks.</a:t>
            </a:r>
            <a:endParaRPr lang="fr-CA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0198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Wireless 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9873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How WEP works</a:t>
            </a:r>
            <a:endParaRPr lang="fr-CA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A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0198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Wireless Network Security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3000" y="2362200"/>
            <a:ext cx="762000" cy="4572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Char char="•"/>
              <a:defRPr sz="32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Trebuchet MS" panose="020B0603020202020204" pitchFamily="34" charset="0"/>
              <a:buChar char="―"/>
              <a:defRPr sz="28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–"/>
              <a:defRPr sz="14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rPr>
              <a:t>IV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00200" y="2819400"/>
            <a:ext cx="3109913" cy="1600200"/>
            <a:chOff x="1632" y="2112"/>
            <a:chExt cx="1959" cy="1008"/>
          </a:xfrm>
        </p:grpSpPr>
        <p:sp>
          <p:nvSpPr>
            <p:cNvPr id="13332" name="AutoShape 8"/>
            <p:cNvSpPr>
              <a:spLocks noChangeArrowheads="1"/>
            </p:cNvSpPr>
            <p:nvPr/>
          </p:nvSpPr>
          <p:spPr bwMode="auto">
            <a:xfrm rot="-5400000">
              <a:off x="2640" y="2640"/>
              <a:ext cx="576" cy="384"/>
            </a:xfrm>
            <a:prstGeom prst="flowChartManualOperat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" panose="02020603060405020304" pitchFamily="18" charset="0"/>
                  <a:ea typeface="ＭＳ Ｐゴシック" panose="020B0600070205080204" pitchFamily="34" charset="-128"/>
                </a:rPr>
                <a:t>RC4</a:t>
              </a:r>
            </a:p>
          </p:txBody>
        </p:sp>
        <p:sp>
          <p:nvSpPr>
            <p:cNvPr id="13333" name="AutoShape 9"/>
            <p:cNvSpPr>
              <a:spLocks noChangeArrowheads="1"/>
            </p:cNvSpPr>
            <p:nvPr/>
          </p:nvSpPr>
          <p:spPr bwMode="auto">
            <a:xfrm rot="5400000">
              <a:off x="1872" y="1872"/>
              <a:ext cx="624" cy="1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470 h 21600"/>
                <a:gd name="T20" fmla="*/ 2052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38" y="0"/>
                  </a:moveTo>
                  <a:lnTo>
                    <a:pt x="16476" y="2328"/>
                  </a:lnTo>
                  <a:lnTo>
                    <a:pt x="17550" y="2328"/>
                  </a:lnTo>
                  <a:lnTo>
                    <a:pt x="17550" y="18468"/>
                  </a:lnTo>
                  <a:lnTo>
                    <a:pt x="0" y="18468"/>
                  </a:lnTo>
                  <a:lnTo>
                    <a:pt x="0" y="21600"/>
                  </a:lnTo>
                  <a:lnTo>
                    <a:pt x="20526" y="21600"/>
                  </a:lnTo>
                  <a:lnTo>
                    <a:pt x="20526" y="2328"/>
                  </a:lnTo>
                  <a:lnTo>
                    <a:pt x="21600" y="2328"/>
                  </a:lnTo>
                  <a:lnTo>
                    <a:pt x="1903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utoShape 10"/>
            <p:cNvSpPr>
              <a:spLocks noChangeArrowheads="1"/>
            </p:cNvSpPr>
            <p:nvPr/>
          </p:nvSpPr>
          <p:spPr bwMode="auto">
            <a:xfrm>
              <a:off x="2160" y="2928"/>
              <a:ext cx="576" cy="144"/>
            </a:xfrm>
            <a:prstGeom prst="rightArrow">
              <a:avLst>
                <a:gd name="adj1" fmla="val 60000"/>
                <a:gd name="adj2" fmla="val 8259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335" name="Rectangle 11"/>
            <p:cNvSpPr>
              <a:spLocks noChangeArrowheads="1"/>
            </p:cNvSpPr>
            <p:nvPr/>
          </p:nvSpPr>
          <p:spPr bwMode="auto">
            <a:xfrm>
              <a:off x="1632" y="2832"/>
              <a:ext cx="528" cy="288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" panose="02020603060405020304" pitchFamily="18" charset="0"/>
                  <a:ea typeface="ＭＳ Ｐゴシック" panose="020B0600070205080204" pitchFamily="34" charset="-128"/>
                </a:rPr>
                <a:t>key</a:t>
              </a:r>
            </a:p>
          </p:txBody>
        </p:sp>
        <p:sp>
          <p:nvSpPr>
            <p:cNvPr id="13336" name="AutoShape 17"/>
            <p:cNvSpPr>
              <a:spLocks noChangeArrowheads="1"/>
            </p:cNvSpPr>
            <p:nvPr/>
          </p:nvSpPr>
          <p:spPr bwMode="auto">
            <a:xfrm>
              <a:off x="3120" y="2784"/>
              <a:ext cx="471" cy="144"/>
            </a:xfrm>
            <a:prstGeom prst="rightArrow">
              <a:avLst>
                <a:gd name="adj1" fmla="val 60000"/>
                <a:gd name="adj2" fmla="val 6753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143000" y="2819400"/>
            <a:ext cx="762000" cy="2514600"/>
            <a:chOff x="1344" y="2112"/>
            <a:chExt cx="480" cy="1584"/>
          </a:xfrm>
        </p:grpSpPr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 rot="5400000">
              <a:off x="768" y="2688"/>
              <a:ext cx="1296" cy="144"/>
            </a:xfrm>
            <a:prstGeom prst="rightArrow">
              <a:avLst>
                <a:gd name="adj1" fmla="val 60000"/>
                <a:gd name="adj2" fmla="val 1858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1344" y="3408"/>
              <a:ext cx="480" cy="288"/>
            </a:xfrm>
            <a:prstGeom prst="rect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" panose="02020603060405020304" pitchFamily="18" charset="0"/>
                  <a:ea typeface="ＭＳ Ｐゴシック" panose="020B0600070205080204" pitchFamily="34" charset="-128"/>
                </a:rPr>
                <a:t>IV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209800" y="2895600"/>
            <a:ext cx="5410200" cy="2438400"/>
            <a:chOff x="2016" y="2160"/>
            <a:chExt cx="3408" cy="1536"/>
          </a:xfrm>
        </p:grpSpPr>
        <p:sp>
          <p:nvSpPr>
            <p:cNvPr id="13325" name="AutoShape 12"/>
            <p:cNvSpPr>
              <a:spLocks/>
            </p:cNvSpPr>
            <p:nvPr/>
          </p:nvSpPr>
          <p:spPr bwMode="auto">
            <a:xfrm rot="5400000">
              <a:off x="3624" y="552"/>
              <a:ext cx="192" cy="3408"/>
            </a:xfrm>
            <a:prstGeom prst="rightBrace">
              <a:avLst>
                <a:gd name="adj1" fmla="val 147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326" name="AutoShape 13"/>
            <p:cNvSpPr>
              <a:spLocks noChangeArrowheads="1"/>
            </p:cNvSpPr>
            <p:nvPr/>
          </p:nvSpPr>
          <p:spPr bwMode="auto">
            <a:xfrm rot="5400000">
              <a:off x="3528" y="3144"/>
              <a:ext cx="384" cy="144"/>
            </a:xfrm>
            <a:prstGeom prst="rightArrow">
              <a:avLst>
                <a:gd name="adj1" fmla="val 60000"/>
                <a:gd name="adj2" fmla="val 550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327" name="AutoShape 14"/>
            <p:cNvSpPr>
              <a:spLocks noChangeArrowheads="1"/>
            </p:cNvSpPr>
            <p:nvPr/>
          </p:nvSpPr>
          <p:spPr bwMode="auto">
            <a:xfrm>
              <a:off x="3600" y="2736"/>
              <a:ext cx="240" cy="240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2016" y="3408"/>
              <a:ext cx="3408" cy="288"/>
            </a:xfrm>
            <a:prstGeom prst="rect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" panose="02020603060405020304" pitchFamily="18" charset="0"/>
                  <a:ea typeface="ＭＳ Ｐゴシック" panose="020B0600070205080204" pitchFamily="34" charset="-128"/>
                </a:rPr>
                <a:t>encrypted packet</a:t>
              </a:r>
            </a:p>
          </p:txBody>
        </p:sp>
        <p:sp>
          <p:nvSpPr>
            <p:cNvPr id="13329" name="AutoShape 21"/>
            <p:cNvSpPr>
              <a:spLocks noChangeArrowheads="1"/>
            </p:cNvSpPr>
            <p:nvPr/>
          </p:nvSpPr>
          <p:spPr bwMode="auto">
            <a:xfrm rot="5400000">
              <a:off x="3556" y="2492"/>
              <a:ext cx="327" cy="144"/>
            </a:xfrm>
            <a:prstGeom prst="rightArrow">
              <a:avLst>
                <a:gd name="adj1" fmla="val 60000"/>
                <a:gd name="adj2" fmla="val 46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09800" y="2362200"/>
            <a:ext cx="4038600" cy="4572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Char char="•"/>
              <a:defRPr sz="32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Trebuchet MS" panose="020B0603020202020204" pitchFamily="34" charset="0"/>
              <a:buChar char="―"/>
              <a:defRPr sz="28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–"/>
              <a:defRPr sz="14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rPr>
              <a:t>original unencrypted packet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562600" y="2057400"/>
            <a:ext cx="2057400" cy="762000"/>
            <a:chOff x="4128" y="1632"/>
            <a:chExt cx="1296" cy="480"/>
          </a:xfrm>
        </p:grpSpPr>
        <p:sp>
          <p:nvSpPr>
            <p:cNvPr id="13323" name="Rectangle 37"/>
            <p:cNvSpPr>
              <a:spLocks noChangeArrowheads="1"/>
            </p:cNvSpPr>
            <p:nvPr/>
          </p:nvSpPr>
          <p:spPr bwMode="auto">
            <a:xfrm>
              <a:off x="4560" y="1824"/>
              <a:ext cx="864" cy="288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" panose="02020603060405020304" pitchFamily="18" charset="0"/>
                  <a:ea typeface="ＭＳ Ｐゴシック" panose="020B0600070205080204" pitchFamily="34" charset="-128"/>
                </a:rPr>
                <a:t>checksum</a:t>
              </a:r>
            </a:p>
          </p:txBody>
        </p:sp>
        <p:sp>
          <p:nvSpPr>
            <p:cNvPr id="13324" name="AutoShape 39"/>
            <p:cNvSpPr>
              <a:spLocks noChangeArrowheads="1"/>
            </p:cNvSpPr>
            <p:nvPr/>
          </p:nvSpPr>
          <p:spPr bwMode="auto">
            <a:xfrm>
              <a:off x="4128" y="1632"/>
              <a:ext cx="1056" cy="192"/>
            </a:xfrm>
            <a:prstGeom prst="curvedDownArrow">
              <a:avLst>
                <a:gd name="adj1" fmla="val 110000"/>
                <a:gd name="adj2" fmla="val 220000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Char char="•"/>
                <a:defRPr sz="32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Trebuchet MS" panose="020B0603020202020204" pitchFamily="34" charset="0"/>
                <a:buChar char="―"/>
                <a:defRPr sz="28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90000"/>
                <a:buChar char="•"/>
                <a:defRPr sz="20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Char char="–"/>
                <a:defRPr sz="1400">
                  <a:solidFill>
                    <a:srgbClr val="000066"/>
                  </a:solidFill>
                  <a:latin typeface="Trebuchet MS" panose="020B0603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fr-FR"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WEP Flaws and Vulnerabilities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Weak keys: 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It allows an attacker to discover the default key being used by the Access Point and client stations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This enables an attacker to decrypt all messages being sent over </a:t>
            </a:r>
            <a:r>
              <a:rPr lang="en-CA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the encrypted channel.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IV (initialization vector) reuse and small size: 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There are </a:t>
            </a:r>
            <a:r>
              <a:rPr lang="en-CA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2</a:t>
            </a:r>
            <a:r>
              <a:rPr lang="en-CA" baseline="30000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24 </a:t>
            </a: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different IVs 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On a busy network, the IV will surely be reused, if the default key has not been changed and  the original message can be retrieved relatively easily.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CA" dirty="0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0198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Wireless 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1493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Attacks on WEP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0638"/>
            <a:ext cx="2089150" cy="2098675"/>
          </a:xfrm>
          <a:noFill/>
        </p:spPr>
      </p:pic>
      <p:sp>
        <p:nvSpPr>
          <p:cNvPr id="1536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0198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Wireless Network Security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82575" y="1392238"/>
            <a:ext cx="7620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90000"/>
              <a:buChar char="•"/>
              <a:defRPr sz="32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Trebuchet MS" panose="020B0603020202020204" pitchFamily="34" charset="0"/>
              <a:buChar char="―"/>
              <a:defRPr sz="28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–"/>
              <a:defRPr sz="1400">
                <a:solidFill>
                  <a:srgbClr val="000066"/>
                </a:solidFill>
                <a:latin typeface="Trebuchet MS" panose="020B0603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WEP encrypted networks can be cracked in 10   </a:t>
            </a:r>
            <a:r>
              <a:rPr lang="en-CA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minutes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Goal is to collect enough IVs to be able to crack </a:t>
            </a:r>
            <a:r>
              <a:rPr lang="en-CA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key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IV = Initialization Vector, plaintext appended to the key to avoid </a:t>
            </a:r>
            <a:r>
              <a:rPr lang="en-CA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Repetition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</a:pPr>
            <a:r>
              <a:rPr lang="en-CA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Injecting packets generates IVs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</a:pPr>
            <a:endParaRPr lang="en-US" sz="28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</a:pPr>
            <a:endParaRPr lang="en-CA" sz="28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0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Attacks on WEP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0386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Backtrack 5 (Released 1</a:t>
            </a:r>
            <a:r>
              <a:rPr lang="en-US" baseline="300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st</a:t>
            </a:r>
            <a:r>
              <a:rPr lang="en-US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March 2012)</a:t>
            </a:r>
          </a:p>
          <a:p>
            <a:pPr>
              <a:buClr>
                <a:srgbClr val="FF0000"/>
              </a:buClr>
            </a:pPr>
            <a:r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Tutorial is available</a:t>
            </a:r>
            <a:endParaRPr lang="en-CA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All required tools on a Linux  bootable CD + laptop +  wireless card</a:t>
            </a:r>
            <a:r>
              <a:rPr lang="en-CA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3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WEP Cracking Example</a:t>
            </a:r>
            <a:endParaRPr lang="en-CA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005638" cy="3581400"/>
          </a:xfrm>
          <a:noFill/>
        </p:spPr>
      </p:pic>
    </p:spTree>
    <p:extLst>
      <p:ext uri="{BB962C8B-B14F-4D97-AF65-F5344CB8AC3E}">
        <p14:creationId xmlns:p14="http://schemas.microsoft.com/office/powerpoint/2010/main" val="8011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WPA - WI-FI Protected Access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New technique in 2002</a:t>
            </a:r>
          </a:p>
          <a:p>
            <a:pPr>
              <a:buClr>
                <a:srgbClr val="FF0000"/>
              </a:buClr>
              <a:defRPr/>
            </a:pPr>
            <a:r>
              <a:rPr lang="en-US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R</a:t>
            </a: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eplacement of security flaws of WEP</a:t>
            </a:r>
          </a:p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Improved data encryption</a:t>
            </a:r>
          </a:p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Strong user authentication</a:t>
            </a:r>
          </a:p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Because of many attacks related to static key, WPA minimize shared secret key in accordance with the frame transmission</a:t>
            </a:r>
          </a:p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Use the RC4 algorithm in a proper way and provide fast transfer of the data before someone can decrypt the data.</a:t>
            </a:r>
          </a:p>
        </p:txBody>
      </p:sp>
    </p:spTree>
    <p:extLst>
      <p:ext uri="{BB962C8B-B14F-4D97-AF65-F5344CB8AC3E}">
        <p14:creationId xmlns:p14="http://schemas.microsoft.com/office/powerpoint/2010/main" val="4758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WPA2 - WI-FI Protected Access 2 </a:t>
            </a:r>
            <a:endParaRPr lang="en-CA" sz="3200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Based on the IEEE 802.i standard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2 versions: Personal &amp; Enterprise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The primary enhancement over WPA is the use of the </a:t>
            </a:r>
            <a:r>
              <a:rPr lang="en-US" sz="2100" smtClean="0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AES</a:t>
            </a: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(Advanced Encryption Standard) algorithm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The encryption in WPA2 is done by utilizing either </a:t>
            </a:r>
            <a:r>
              <a:rPr lang="en-US" sz="2100" smtClean="0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AES</a:t>
            </a: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or </a:t>
            </a:r>
            <a:r>
              <a:rPr lang="en-US" sz="2100" smtClean="0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TKIP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The Personal mode uses a </a:t>
            </a:r>
            <a:r>
              <a:rPr lang="en-US" sz="2100" smtClean="0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PSK</a:t>
            </a: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(Pre-shared key) &amp; does not require a separate authentication of users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The enterprise mode requires the users to be separately authenticated by using the </a:t>
            </a:r>
            <a:r>
              <a:rPr lang="en-US" sz="2100" smtClean="0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EAP</a:t>
            </a:r>
            <a:r>
              <a:rPr lang="en-US" sz="21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protocol</a:t>
            </a:r>
          </a:p>
          <a:p>
            <a:endParaRPr lang="en-CA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Wireless Network Modes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defRPr/>
            </a:pPr>
            <a:r>
              <a:rPr lang="en-US" dirty="0" smtClean="0"/>
              <a:t>The 802.11 wireless networks operate in two basic modes:</a:t>
            </a:r>
          </a:p>
          <a:p>
            <a:pPr marL="914400" lvl="1" indent="-457200">
              <a:buClr>
                <a:srgbClr val="FF0000"/>
              </a:buCl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Infrastructure mode</a:t>
            </a:r>
          </a:p>
          <a:p>
            <a:pPr marL="914400" lvl="1" indent="-457200">
              <a:buClr>
                <a:srgbClr val="FF0000"/>
              </a:buClr>
              <a:defRPr/>
            </a:pPr>
            <a:r>
              <a:rPr lang="en-CA" dirty="0" smtClean="0">
                <a:solidFill>
                  <a:srgbClr val="002060"/>
                </a:solidFill>
              </a:rPr>
              <a:t> Ad-hoc mode</a:t>
            </a:r>
          </a:p>
          <a:p>
            <a:pPr marL="514350" indent="-457200">
              <a:buClr>
                <a:srgbClr val="FF0000"/>
              </a:buClr>
              <a:defRPr/>
            </a:pPr>
            <a:r>
              <a:rPr lang="en-US" dirty="0" smtClean="0"/>
              <a:t>Infrastructure mode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/>
              <a:t>E</a:t>
            </a:r>
            <a:r>
              <a:rPr lang="en-US" dirty="0" smtClean="0"/>
              <a:t>ach wireless client connects directly to a central device called Access Point (AP)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/>
              <a:t>N</a:t>
            </a:r>
            <a:r>
              <a:rPr lang="en-US" dirty="0" smtClean="0"/>
              <a:t>o direct connection between wireless clients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 smtClean="0"/>
              <a:t>AP acts as a wireless hub that performs the connections and handles them between wireless clients</a:t>
            </a:r>
          </a:p>
        </p:txBody>
      </p:sp>
    </p:spTree>
    <p:extLst>
      <p:ext uri="{BB962C8B-B14F-4D97-AF65-F5344CB8AC3E}">
        <p14:creationId xmlns:p14="http://schemas.microsoft.com/office/powerpoint/2010/main" val="27364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WPA2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WPA2 has immunity against many types of hacker attacks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Man-in-the middle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Authentication forging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Replay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Key collision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Weak keys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Packet forging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Dictionary attacks</a:t>
            </a:r>
          </a:p>
          <a:p>
            <a:pPr lvl="1"/>
            <a:endParaRPr lang="en-CA" sz="2400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53200" cy="914400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WEP vs WPA vs WPA2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050925"/>
          <a:ext cx="7239000" cy="4003674"/>
        </p:xfrm>
        <a:graphic>
          <a:graphicData uri="http://schemas.openxmlformats.org/drawingml/2006/table">
            <a:tbl>
              <a:tblPr/>
              <a:tblGrid>
                <a:gridCol w="2258786"/>
                <a:gridCol w="1768928"/>
                <a:gridCol w="1564823"/>
                <a:gridCol w="1646463"/>
              </a:tblGrid>
              <a:tr h="1435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WEP</a:t>
                      </a:r>
                      <a:endParaRPr lang="en-US" sz="3200" dirty="0"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WPA</a:t>
                      </a:r>
                      <a:endParaRPr lang="en-US" sz="3200" dirty="0"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WPA2</a:t>
                      </a:r>
                      <a:endParaRPr lang="en-US" sz="3200" dirty="0"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ENCRYPTION</a:t>
                      </a:r>
                      <a:endParaRPr lang="en-US" sz="2000" dirty="0"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RC4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RC4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AES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KEY ROTATION</a:t>
                      </a:r>
                      <a:endParaRPr lang="en-US" sz="2000" dirty="0"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Dynamic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 Session Keys</a:t>
                      </a:r>
                      <a:endParaRPr lang="en-US" sz="1800" b="1" dirty="0"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Dynamic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 Session Keys</a:t>
                      </a:r>
                      <a:endParaRPr lang="en-US" sz="1800" b="1" dirty="0"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KEY DISTRIBUTION</a:t>
                      </a:r>
                      <a:endParaRPr lang="en-US" sz="2000"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Manually typed into each device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Automatic distribution available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Automatic distribution available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AUTHENTICATION</a:t>
                      </a:r>
                      <a:endParaRPr lang="en-US" sz="2000" dirty="0"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Uses WEP key as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Authentication</a:t>
                      </a:r>
                      <a:endParaRPr lang="en-US" sz="1800" b="1" dirty="0">
                        <a:latin typeface="Calibri" panose="020F05020202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Can use 802.1x &amp; EAP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Can use 802.1x &amp; EAP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67600" cy="914400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Procedures to Improve Wireless Security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Use wireless intrusion prevention system (WIPS)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Enable WPA-PSK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Use a good passphrase (</a:t>
            </a:r>
            <a:r>
              <a:rPr lang="en-US" sz="2400" u="sng" smtClean="0">
                <a:solidFill>
                  <a:srgbClr val="00B05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https://grc.com/password</a:t>
            </a: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Use WPA2 where possible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AES is more secure, use TKIP for better </a:t>
            </a:r>
            <a:r>
              <a:rPr lang="en-CA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performance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Change your SSID every so often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Wireless network users should use or upgrade their network to the latest security standard released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CA" sz="2400" smtClean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Wireless Network Tools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3434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MAC Spoofing</a:t>
            </a:r>
            <a:endParaRPr lang="en-CA" sz="2000" smtClean="0">
              <a:solidFill>
                <a:srgbClr val="002060"/>
              </a:solidFill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http://aspoof.sourceforge.net/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http://www.gorlani.com/publicprj/macmakeup/macmakeup.asp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http://www.klcconsulting.net/smac/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WEP Cracking tools</a:t>
            </a:r>
            <a:endParaRPr lang="en-CA" sz="2000" smtClean="0">
              <a:solidFill>
                <a:srgbClr val="002060"/>
              </a:solidFill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http://www.backtrack-linux.org/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http://www.remote-exploit.org/articles/backtrack/index.html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http://wepattack.sourceforge.net/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http://wepcrack.sourceforge.net/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Wireless Analysers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http://www.kismetwireless.net/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CA" sz="180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http://www.netstumbler.com/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CA" sz="1800" smtClean="0">
              <a:solidFill>
                <a:srgbClr val="002060"/>
              </a:solidFill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019800"/>
            <a:ext cx="457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Wireless 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771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Securing Wireless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Signal hiding (and SSID hiding)</a:t>
            </a:r>
          </a:p>
          <a:p>
            <a:pPr lvl="1"/>
            <a:r>
              <a:rPr lang="en-US" dirty="0" smtClean="0"/>
              <a:t>Reduce signal strengths </a:t>
            </a:r>
          </a:p>
          <a:p>
            <a:r>
              <a:rPr lang="en-US" dirty="0" smtClean="0"/>
              <a:t>Encryption: encrypt all wireless transmissions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Securing Access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Disallow unauthorized access to the AP</a:t>
            </a:r>
          </a:p>
          <a:p>
            <a:r>
              <a:rPr lang="en-US" dirty="0" smtClean="0"/>
              <a:t>Require authentication for any access including for devices wishing to attach themselves to the AP</a:t>
            </a:r>
          </a:p>
        </p:txBody>
      </p:sp>
    </p:spTree>
    <p:extLst>
      <p:ext uri="{BB962C8B-B14F-4D97-AF65-F5344CB8AC3E}">
        <p14:creationId xmlns:p14="http://schemas.microsoft.com/office/powerpoint/2010/main" val="3178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Securing Wireless Networks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006876"/>
              </p:ext>
            </p:extLst>
          </p:nvPr>
        </p:nvGraphicFramePr>
        <p:xfrm>
          <a:off x="755576" y="1772816"/>
          <a:ext cx="7511752" cy="38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32084"/>
            <a:ext cx="8208912" cy="1143000"/>
          </a:xfrm>
        </p:spPr>
        <p:txBody>
          <a:bodyPr/>
          <a:lstStyle/>
          <a:p>
            <a:r>
              <a:rPr lang="en-US" dirty="0" smtClean="0"/>
              <a:t>IEEE 802.11 Terminology</a:t>
            </a:r>
            <a:endParaRPr lang="en-US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987063"/>
              </p:ext>
            </p:extLst>
          </p:nvPr>
        </p:nvGraphicFramePr>
        <p:xfrm>
          <a:off x="1331640" y="980728"/>
          <a:ext cx="671547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Document" r:id="rId4" imgW="6096000" imgH="3810000" progId="Word.Document.12">
                  <p:link updateAutomatic="1"/>
                </p:oleObj>
              </mc:Choice>
              <mc:Fallback>
                <p:oleObj name="Document" r:id="rId4" imgW="6096000" imgH="3810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80728"/>
                        <a:ext cx="6715472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6308" y="2735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Wireless Fidelity (Wi-Fi)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71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802.11b</a:t>
            </a:r>
          </a:p>
          <a:p>
            <a:pPr lvl="1"/>
            <a:r>
              <a:rPr lang="en-US" sz="2235" dirty="0" smtClean="0"/>
              <a:t>first 802.11 standard to gain broad industry acceptance</a:t>
            </a:r>
          </a:p>
          <a:p>
            <a:r>
              <a:rPr lang="en-US" dirty="0" smtClean="0"/>
              <a:t>Wireless Ethernet Compatibility Alliance (WECA)</a:t>
            </a:r>
          </a:p>
          <a:p>
            <a:pPr lvl="1"/>
            <a:r>
              <a:rPr lang="en-US" dirty="0" smtClean="0"/>
              <a:t>industry consortium formed in 1999 to address the concern of products from different vendors successfully interoperating</a:t>
            </a:r>
          </a:p>
          <a:p>
            <a:pPr lvl="1"/>
            <a:r>
              <a:rPr lang="en-US" dirty="0" smtClean="0"/>
              <a:t>later renamed the Wi-Fi Alliance</a:t>
            </a:r>
          </a:p>
          <a:p>
            <a:r>
              <a:rPr lang="en-US" dirty="0" smtClean="0"/>
              <a:t>term used for certified 802.11b products is </a:t>
            </a:r>
            <a:r>
              <a:rPr lang="en-US" i="1" dirty="0" smtClean="0"/>
              <a:t>Wi-Fi</a:t>
            </a:r>
          </a:p>
          <a:p>
            <a:pPr lvl="1"/>
            <a:r>
              <a:rPr lang="en-US" dirty="0" smtClean="0"/>
              <a:t>has been extended to 802.11g products</a:t>
            </a:r>
          </a:p>
          <a:p>
            <a:r>
              <a:rPr lang="en-US" dirty="0" smtClean="0"/>
              <a:t>Wi-Fi Protected Access (WPA)</a:t>
            </a:r>
          </a:p>
          <a:p>
            <a:pPr lvl="1"/>
            <a:r>
              <a:rPr lang="en-US" dirty="0" smtClean="0"/>
              <a:t>Wi-Fi Alliance certification procedures for IEEE802.11 security standards</a:t>
            </a:r>
          </a:p>
          <a:p>
            <a:pPr lvl="1"/>
            <a:r>
              <a:rPr lang="en-US" dirty="0" smtClean="0"/>
              <a:t>WPA2 incorporates all of the features of the IEEE802.11i WLAN security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1344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IEEE 802 Protocol Architecture</a:t>
            </a:r>
            <a:endParaRPr lang="en-US" dirty="0"/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p:blipFill rotWithShape="1">
          <a:blip r:embed="rId3"/>
          <a:srcRect l="8592" t="25572" r="9173" b="25108"/>
          <a:stretch/>
        </p:blipFill>
        <p:spPr>
          <a:xfrm>
            <a:off x="1619672" y="1143000"/>
            <a:ext cx="5845109" cy="4536504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Wireless Network Modes</a:t>
            </a:r>
            <a:endParaRPr lang="en-CA" smtClean="0"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91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Ad-hoc mode: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Each wireless client connects directly with each other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No central device managing the connections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Rapid deployment of a temporal network where no infrastructures exist (advantage in case of disaster…)</a:t>
            </a:r>
          </a:p>
          <a:p>
            <a:pPr lvl="1">
              <a:buClr>
                <a:srgbClr val="FF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Each node must maintain its proper authentication list</a:t>
            </a:r>
          </a:p>
        </p:txBody>
      </p:sp>
    </p:spTree>
    <p:extLst>
      <p:ext uri="{BB962C8B-B14F-4D97-AF65-F5344CB8AC3E}">
        <p14:creationId xmlns:p14="http://schemas.microsoft.com/office/powerpoint/2010/main" val="15583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IEEE 802 MPDU Format</a:t>
            </a:r>
            <a:endParaRPr lang="en-US" dirty="0"/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p:blipFill rotWithShape="1">
          <a:blip r:embed="rId3"/>
          <a:srcRect t="24544" b="58261"/>
          <a:stretch/>
        </p:blipFill>
        <p:spPr>
          <a:xfrm>
            <a:off x="365025" y="2276872"/>
            <a:ext cx="8413950" cy="187220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 rotWithShape="1">
          <a:blip r:embed="rId3"/>
          <a:srcRect t="11818" b="25790"/>
          <a:stretch/>
        </p:blipFill>
        <p:spPr>
          <a:xfrm>
            <a:off x="1598636" y="995329"/>
            <a:ext cx="5838208" cy="471391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7544" y="26126"/>
            <a:ext cx="8532440" cy="103177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IEEE 802.11 Architecture:  Extended Service Set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972" y="350846"/>
            <a:ext cx="7737912" cy="1143000"/>
          </a:xfrm>
        </p:spPr>
        <p:txBody>
          <a:bodyPr/>
          <a:lstStyle/>
          <a:p>
            <a:r>
              <a:rPr lang="en-US" dirty="0" smtClean="0"/>
              <a:t>IEEE 802.11 Services</a:t>
            </a:r>
            <a:endParaRPr lang="en-US" dirty="0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145105"/>
              </p:ext>
            </p:extLst>
          </p:nvPr>
        </p:nvGraphicFramePr>
        <p:xfrm>
          <a:off x="2440" y="1603815"/>
          <a:ext cx="7737912" cy="411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5" name="Document" r:id="rId4" imgW="5626100" imgH="2768600" progId="Word.Document.12">
                  <p:link updateAutomatic="1"/>
                </p:oleObj>
              </mc:Choice>
              <mc:Fallback>
                <p:oleObj name="Document" r:id="rId4" imgW="5626100" imgH="27686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" y="1603815"/>
                        <a:ext cx="7737912" cy="4112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4288" y="1628800"/>
            <a:ext cx="18774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provider</a:t>
            </a:r>
          </a:p>
          <a:p>
            <a:r>
              <a:rPr lang="en-US" dirty="0" smtClean="0"/>
              <a:t>may be a station</a:t>
            </a:r>
          </a:p>
          <a:p>
            <a:r>
              <a:rPr lang="en-US" dirty="0" smtClean="0"/>
              <a:t>or DS; station</a:t>
            </a:r>
          </a:p>
          <a:p>
            <a:r>
              <a:rPr lang="en-US" dirty="0" smtClean="0"/>
              <a:t>services are</a:t>
            </a:r>
          </a:p>
          <a:p>
            <a:r>
              <a:rPr lang="en-US" dirty="0" smtClean="0"/>
              <a:t>implemented</a:t>
            </a:r>
          </a:p>
          <a:p>
            <a:r>
              <a:rPr lang="en-US" dirty="0" smtClean="0"/>
              <a:t>in every 802.11</a:t>
            </a:r>
          </a:p>
          <a:p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3377" y="5402866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MAC Service Data Unit (MSDU)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Messages Within a 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two services involved with the distribution of messages within a  DS are: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integration</a:t>
            </a:r>
          </a:p>
          <a:p>
            <a:pPr marL="692150" lvl="2" indent="-342900">
              <a:spcBef>
                <a:spcPts val="2000"/>
              </a:spcBef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063120"/>
              </p:ext>
            </p:extLst>
          </p:nvPr>
        </p:nvGraphicFramePr>
        <p:xfrm>
          <a:off x="827584" y="3719409"/>
          <a:ext cx="6698704" cy="203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521164"/>
              </p:ext>
            </p:extLst>
          </p:nvPr>
        </p:nvGraphicFramePr>
        <p:xfrm>
          <a:off x="457200" y="1905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Association-Related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71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ransition types, based on mobility: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transition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station of this type is either stationary or moves only within the direct communication range of the communicating stations of a single BSS</a:t>
            </a:r>
          </a:p>
          <a:p>
            <a:pPr lvl="1"/>
            <a:r>
              <a:rPr lang="en-US" dirty="0" smtClean="0"/>
              <a:t>BSS transition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tation movement from one BSS to another BSS within the same ESS; delivery of data to the station requires that the addressing capability be able to recognize the new location of the station</a:t>
            </a:r>
          </a:p>
          <a:p>
            <a:pPr lvl="1"/>
            <a:r>
              <a:rPr lang="en-US" dirty="0" smtClean="0"/>
              <a:t>ESS transition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tation movement from a BSS in one ESS to a BSS within another ESS; maintenance of upper-layer connections supported by 802.11 cannot be guaranteed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Security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Wired Equivalent Privacy (WEP) algorithm</a:t>
            </a:r>
          </a:p>
          <a:p>
            <a:pPr lvl="1"/>
            <a:r>
              <a:rPr lang="en-US" dirty="0" smtClean="0"/>
              <a:t>802.11 privacy</a:t>
            </a:r>
          </a:p>
          <a:p>
            <a:r>
              <a:rPr lang="en-US" dirty="0" smtClean="0"/>
              <a:t>Wi-Fi Protected Access (WPA)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of security mechanisms that eliminates most 802.11 security issues and was based on the current state of the 802.11i standard</a:t>
            </a:r>
          </a:p>
          <a:p>
            <a:r>
              <a:rPr lang="en-US" dirty="0" smtClean="0"/>
              <a:t>Robust Security Network (RSN)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 form of the 802.11i standard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802.11i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Authentication</a:t>
            </a:r>
            <a:r>
              <a:rPr lang="en-US" dirty="0" smtClean="0"/>
              <a:t>: the exchange between a user and an authentication server (AS); temporary keys are generated</a:t>
            </a:r>
          </a:p>
          <a:p>
            <a:r>
              <a:rPr lang="en-US" b="1" dirty="0" smtClean="0"/>
              <a:t>Access</a:t>
            </a:r>
            <a:r>
              <a:rPr lang="en-US" dirty="0" smtClean="0"/>
              <a:t> </a:t>
            </a:r>
            <a:r>
              <a:rPr lang="en-US" b="1" dirty="0" smtClean="0"/>
              <a:t>control</a:t>
            </a:r>
            <a:r>
              <a:rPr lang="en-US" dirty="0" smtClean="0"/>
              <a:t>: routes messages properly, facilitates key exchange</a:t>
            </a:r>
          </a:p>
          <a:p>
            <a:r>
              <a:rPr lang="en-US" b="1" dirty="0" smtClean="0"/>
              <a:t>Privacy</a:t>
            </a:r>
            <a:r>
              <a:rPr lang="en-US" dirty="0" smtClean="0"/>
              <a:t>: MAC level data are encrypted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Security protocols that support the above services: next page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604448" cy="1251991"/>
          </a:xfrm>
        </p:spPr>
        <p:txBody>
          <a:bodyPr/>
          <a:lstStyle/>
          <a:p>
            <a:r>
              <a:rPr lang="en-US" dirty="0" smtClean="0"/>
              <a:t>Elements of IEEE 802.11i</a:t>
            </a:r>
            <a:endParaRPr lang="en-US" dirty="0"/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p:blipFill rotWithShape="1">
          <a:blip r:embed="rId3"/>
          <a:srcRect b="20444"/>
          <a:stretch/>
        </p:blipFill>
        <p:spPr>
          <a:xfrm>
            <a:off x="1619672" y="836712"/>
            <a:ext cx="4832560" cy="497535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Operations: Possibilities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wireless STAs in the same BSS communicate via an AP</a:t>
            </a:r>
          </a:p>
          <a:p>
            <a:r>
              <a:rPr lang="en-US" dirty="0" smtClean="0"/>
              <a:t>Two wireless STAs in the same ad hoc BSS communicating directly </a:t>
            </a:r>
          </a:p>
          <a:p>
            <a:r>
              <a:rPr lang="en-US" dirty="0" smtClean="0"/>
              <a:t>Two wireless STAs in different BSS communicating via their Aps</a:t>
            </a:r>
          </a:p>
          <a:p>
            <a:r>
              <a:rPr lang="en-US" dirty="0" smtClean="0"/>
              <a:t>A wireless less STA </a:t>
            </a:r>
            <a:r>
              <a:rPr lang="en-US" dirty="0"/>
              <a:t>communicating </a:t>
            </a:r>
            <a:r>
              <a:rPr lang="en-US" dirty="0" smtClean="0"/>
              <a:t>with wired station via its 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1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Contributing to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74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Channel: broadcast communication (more susceptible to eavesdropping and jamming)</a:t>
            </a:r>
          </a:p>
          <a:p>
            <a:r>
              <a:rPr lang="en-US" dirty="0" smtClean="0"/>
              <a:t>Mobility: additional risks (later)</a:t>
            </a:r>
          </a:p>
          <a:p>
            <a:r>
              <a:rPr lang="en-US" dirty="0" smtClean="0"/>
              <a:t>Resources: advanced OS (iPhone, Android), but limited resources (memory, processing)</a:t>
            </a:r>
          </a:p>
          <a:p>
            <a:r>
              <a:rPr lang="en-US" dirty="0" smtClean="0"/>
              <a:t>Accessibility: Certain devices may be left  unattended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87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 rotWithShape="1">
          <a:blip r:embed="rId3"/>
          <a:srcRect t="8182" b="34127"/>
          <a:stretch/>
        </p:blipFill>
        <p:spPr>
          <a:xfrm>
            <a:off x="4427984" y="1988840"/>
            <a:ext cx="4665608" cy="388843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IEEE</a:t>
            </a:r>
            <a:r>
              <a:rPr lang="en-US" sz="3200" dirty="0"/>
              <a:t> </a:t>
            </a:r>
            <a:r>
              <a:rPr lang="en-US" sz="3200" dirty="0" smtClean="0"/>
              <a:t>802.11i Phases of</a:t>
            </a:r>
            <a:br>
              <a:rPr lang="en-US" sz="3200" dirty="0" smtClean="0"/>
            </a:br>
            <a:r>
              <a:rPr lang="en-US" sz="3200" dirty="0" smtClean="0"/>
              <a:t>Operation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457348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Discovery</a:t>
            </a:r>
            <a:r>
              <a:rPr lang="en-US" sz="2400" dirty="0" smtClean="0"/>
              <a:t>: AP sends Beacon, Probe responses to advertise its 802.11 security policy</a:t>
            </a:r>
          </a:p>
          <a:p>
            <a:r>
              <a:rPr lang="en-US" sz="2400" b="1" dirty="0" smtClean="0"/>
              <a:t>Authentication</a:t>
            </a:r>
            <a:r>
              <a:rPr lang="en-US" sz="2400" dirty="0" smtClean="0"/>
              <a:t>: STA and AS prove their identities</a:t>
            </a:r>
          </a:p>
          <a:p>
            <a:r>
              <a:rPr lang="en-US" sz="2400" b="1" dirty="0" smtClean="0"/>
              <a:t>Key</a:t>
            </a:r>
            <a:r>
              <a:rPr lang="en-US" sz="2400" dirty="0" smtClean="0"/>
              <a:t> </a:t>
            </a:r>
            <a:r>
              <a:rPr lang="en-US" sz="2400" b="1" dirty="0" smtClean="0"/>
              <a:t>MGMT</a:t>
            </a:r>
            <a:r>
              <a:rPr lang="en-US" sz="2400" dirty="0" smtClean="0"/>
              <a:t>: cryptographic key are generated and saved in STA and SA</a:t>
            </a:r>
          </a:p>
          <a:p>
            <a:r>
              <a:rPr lang="en-US" sz="2400" b="1" dirty="0" smtClean="0"/>
              <a:t>Protected data transfer</a:t>
            </a:r>
          </a:p>
          <a:p>
            <a:r>
              <a:rPr lang="en-US" sz="2400" b="1" dirty="0" smtClean="0"/>
              <a:t>Connection termination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964488" cy="136815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IEEE</a:t>
            </a:r>
            <a:r>
              <a:rPr lang="en-US" sz="3200" dirty="0"/>
              <a:t> </a:t>
            </a:r>
            <a:r>
              <a:rPr lang="en-US" sz="3200" dirty="0" smtClean="0"/>
              <a:t>802.11i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Phases of</a:t>
            </a:r>
            <a:br>
              <a:rPr lang="en-US" sz="3200" dirty="0" smtClean="0"/>
            </a:br>
            <a:r>
              <a:rPr lang="en-US" sz="3200" dirty="0" smtClean="0"/>
              <a:t>Operation</a:t>
            </a:r>
            <a:endParaRPr lang="en-US" sz="3200" dirty="0"/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p:blipFill rotWithShape="1">
          <a:blip r:embed="rId3"/>
          <a:srcRect b="24817"/>
          <a:stretch/>
        </p:blipFill>
        <p:spPr>
          <a:xfrm>
            <a:off x="3275856" y="-1"/>
            <a:ext cx="5850069" cy="569186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221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964488" cy="1368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IEEE</a:t>
            </a:r>
            <a:r>
              <a:rPr lang="en-US" sz="3200" dirty="0"/>
              <a:t> </a:t>
            </a:r>
            <a:r>
              <a:rPr lang="en-US" sz="3200" dirty="0" smtClean="0"/>
              <a:t>802.1x Access Control (for Controlling Access)</a:t>
            </a:r>
            <a:endParaRPr lang="en-US" sz="3200" dirty="0"/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p:blipFill rotWithShape="1">
          <a:blip r:embed="rId3"/>
          <a:srcRect t="23976" b="37700"/>
          <a:stretch/>
        </p:blipFill>
        <p:spPr>
          <a:xfrm>
            <a:off x="1043608" y="1604784"/>
            <a:ext cx="6630274" cy="39604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1043608" y="1604784"/>
            <a:ext cx="262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physical ports; many logical ports mapped to the physical ports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 smtClean="0"/>
              <a:t>MPDU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authentication phase consists of three phases:</a:t>
            </a:r>
          </a:p>
          <a:p>
            <a:pPr lvl="1"/>
            <a:r>
              <a:rPr lang="en-US" sz="2400" dirty="0" smtClean="0"/>
              <a:t>connect to AS</a:t>
            </a:r>
          </a:p>
          <a:p>
            <a:pPr lvl="2"/>
            <a:r>
              <a:rPr lang="en-US" sz="1600" dirty="0" smtClean="0"/>
              <a:t>the STA sends a request to its AP that it has an association with for connection to the AS; the AP acknowledges this request and sends an access request to the AS</a:t>
            </a:r>
          </a:p>
          <a:p>
            <a:pPr lvl="1"/>
            <a:r>
              <a:rPr lang="en-US" sz="2400" dirty="0" smtClean="0"/>
              <a:t>EAP </a:t>
            </a:r>
            <a:r>
              <a:rPr lang="en-US" sz="2400" dirty="0"/>
              <a:t>(Extensible Authentication Protocol </a:t>
            </a:r>
            <a:r>
              <a:rPr lang="en-US" sz="2400" dirty="0" smtClean="0"/>
              <a:t>) exchange</a:t>
            </a:r>
          </a:p>
          <a:p>
            <a:pPr lvl="2"/>
            <a:r>
              <a:rPr lang="en-US" sz="1600" dirty="0" smtClean="0"/>
              <a:t>authenticates the STA and AS to each other</a:t>
            </a:r>
          </a:p>
          <a:p>
            <a:pPr lvl="1"/>
            <a:r>
              <a:rPr lang="en-US" sz="2400" dirty="0" smtClean="0"/>
              <a:t>secure key delivery</a:t>
            </a:r>
          </a:p>
          <a:p>
            <a:pPr lvl="2"/>
            <a:r>
              <a:rPr lang="en-US" sz="1600" dirty="0" smtClean="0"/>
              <a:t>once authentication is established, the AS generates a master session key and sends it to the STA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964488" cy="223224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IEEE</a:t>
            </a:r>
            <a:r>
              <a:rPr lang="en-US" sz="3200" dirty="0"/>
              <a:t> </a:t>
            </a:r>
            <a:r>
              <a:rPr lang="en-US" sz="3200" dirty="0" smtClean="0"/>
              <a:t>802.11i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Keys </a:t>
            </a:r>
            <a:r>
              <a:rPr lang="en-US" sz="3200" dirty="0" smtClean="0"/>
              <a:t>for Data</a:t>
            </a:r>
            <a:br>
              <a:rPr lang="en-US" sz="3200" dirty="0" smtClean="0"/>
            </a:br>
            <a:r>
              <a:rPr lang="en-US" sz="3200" dirty="0" smtClean="0"/>
              <a:t>Confidentiality</a:t>
            </a:r>
            <a:br>
              <a:rPr lang="en-US" sz="3200" dirty="0" smtClean="0"/>
            </a:br>
            <a:r>
              <a:rPr lang="en-US" sz="3200" dirty="0" smtClean="0"/>
              <a:t>and Integrity</a:t>
            </a:r>
            <a:br>
              <a:rPr lang="en-US" sz="3200" dirty="0" smtClean="0"/>
            </a:br>
            <a:r>
              <a:rPr lang="en-US" sz="3200" dirty="0" smtClean="0"/>
              <a:t>Protocols</a:t>
            </a:r>
            <a:endParaRPr lang="en-US" sz="3200" dirty="0"/>
          </a:p>
        </p:txBody>
      </p:sp>
      <p:pic>
        <p:nvPicPr>
          <p:cNvPr id="7" name="Picture 6" descr="f9.pdf"/>
          <p:cNvPicPr>
            <a:picLocks noChangeAspect="1"/>
          </p:cNvPicPr>
          <p:nvPr/>
        </p:nvPicPr>
        <p:blipFill rotWithShape="1">
          <a:blip r:embed="rId3"/>
          <a:srcRect t="3801" b="14300"/>
          <a:stretch/>
        </p:blipFill>
        <p:spPr>
          <a:xfrm>
            <a:off x="3635896" y="260648"/>
            <a:ext cx="5299364" cy="561662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TextBox 3"/>
          <p:cNvSpPr txBox="1"/>
          <p:nvPr/>
        </p:nvSpPr>
        <p:spPr>
          <a:xfrm>
            <a:off x="539552" y="3014950"/>
            <a:ext cx="3557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EAP: Extensible Auth. Protocol</a:t>
            </a: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EAP over LAN: supports integrity and origin authentication</a:t>
            </a:r>
          </a:p>
          <a:p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EAP Key Encryption Key: protects confidentiality</a:t>
            </a:r>
          </a:p>
          <a:p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Temporal Key (TK): protects transmission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964488" cy="136815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IEEE</a:t>
            </a:r>
            <a:r>
              <a:rPr lang="en-US" sz="3200" dirty="0"/>
              <a:t> </a:t>
            </a:r>
            <a:r>
              <a:rPr lang="en-US" sz="3200" dirty="0" smtClean="0"/>
              <a:t>802.11i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Key Hierarchy</a:t>
            </a:r>
            <a:br>
              <a:rPr lang="en-US" sz="3200" dirty="0" smtClean="0"/>
            </a:br>
            <a:r>
              <a:rPr lang="en-US" sz="3200" dirty="0" smtClean="0"/>
              <a:t>(Key MGMT)</a:t>
            </a:r>
            <a:endParaRPr lang="en-US" sz="32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47010"/>
              </p:ext>
            </p:extLst>
          </p:nvPr>
        </p:nvGraphicFramePr>
        <p:xfrm>
          <a:off x="3995936" y="259512"/>
          <a:ext cx="4896544" cy="557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9" name="Document" r:id="rId4" imgW="6019800" imgH="6451600" progId="Word.Document.12">
                  <p:link updateAutomatic="1"/>
                </p:oleObj>
              </mc:Choice>
              <mc:Fallback>
                <p:oleObj name="Document" r:id="rId4" imgW="6019800" imgH="6451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59512"/>
                        <a:ext cx="4896544" cy="5578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7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3276600" cy="3024336"/>
          </a:xfrm>
        </p:spPr>
        <p:txBody>
          <a:bodyPr>
            <a:normAutofit/>
          </a:bodyPr>
          <a:lstStyle/>
          <a:p>
            <a:r>
              <a:rPr lang="en-US" dirty="0" smtClean="0"/>
              <a:t>Phases of Operation: </a:t>
            </a:r>
            <a:br>
              <a:rPr lang="en-US" dirty="0" smtClean="0"/>
            </a:br>
            <a:r>
              <a:rPr lang="en-US" dirty="0" smtClean="0"/>
              <a:t>4-way Handshake</a:t>
            </a:r>
            <a:endParaRPr lang="en-US" dirty="0"/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p:blipFill rotWithShape="1">
          <a:blip r:embed="rId3"/>
          <a:srcRect t="-1" b="26145"/>
          <a:stretch/>
        </p:blipFill>
        <p:spPr>
          <a:xfrm>
            <a:off x="3707904" y="560523"/>
            <a:ext cx="5299364" cy="5085184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Key Integrity Protocol (TKIP)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spcBef>
                <a:spcPts val="2000"/>
              </a:spcBef>
            </a:pPr>
            <a:r>
              <a:rPr lang="en-US" sz="2400" dirty="0"/>
              <a:t>D</a:t>
            </a:r>
            <a:r>
              <a:rPr lang="en-US" sz="2400" dirty="0" smtClean="0"/>
              <a:t>esigned to require only software changes to devices that are implemented WEP</a:t>
            </a:r>
          </a:p>
          <a:p>
            <a:pPr marL="342900" lvl="2" indent="-342900">
              <a:spcBef>
                <a:spcPts val="2000"/>
              </a:spcBef>
            </a:pPr>
            <a:r>
              <a:rPr lang="en-US" sz="2400" dirty="0"/>
              <a:t>P</a:t>
            </a:r>
            <a:r>
              <a:rPr lang="en-US" sz="2400" dirty="0" smtClean="0"/>
              <a:t>rovides two services: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8150629"/>
              </p:ext>
            </p:extLst>
          </p:nvPr>
        </p:nvGraphicFramePr>
        <p:xfrm>
          <a:off x="2843808" y="2564904"/>
          <a:ext cx="432048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2"/>
            <a:endParaRPr lang="en-AU" smtClean="0"/>
          </a:p>
          <a:p>
            <a:pPr lvl="1"/>
            <a:endParaRPr lang="en-AU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21632" y="1174614"/>
            <a:ext cx="8470848" cy="434261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ireless security overview</a:t>
            </a:r>
          </a:p>
          <a:p>
            <a:pPr lvl="1"/>
            <a:r>
              <a:rPr lang="en-US" dirty="0" smtClean="0"/>
              <a:t>wireless network threats</a:t>
            </a:r>
          </a:p>
          <a:p>
            <a:pPr lvl="1"/>
            <a:r>
              <a:rPr lang="en-US" dirty="0" smtClean="0"/>
              <a:t>wireless security measure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/>
              <a:t>IEEE 802.11 wireless LAN overview</a:t>
            </a:r>
          </a:p>
          <a:p>
            <a:pPr lvl="1"/>
            <a:r>
              <a:rPr lang="en-US" dirty="0" smtClean="0"/>
              <a:t>Wi-Fi alliance</a:t>
            </a:r>
          </a:p>
          <a:p>
            <a:pPr lvl="1"/>
            <a:r>
              <a:rPr lang="en-US" dirty="0" smtClean="0"/>
              <a:t>IEEE 802 protocol architecture</a:t>
            </a:r>
          </a:p>
          <a:p>
            <a:pPr lvl="1"/>
            <a:r>
              <a:rPr lang="en-US" dirty="0" smtClean="0"/>
              <a:t>IEEE 802.11 network components and architectural model</a:t>
            </a:r>
          </a:p>
          <a:p>
            <a:pPr lvl="1"/>
            <a:r>
              <a:rPr lang="en-US" dirty="0" smtClean="0"/>
              <a:t>IEEE 802.11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Wireless Networking Components </a:t>
            </a:r>
            <a:r>
              <a:rPr lang="en-US" sz="2800" i="1" dirty="0" smtClean="0">
                <a:solidFill>
                  <a:srgbClr val="FF0000"/>
                </a:solidFill>
              </a:rPr>
              <a:t>(Facilitating points of attack)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p:blipFill rotWithShape="1">
          <a:blip r:embed="rId3"/>
          <a:srcRect l="15700" t="30917" r="16499" b="51383"/>
          <a:stretch/>
        </p:blipFill>
        <p:spPr>
          <a:xfrm>
            <a:off x="464867" y="1631230"/>
            <a:ext cx="7460028" cy="252028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442514" y="4365104"/>
            <a:ext cx="8060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Wireless client</a:t>
            </a:r>
            <a:r>
              <a:rPr lang="en-US" sz="2000" dirty="0" smtClean="0">
                <a:latin typeface="Calibri" panose="020F0502020204030204" pitchFamily="34" charset="0"/>
              </a:rPr>
              <a:t>: WIFI-enabled laptop/tablet, cell phone, Bluetooth device, …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Access point</a:t>
            </a:r>
            <a:r>
              <a:rPr lang="en-US" sz="2000" dirty="0" smtClean="0">
                <a:latin typeface="Calibri" panose="020F0502020204030204" pitchFamily="34" charset="0"/>
              </a:rPr>
              <a:t>: Cell towers, WIFI hotspots, wireless routers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Transmission medium</a:t>
            </a:r>
            <a:r>
              <a:rPr lang="en-US" sz="2000" dirty="0" smtClean="0">
                <a:latin typeface="Calibri" panose="020F0502020204030204" pitchFamily="34" charset="0"/>
              </a:rPr>
              <a:t>: carries signals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Wireless Network Threats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81385"/>
              </p:ext>
            </p:extLst>
          </p:nvPr>
        </p:nvGraphicFramePr>
        <p:xfrm>
          <a:off x="323528" y="1196752"/>
          <a:ext cx="82296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1417638"/>
            <a:ext cx="1048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N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 central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point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 control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147626"/>
            <a:ext cx="1827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Bluetooth,</a:t>
            </a:r>
          </a:p>
          <a:p>
            <a:pPr algn="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PDAs (spoofing</a:t>
            </a:r>
          </a:p>
          <a:p>
            <a:pPr algn="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and eavesdropping)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9728" y="4563124"/>
            <a:ext cx="2351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Bogus reconfiguration </a:t>
            </a:r>
          </a:p>
          <a:p>
            <a:r>
              <a:rPr lang="en-US" sz="1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cmds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to routers/switches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and degrade performance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hiding</a:t>
            </a:r>
          </a:p>
          <a:p>
            <a:pPr lvl="1"/>
            <a:r>
              <a:rPr lang="en-US" dirty="0" smtClean="0"/>
              <a:t>Turn off SSID name broadcasting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ryptic names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signal strengths (place away from windows and external walls</a:t>
            </a:r>
          </a:p>
          <a:p>
            <a:pPr lvl="1"/>
            <a:r>
              <a:rPr lang="en-US" dirty="0" smtClean="0"/>
              <a:t>Directional antennas</a:t>
            </a:r>
          </a:p>
          <a:p>
            <a:r>
              <a:rPr lang="en-US" dirty="0" smtClean="0"/>
              <a:t>Encryption (standard)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encryption</a:t>
            </a:r>
          </a:p>
          <a:p>
            <a:r>
              <a:rPr lang="en-US" dirty="0" smtClean="0"/>
              <a:t>Use and enable anti-virus, anti-spyware, firewall</a:t>
            </a:r>
          </a:p>
          <a:p>
            <a:r>
              <a:rPr lang="en-US" dirty="0" smtClean="0"/>
              <a:t>Turn off SSID broadcasting</a:t>
            </a:r>
          </a:p>
          <a:p>
            <a:r>
              <a:rPr lang="en-US" dirty="0" smtClean="0"/>
              <a:t>Change default identifier on router </a:t>
            </a:r>
          </a:p>
          <a:p>
            <a:r>
              <a:rPr lang="en-US" dirty="0" smtClean="0"/>
              <a:t>Change router’s preset password</a:t>
            </a:r>
          </a:p>
          <a:p>
            <a:r>
              <a:rPr lang="en-US" dirty="0" smtClean="0"/>
              <a:t>Apply MAC-filtering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41537"/>
      </p:ext>
    </p:extLst>
  </p:cSld>
  <p:clrMapOvr>
    <a:masterClrMapping/>
  </p:clrMapOvr>
</p:sld>
</file>

<file path=ppt/theme/theme1.xml><?xml version="1.0" encoding="utf-8"?>
<a:theme xmlns:a="http://schemas.openxmlformats.org/drawingml/2006/main" name="1_eecs-blue">
  <a:themeElements>
    <a:clrScheme name="1_eec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ecs-blue">
      <a:majorFont>
        <a:latin typeface="Trebuchet MS"/>
        <a:ea typeface=""/>
        <a:cs typeface="Lucida Sans Unicode"/>
      </a:majorFont>
      <a:minorFont>
        <a:latin typeface="Trebuchet M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ec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08C82F3-90C4-47B8-8C4B-B58854B43811}" vid="{4796C35C-4E89-4C12-BE60-64B54046EA9D}"/>
    </a:ext>
  </a:extLst>
</a:theme>
</file>

<file path=ppt/theme/theme2.xml><?xml version="1.0" encoding="utf-8"?>
<a:theme xmlns:a="http://schemas.openxmlformats.org/drawingml/2006/main" name="3_eecs-blue">
  <a:themeElements>
    <a:clrScheme name="3_eec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eecs-blue">
      <a:majorFont>
        <a:latin typeface="Trebuchet MS"/>
        <a:ea typeface=""/>
        <a:cs typeface="Lucida Sans Unicode"/>
      </a:majorFont>
      <a:minorFont>
        <a:latin typeface="Trebuchet M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ec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ec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ec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ec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ec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ec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ec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ec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ec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ec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ec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ec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08C82F3-90C4-47B8-8C4B-B58854B43811}" vid="{5AB1E1D1-BC52-41B7-8B8C-359063AD43F8}"/>
    </a:ext>
  </a:extLst>
</a:theme>
</file>

<file path=ppt/theme/theme3.xml><?xml version="1.0" encoding="utf-8"?>
<a:theme xmlns:a="http://schemas.openxmlformats.org/drawingml/2006/main" name="2_eecs-blue">
  <a:themeElements>
    <a:clrScheme name="1_eec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ecs-blue">
      <a:majorFont>
        <a:latin typeface="Trebuchet MS"/>
        <a:ea typeface="Lucida Sans Unicode"/>
        <a:cs typeface="Lucida Sans Unicode"/>
      </a:majorFont>
      <a:minorFont>
        <a:latin typeface="Trebuchet MS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ec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c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c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eecs-light-blue-aug-2013</Template>
  <TotalTime>3683</TotalTime>
  <Words>9721</Words>
  <Application>Microsoft Office PowerPoint</Application>
  <PresentationFormat>On-screen Show (4:3)</PresentationFormat>
  <Paragraphs>1103</Paragraphs>
  <Slides>58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74" baseType="lpstr">
      <vt:lpstr>ＭＳ Ｐゴシック</vt:lpstr>
      <vt:lpstr>Arial</vt:lpstr>
      <vt:lpstr>Calibri</vt:lpstr>
      <vt:lpstr>Lucida Sans</vt:lpstr>
      <vt:lpstr>Lucida Sans Unicode</vt:lpstr>
      <vt:lpstr>Times</vt:lpstr>
      <vt:lpstr>Times New Roman</vt:lpstr>
      <vt:lpstr>Trebuchet MS</vt:lpstr>
      <vt:lpstr>Verdana</vt:lpstr>
      <vt:lpstr>Wingdings</vt:lpstr>
      <vt:lpstr>1_eecs-blue</vt:lpstr>
      <vt:lpstr>3_eecs-blue</vt:lpstr>
      <vt:lpstr>2_eecs-blue</vt:lpstr>
      <vt:lpstr>Macintosh HD:Users:kevinmclaughlin:Desktop:Stallings Security Book 2nd Edition:T24-Wireless.doc!OLE_LINK1</vt:lpstr>
      <vt:lpstr>Macintosh HD:Users:kevinmclaughlin:Desktop:Stallings Security Book 2nd Edition:T24-Wireless.doc!OLE_LINK3</vt:lpstr>
      <vt:lpstr>Macintosh HD:Users:kevinmclaughlin:Desktop:Stallings Security Book 2nd Edition:T24-Wireless.doc!OLE_LINK4</vt:lpstr>
      <vt:lpstr>Computer Security: Principles and Practice</vt:lpstr>
      <vt:lpstr>Wireless Security Overview</vt:lpstr>
      <vt:lpstr>Wireless Network Modes</vt:lpstr>
      <vt:lpstr>Wireless Network Modes</vt:lpstr>
      <vt:lpstr>Key Factors Contributing to Risks</vt:lpstr>
      <vt:lpstr>Wireless Networking Components (Facilitating points of attack)</vt:lpstr>
      <vt:lpstr>Wireless Network Threats</vt:lpstr>
      <vt:lpstr>Wireless Security Measures</vt:lpstr>
      <vt:lpstr>Securing Wireless Networks</vt:lpstr>
      <vt:lpstr>SSID – Service Set Identification</vt:lpstr>
      <vt:lpstr>SSID</vt:lpstr>
      <vt:lpstr>Mobile Device Security Challenges</vt:lpstr>
      <vt:lpstr>Mobile Device Security Threats</vt:lpstr>
      <vt:lpstr>Mobile Device Security Strategy</vt:lpstr>
      <vt:lpstr>Mobile Device Security</vt:lpstr>
      <vt:lpstr>Mobile Device Security Elements</vt:lpstr>
      <vt:lpstr>IEEE 802.11 Wireless LAN</vt:lpstr>
      <vt:lpstr>IEEE 802.11 Protocol Stack</vt:lpstr>
      <vt:lpstr>A MAC Frame (MPUD)</vt:lpstr>
      <vt:lpstr>IEEE 802.11 Extended Service Set</vt:lpstr>
      <vt:lpstr>IEEE 802.11# Wireless Security</vt:lpstr>
      <vt:lpstr>WEP - Wired Equivalent Privacy</vt:lpstr>
      <vt:lpstr>How WEP works</vt:lpstr>
      <vt:lpstr>WEP Flaws and Vulnerabilities</vt:lpstr>
      <vt:lpstr>Attacks on WEP</vt:lpstr>
      <vt:lpstr>Attacks on WEP</vt:lpstr>
      <vt:lpstr>WEP Cracking Example</vt:lpstr>
      <vt:lpstr>WPA - WI-FI Protected Access</vt:lpstr>
      <vt:lpstr>WPA2 - WI-FI Protected Access 2 </vt:lpstr>
      <vt:lpstr>WPA2</vt:lpstr>
      <vt:lpstr>WEP vs WPA vs WPA2</vt:lpstr>
      <vt:lpstr>Procedures to Improve Wireless Security</vt:lpstr>
      <vt:lpstr>Wireless Network Tools</vt:lpstr>
      <vt:lpstr>Securing Wireless Transmission</vt:lpstr>
      <vt:lpstr>Securing Access Point</vt:lpstr>
      <vt:lpstr>Securing Wireless Networks</vt:lpstr>
      <vt:lpstr>IEEE 802.11 Terminology</vt:lpstr>
      <vt:lpstr> Wireless Fidelity (Wi-Fi) Alliance</vt:lpstr>
      <vt:lpstr>IEEE 802 Protocol Architecture</vt:lpstr>
      <vt:lpstr>General IEEE 802 MPDU Format</vt:lpstr>
      <vt:lpstr>IEEE 802.11 Architecture:  Extended Service Set</vt:lpstr>
      <vt:lpstr>IEEE 802.11 Services</vt:lpstr>
      <vt:lpstr>Distribution of Messages Within a DS</vt:lpstr>
      <vt:lpstr>Association Services</vt:lpstr>
      <vt:lpstr>Association-Related Services</vt:lpstr>
      <vt:lpstr>Wireless LAN Security Protocols</vt:lpstr>
      <vt:lpstr>IEEE 802.11i Services</vt:lpstr>
      <vt:lpstr>Elements of IEEE 802.11i</vt:lpstr>
      <vt:lpstr>Phases of Operations: Possibilities </vt:lpstr>
      <vt:lpstr>IEEE 802.11i Phases of Operation</vt:lpstr>
      <vt:lpstr>IEEE 802.11i Phases of Operation</vt:lpstr>
      <vt:lpstr>IEEE 802.1x Access Control (for Controlling Access)</vt:lpstr>
      <vt:lpstr>MPDU Exchange</vt:lpstr>
      <vt:lpstr>IEEE 802.11i Keys for Data Confidentiality and Integrity Protocols</vt:lpstr>
      <vt:lpstr>IEEE 802.11i Key Hierarchy (Key MGMT)</vt:lpstr>
      <vt:lpstr>Phases of Operation:  4-way Handshake</vt:lpstr>
      <vt:lpstr>Temporal Key Integrity Protocol (TKIP)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20 Lecture Overheads</dc:subject>
  <dc:creator>Dr Lawrie Brown</dc:creator>
  <cp:keywords/>
  <dc:description/>
  <cp:lastModifiedBy>Designed by H Saiedian</cp:lastModifiedBy>
  <cp:revision>114</cp:revision>
  <cp:lastPrinted>2007-07-13T01:03:27Z</cp:lastPrinted>
  <dcterms:created xsi:type="dcterms:W3CDTF">2012-04-30T02:15:25Z</dcterms:created>
  <dcterms:modified xsi:type="dcterms:W3CDTF">2014-12-12T00:06:06Z</dcterms:modified>
  <cp:category/>
</cp:coreProperties>
</file>