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5" r:id="rId18"/>
    <p:sldId id="276" r:id="rId19"/>
    <p:sldId id="277" r:id="rId20"/>
    <p:sldId id="278" r:id="rId21"/>
    <p:sldId id="274" r:id="rId22"/>
    <p:sldId id="279" r:id="rId23"/>
    <p:sldId id="280" r:id="rId24"/>
    <p:sldId id="271" r:id="rId25"/>
    <p:sldId id="259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01" y="2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24E40D-A6E2-417A-90D0-DC2C3D1ABBF9}" type="datetimeFigureOut">
              <a:rPr lang="en-US" smtClean="0"/>
              <a:t>7/30/2014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44C0AB-3C42-4034-88C9-C80825175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888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1828799"/>
          </a:xfrm>
        </p:spPr>
        <p:txBody>
          <a:bodyPr>
            <a:normAutofit/>
          </a:bodyPr>
          <a:lstStyle>
            <a:lvl1pPr algn="l">
              <a:defRPr sz="4000" b="1" baseline="0">
                <a:solidFill>
                  <a:srgbClr val="C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48000"/>
            <a:ext cx="7772400" cy="2590800"/>
          </a:xfrm>
        </p:spPr>
        <p:txBody>
          <a:bodyPr/>
          <a:lstStyle>
            <a:lvl1pPr marL="0" indent="0" algn="l">
              <a:buNone/>
              <a:defRPr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45E6D98-724A-4FE9-BA24-3553D8183F86}" type="datetime1">
              <a:rPr lang="en-US" smtClean="0"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AD9BB-E5D6-4EFA-B880-407149A6EC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C83AA08-CD2D-4D97-ADDD-5DF3C0287691}" type="datetime1">
              <a:rPr lang="en-US" smtClean="0"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AD9BB-E5D6-4EFA-B880-407149A6EC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E2DAF8-D45D-475F-AF52-062446DD4FE4}" type="datetime1">
              <a:rPr lang="en-US" smtClean="0"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AD9BB-E5D6-4EFA-B880-407149A6EC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9A369B9-0F5B-477A-865E-006F2E57069B}" type="datetime1">
              <a:rPr lang="en-US" smtClean="0"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AD9BB-E5D6-4EFA-B880-407149A6EC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654D2A-7CCB-440A-95C6-AF735851FF47}" type="datetime1">
              <a:rPr lang="en-US" smtClean="0"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AD9BB-E5D6-4EFA-B880-407149A6EC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5C13473-2D6D-407B-9DF9-DC68E3FC2734}" type="datetime1">
              <a:rPr lang="en-US" smtClean="0"/>
              <a:t>7/30/2014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AD9BB-E5D6-4EFA-B880-407149A6EC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9D8492-4C0A-40FB-8D2D-79F87DC65E1B}" type="datetime1">
              <a:rPr lang="en-US" smtClean="0"/>
              <a:t>7/30/2014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AD9BB-E5D6-4EFA-B880-407149A6EC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DD003D-2515-4AE2-B0C0-C2FE521491FF}" type="datetime1">
              <a:rPr lang="en-US" smtClean="0"/>
              <a:t>7/30/2014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AD9BB-E5D6-4EFA-B880-407149A6EC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AD4159-5AB8-471D-A76B-44DB3222BA42}" type="datetime1">
              <a:rPr lang="en-US" smtClean="0"/>
              <a:t>7/30/2014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AD9BB-E5D6-4EFA-B880-407149A6EC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7D16647-83E5-4751-83CC-8CA01171FE7D}" type="datetime1">
              <a:rPr lang="en-US" smtClean="0"/>
              <a:t>7/30/2014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AD9BB-E5D6-4EFA-B880-407149A6EC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226A09-CAD6-46DE-B537-FD5DE0529B12}" type="datetime1">
              <a:rPr lang="en-US" smtClean="0"/>
              <a:t>7/30/2014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AD9BB-E5D6-4EFA-B880-407149A6EC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fld id="{995B4D64-4BAF-472C-A166-7561A5B971E4}" type="datetime1">
              <a:rPr lang="en-US" smtClean="0"/>
              <a:t>7/30/2014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86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C00000"/>
                </a:solidFill>
                <a:latin typeface="+mn-lt"/>
                <a:cs typeface="+mn-cs"/>
              </a:defRPr>
            </a:lvl1pPr>
          </a:lstStyle>
          <a:p>
            <a:fld id="{61DAD9BB-E5D6-4EFA-B880-407149A6ECF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 kern="1200">
          <a:solidFill>
            <a:srgbClr val="C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00000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206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essagelabs.com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Threat Environment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209800"/>
            <a:ext cx="7772400" cy="3352800"/>
          </a:xfrm>
        </p:spPr>
        <p:txBody>
          <a:bodyPr/>
          <a:lstStyle/>
          <a:p>
            <a:r>
              <a:rPr lang="en-US" sz="2800" b="1" dirty="0" smtClean="0"/>
              <a:t>Attackers and Their </a:t>
            </a:r>
            <a:r>
              <a:rPr lang="en-US" sz="2800" b="1" dirty="0" smtClean="0"/>
              <a:t>Attacks </a:t>
            </a:r>
          </a:p>
          <a:p>
            <a:r>
              <a:rPr lang="en-US" sz="2800" dirty="0" smtClean="0"/>
              <a:t>Primarily </a:t>
            </a:r>
            <a:r>
              <a:rPr lang="en-US" sz="2800" dirty="0"/>
              <a:t>from Raymond R. </a:t>
            </a:r>
            <a:r>
              <a:rPr lang="en-US" sz="2800" dirty="0" smtClean="0"/>
              <a:t>Panko, </a:t>
            </a:r>
            <a:r>
              <a:rPr lang="en-US" sz="2800" i="1" dirty="0" smtClean="0"/>
              <a:t>Corporate </a:t>
            </a:r>
            <a:r>
              <a:rPr lang="en-US" sz="2800" i="1" dirty="0"/>
              <a:t>Computer and Network Security</a:t>
            </a:r>
            <a:r>
              <a:rPr lang="en-US" sz="2800" dirty="0"/>
              <a:t>, 2nd </a:t>
            </a:r>
            <a:r>
              <a:rPr lang="en-US" sz="2800" dirty="0" smtClean="0"/>
              <a:t>Edition, Prentice-Hall</a:t>
            </a:r>
            <a:r>
              <a:rPr lang="en-US" sz="2800" dirty="0"/>
              <a:t>, </a:t>
            </a:r>
            <a:r>
              <a:rPr lang="en-US" sz="2800" dirty="0" smtClean="0"/>
              <a:t>2010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400" dirty="0" smtClean="0"/>
              <a:t>Professor </a:t>
            </a:r>
            <a:r>
              <a:rPr lang="en-US" sz="2400" dirty="0" smtClean="0"/>
              <a:t>Hossein Saiedian</a:t>
            </a:r>
          </a:p>
          <a:p>
            <a:r>
              <a:rPr lang="en-US" sz="2400" dirty="0" smtClean="0"/>
              <a:t>EECS710: Info Security and Assurance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9BB-E5D6-4EFA-B880-407149A6ECF7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Computer/Internet Abuse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particular employee sexual harassment case [Case study: Leung]</a:t>
            </a:r>
          </a:p>
          <a:p>
            <a:r>
              <a:rPr lang="en-US" dirty="0" smtClean="0"/>
              <a:t>Abuse: activities that violate a company’s IT use or ethics policies</a:t>
            </a:r>
          </a:p>
          <a:p>
            <a:pPr lvl="1"/>
            <a:r>
              <a:rPr lang="en-US" dirty="0" smtClean="0"/>
              <a:t>Downloading (porn, illegal media/SW, malware, malicious tools)</a:t>
            </a:r>
          </a:p>
          <a:p>
            <a:pPr lvl="2"/>
            <a:r>
              <a:rPr lang="en-US" dirty="0" smtClean="0"/>
              <a:t>Downloading porn could lead to sexual harassment lawsuit against the company</a:t>
            </a:r>
          </a:p>
          <a:p>
            <a:pPr lvl="1"/>
            <a:r>
              <a:rPr lang="en-US" dirty="0" smtClean="0"/>
              <a:t>Non-Internet abuse: unauthorized access to private data [Case study: Obama’s phone records]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9BB-E5D6-4EFA-B880-407149A6ECF7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Loss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damaging employee behavior</a:t>
            </a:r>
          </a:p>
          <a:p>
            <a:pPr lvl="1"/>
            <a:r>
              <a:rPr lang="en-US" dirty="0" smtClean="0"/>
              <a:t>Loss of laptops, USB drives with sensitive information, optical disks</a:t>
            </a:r>
          </a:p>
          <a:p>
            <a:pPr lvl="1"/>
            <a:r>
              <a:rPr lang="en-US" dirty="0" err="1" smtClean="0"/>
              <a:t>Ponemon</a:t>
            </a:r>
            <a:r>
              <a:rPr lang="en-US" dirty="0" smtClean="0"/>
              <a:t> survey: 630,000 laptop losses at airports every year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9BB-E5D6-4EFA-B880-407149A6ECF7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“Internet”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Contract workers: access credentials not deleted after contract</a:t>
            </a:r>
          </a:p>
          <a:p>
            <a:r>
              <a:rPr lang="en-US" dirty="0" smtClean="0"/>
              <a:t>Can create risks identical to those created by the employees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9BB-E5D6-4EFA-B880-407149A6ECF7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External Attack[</a:t>
            </a:r>
            <a:r>
              <a:rPr lang="en-US" dirty="0" err="1" smtClean="0"/>
              <a:t>ers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Malware [evil software] writers: virus, worms, Trojan horses, RATs, spam, …</a:t>
            </a:r>
          </a:p>
          <a:p>
            <a:r>
              <a:rPr lang="en-US" dirty="0" smtClean="0"/>
              <a:t>Viruses: programs that attach themselves to legitimate programs</a:t>
            </a:r>
          </a:p>
          <a:p>
            <a:r>
              <a:rPr lang="en-US" dirty="0" smtClean="0"/>
              <a:t>Initially: via floppy disks; now most are spread via emails or downloaded “free” software (or porn)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9BB-E5D6-4EFA-B880-407149A6ECF7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External Attack[</a:t>
            </a:r>
            <a:r>
              <a:rPr lang="en-US" dirty="0" err="1" smtClean="0"/>
              <a:t>ers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7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Worms: full programs that do not attach themselves to other programs </a:t>
            </a:r>
          </a:p>
          <a:p>
            <a:r>
              <a:rPr lang="en-US" dirty="0" smtClean="0"/>
              <a:t>[Cast study: Slammer]</a:t>
            </a:r>
          </a:p>
          <a:p>
            <a:r>
              <a:rPr lang="en-US" dirty="0" smtClean="0"/>
              <a:t>Spread very similar to viruses but have far more aggressive spreading mode </a:t>
            </a:r>
          </a:p>
          <a:p>
            <a:pPr lvl="1"/>
            <a:r>
              <a:rPr lang="en-US" dirty="0" smtClean="0"/>
              <a:t>Jump from one computer to another without user’s intervention</a:t>
            </a:r>
          </a:p>
          <a:p>
            <a:pPr lvl="1"/>
            <a:r>
              <a:rPr lang="en-US" dirty="0" smtClean="0"/>
              <a:t>UCB researchers: a worst-case direct propagation worm could do $50 billion damage in the US</a:t>
            </a:r>
          </a:p>
          <a:p>
            <a:r>
              <a:rPr lang="en-US" dirty="0" smtClean="0">
                <a:hlinkClick r:id="rId2"/>
              </a:rPr>
              <a:t>www.messagelabs.com</a:t>
            </a:r>
            <a:r>
              <a:rPr lang="en-US" dirty="0" smtClean="0"/>
              <a:t> keeps data on worms and viruses (1% of all emails contained V or W)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9BB-E5D6-4EFA-B880-407149A6ECF7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External Attack[</a:t>
            </a:r>
            <a:r>
              <a:rPr lang="en-US" dirty="0" err="1" smtClean="0"/>
              <a:t>ers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Payloads: pieces of code that do damage or merely annoy the user</a:t>
            </a:r>
          </a:p>
          <a:p>
            <a:pPr lvl="1"/>
            <a:r>
              <a:rPr lang="en-US" dirty="0" smtClean="0"/>
              <a:t>Malicious payloads: potentials for extreme damage (e.g., delete files or install other malware]</a:t>
            </a:r>
          </a:p>
          <a:p>
            <a:r>
              <a:rPr lang="en-US" dirty="0" smtClean="0"/>
              <a:t>Trojan horse: a program that hides itself by deleting a system file and taking on its name</a:t>
            </a:r>
          </a:p>
          <a:p>
            <a:pPr lvl="1"/>
            <a:r>
              <a:rPr lang="en-US" dirty="0" smtClean="0"/>
              <a:t>Look like legitimate system files</a:t>
            </a:r>
          </a:p>
          <a:p>
            <a:r>
              <a:rPr lang="en-US" dirty="0" smtClean="0"/>
              <a:t>Remote Access Trojans [RAT]: attackers remotely access a computer to do pranks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9BB-E5D6-4EFA-B880-407149A6ECF7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External Attack[</a:t>
            </a:r>
            <a:r>
              <a:rPr lang="en-US" dirty="0" err="1" smtClean="0"/>
              <a:t>ers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Spyware: a spectrum of Trojan horses programs that collect data and make it available to the attacker</a:t>
            </a:r>
          </a:p>
          <a:p>
            <a:pPr lvl="1"/>
            <a:r>
              <a:rPr lang="en-US" dirty="0" smtClean="0"/>
              <a:t>As cookies</a:t>
            </a:r>
          </a:p>
          <a:p>
            <a:pPr lvl="1"/>
            <a:r>
              <a:rPr lang="en-US" dirty="0" smtClean="0"/>
              <a:t>Keystroke loggers</a:t>
            </a:r>
          </a:p>
          <a:p>
            <a:pPr lvl="1"/>
            <a:r>
              <a:rPr lang="en-US" dirty="0" smtClean="0"/>
              <a:t>Password stealing software</a:t>
            </a:r>
          </a:p>
          <a:p>
            <a:pPr lvl="1"/>
            <a:r>
              <a:rPr lang="en-US" dirty="0" smtClean="0"/>
              <a:t>Data mining spyware (searchers the HD)</a:t>
            </a:r>
          </a:p>
          <a:p>
            <a:r>
              <a:rPr lang="en-US" dirty="0" err="1" smtClean="0"/>
              <a:t>Rootkits</a:t>
            </a:r>
            <a:r>
              <a:rPr lang="en-US" dirty="0" smtClean="0"/>
              <a:t>: a software that takes over the “root” account and uses its privileges</a:t>
            </a:r>
          </a:p>
          <a:p>
            <a:r>
              <a:rPr lang="en-US" dirty="0" smtClean="0"/>
              <a:t>Recall Sony’s extremely negative publicity, 2005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9BB-E5D6-4EFA-B880-407149A6ECF7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External Attack[</a:t>
            </a:r>
            <a:r>
              <a:rPr lang="en-US" dirty="0" err="1" smtClean="0"/>
              <a:t>ers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Mobile code:  downloaded items may contain executables in addition to text, images, and sound</a:t>
            </a:r>
          </a:p>
          <a:p>
            <a:pPr lvl="1"/>
            <a:r>
              <a:rPr lang="en-US" dirty="0" smtClean="0"/>
              <a:t>Examples: Microsoft Active X, </a:t>
            </a:r>
            <a:r>
              <a:rPr lang="en-US" dirty="0" err="1" smtClean="0"/>
              <a:t>Javascripts</a:t>
            </a:r>
            <a:endParaRPr lang="en-US" dirty="0" smtClean="0"/>
          </a:p>
          <a:p>
            <a:pPr lvl="1"/>
            <a:r>
              <a:rPr lang="en-US" dirty="0"/>
              <a:t>O</a:t>
            </a:r>
            <a:r>
              <a:rPr lang="en-US" dirty="0" smtClean="0"/>
              <a:t>ften innocent, but if a computer has a vulnerability opened by the mobile code, hostile mobile code will exploit 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9BB-E5D6-4EFA-B880-407149A6ECF7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External Attack[</a:t>
            </a:r>
            <a:r>
              <a:rPr lang="en-US" dirty="0" err="1" smtClean="0"/>
              <a:t>ers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SPAM: unsolicited email</a:t>
            </a:r>
          </a:p>
          <a:p>
            <a:pPr lvl="1"/>
            <a:r>
              <a:rPr lang="en-US" dirty="0" smtClean="0"/>
              <a:t>Annoying, fraudulent, advertise dangerous products, distribute viruses, worms, and THs</a:t>
            </a:r>
          </a:p>
          <a:p>
            <a:pPr lvl="1"/>
            <a:r>
              <a:rPr lang="en-US" dirty="0" smtClean="0"/>
              <a:t>According to </a:t>
            </a:r>
            <a:r>
              <a:rPr lang="en-US" dirty="0" err="1" smtClean="0"/>
              <a:t>MessageLabs</a:t>
            </a:r>
            <a:r>
              <a:rPr lang="en-US" dirty="0" smtClean="0"/>
              <a:t>: 73% of all emails are spam (March 2009)</a:t>
            </a:r>
          </a:p>
          <a:p>
            <a:r>
              <a:rPr lang="en-US" dirty="0" smtClean="0"/>
              <a:t>Phishing: emails that appear to come from a bank or a legit firm</a:t>
            </a:r>
          </a:p>
          <a:p>
            <a:pPr lvl="1"/>
            <a:r>
              <a:rPr lang="en-US" dirty="0" smtClean="0"/>
              <a:t>Often direct the victim to an authentic-looking website</a:t>
            </a:r>
          </a:p>
          <a:p>
            <a:pPr lvl="1"/>
            <a:r>
              <a:rPr lang="en-US" dirty="0" smtClean="0"/>
              <a:t>Garner survey (2007): the US customers scammed out of $3.2 billion in 2007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9BB-E5D6-4EFA-B880-407149A6ECF7}" type="slidenum">
              <a:rPr lang="en-US" smtClean="0"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External Attack[</a:t>
            </a:r>
            <a:r>
              <a:rPr lang="en-US" dirty="0" err="1" smtClean="0"/>
              <a:t>ers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Hoaxes: make the victim feel unintelligent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sulfnbk.exe</a:t>
            </a:r>
            <a:r>
              <a:rPr lang="en-US" dirty="0" smtClean="0"/>
              <a:t> hoax: asked users should delete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sulfnbk.exe</a:t>
            </a:r>
            <a:r>
              <a:rPr lang="en-US" dirty="0" smtClean="0"/>
              <a:t> because it was a virus (users deleted their AOL access)</a:t>
            </a:r>
          </a:p>
          <a:p>
            <a:r>
              <a:rPr lang="en-US" dirty="0" err="1" smtClean="0"/>
              <a:t>DoS</a:t>
            </a:r>
            <a:r>
              <a:rPr lang="en-US" dirty="0" smtClean="0"/>
              <a:t> attacks: make a server (or entire network) unavailable to legitimate users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9BB-E5D6-4EFA-B880-407149A6ECF7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Security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Need an understanding of the threat environment</a:t>
            </a:r>
          </a:p>
          <a:p>
            <a:pPr lvl="1"/>
            <a:r>
              <a:rPr lang="en-US" dirty="0" smtClean="0"/>
              <a:t>Attackers</a:t>
            </a:r>
          </a:p>
          <a:p>
            <a:pPr lvl="1"/>
            <a:r>
              <a:rPr lang="en-US" dirty="0" smtClean="0"/>
              <a:t>Attacks</a:t>
            </a:r>
          </a:p>
          <a:p>
            <a:pPr lvl="1"/>
            <a:r>
              <a:rPr lang="en-US" dirty="0"/>
              <a:t>K</a:t>
            </a:r>
            <a:r>
              <a:rPr lang="en-US" dirty="0" smtClean="0"/>
              <a:t>now your enemy</a:t>
            </a:r>
          </a:p>
          <a:p>
            <a:r>
              <a:rPr lang="en-US" dirty="0" smtClean="0"/>
              <a:t>Security goals: CIA</a:t>
            </a:r>
          </a:p>
          <a:p>
            <a:pPr lvl="1"/>
            <a:r>
              <a:rPr lang="en-US" b="1" dirty="0" smtClean="0"/>
              <a:t>Confidentially</a:t>
            </a:r>
            <a:r>
              <a:rPr lang="en-US" dirty="0" smtClean="0"/>
              <a:t>: disallow sensitive data (in computer or while traveling) to be read by unauthorized people</a:t>
            </a:r>
          </a:p>
          <a:p>
            <a:pPr lvl="1"/>
            <a:r>
              <a:rPr lang="en-US" b="1" dirty="0" smtClean="0"/>
              <a:t>Integrity</a:t>
            </a:r>
            <a:r>
              <a:rPr lang="en-US" dirty="0" smtClean="0"/>
              <a:t>: disallow change or destruction of data</a:t>
            </a:r>
          </a:p>
          <a:p>
            <a:pPr lvl="1"/>
            <a:r>
              <a:rPr lang="en-US" b="1" dirty="0" smtClean="0"/>
              <a:t>Availability</a:t>
            </a:r>
            <a:r>
              <a:rPr lang="en-US" dirty="0" smtClean="0"/>
              <a:t>: people who are authorized to use data shout not be prevented from doing so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9BB-E5D6-4EFA-B880-407149A6ECF7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Anatomy of a Hack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Reconnaissance probes</a:t>
            </a:r>
          </a:p>
          <a:p>
            <a:pPr lvl="1"/>
            <a:r>
              <a:rPr lang="en-US" dirty="0" smtClean="0"/>
              <a:t>Port scanning</a:t>
            </a:r>
          </a:p>
          <a:p>
            <a:r>
              <a:rPr lang="en-US" dirty="0" smtClean="0"/>
              <a:t>Social engineering</a:t>
            </a:r>
          </a:p>
          <a:p>
            <a:pPr lvl="1"/>
            <a:r>
              <a:rPr lang="en-US" dirty="0" smtClean="0"/>
              <a:t>Shoulder surfing</a:t>
            </a:r>
          </a:p>
          <a:p>
            <a:r>
              <a:rPr lang="en-US" dirty="0" err="1" smtClean="0"/>
              <a:t>DoS</a:t>
            </a:r>
            <a:r>
              <a:rPr lang="en-US" dirty="0" smtClean="0"/>
              <a:t> attacks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9BB-E5D6-4EFA-B880-407149A6ECF7}" type="slidenum">
              <a:rPr lang="en-US" smtClean="0"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 Address Scanning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IP address probes (e.g., in range 129.237….) are sent to learn about the live IP addresses before attacking</a:t>
            </a:r>
          </a:p>
          <a:p>
            <a:pPr lvl="1"/>
            <a:r>
              <a:rPr lang="en-US" dirty="0" smtClean="0"/>
              <a:t>Via ICMP [Internet Ctrl </a:t>
            </a:r>
            <a:r>
              <a:rPr lang="en-US" dirty="0" err="1" smtClean="0"/>
              <a:t>Msg</a:t>
            </a:r>
            <a:r>
              <a:rPr lang="en-US" dirty="0" smtClean="0"/>
              <a:t> Protocol], e.g.,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echo </a:t>
            </a:r>
            <a:r>
              <a:rPr lang="en-US" dirty="0" smtClean="0"/>
              <a:t>and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echo-reply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9BB-E5D6-4EFA-B880-407149A6ECF7}" type="slidenum">
              <a:rPr lang="en-US" smtClean="0"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Port Scanning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the attackers know the IP addresses of live hosts, it needs to know what programs (based on ports #) are running</a:t>
            </a:r>
          </a:p>
          <a:p>
            <a:pPr lvl="1"/>
            <a:r>
              <a:rPr lang="en-US" dirty="0" smtClean="0"/>
              <a:t>Ports 0-1023 are for well-known programs</a:t>
            </a:r>
          </a:p>
          <a:p>
            <a:pPr lvl="1"/>
            <a:r>
              <a:rPr lang="en-US" dirty="0" smtClean="0"/>
              <a:t>Example: port 80 is used by HTTP servers, 21 is used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ftp</a:t>
            </a:r>
            <a:r>
              <a:rPr lang="en-US" dirty="0" smtClean="0"/>
              <a:t>, 22 is used by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ssh</a:t>
            </a:r>
            <a:r>
              <a:rPr lang="en-US" dirty="0" smtClean="0"/>
              <a:t>, 23 by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telnet</a:t>
            </a:r>
            <a:endParaRPr lang="en-US" dirty="0" smtClean="0"/>
          </a:p>
          <a:p>
            <a:pPr lvl="1"/>
            <a:r>
              <a:rPr lang="en-US" dirty="0" smtClean="0"/>
              <a:t>Attacker sends port scanning probes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9BB-E5D6-4EFA-B880-407149A6ECF7}" type="slidenum">
              <a:rPr lang="en-US" smtClean="0"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IP/Port Scanning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9BB-E5D6-4EFA-B880-407149A6ECF7}" type="slidenum">
              <a:rPr lang="en-US" smtClean="0"/>
              <a:t>23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199" y="1676400"/>
            <a:ext cx="6542617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Spoofing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packet carries a source IP address</a:t>
            </a:r>
          </a:p>
          <a:p>
            <a:pPr lvl="1"/>
            <a:r>
              <a:rPr lang="en-US" dirty="0" smtClean="0"/>
              <a:t>Like a return address</a:t>
            </a:r>
          </a:p>
          <a:p>
            <a:r>
              <a:rPr lang="en-US" dirty="0" smtClean="0"/>
              <a:t>Hackers do not want to publicize their IP address (to avoid reverse tracking)</a:t>
            </a:r>
          </a:p>
          <a:p>
            <a:r>
              <a:rPr lang="en-US" dirty="0" smtClean="0"/>
              <a:t>Place a different IP address in the packet</a:t>
            </a:r>
          </a:p>
          <a:p>
            <a:r>
              <a:rPr lang="en-US" dirty="0" smtClean="0"/>
              <a:t>What about replies to the ICMP packets?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9BB-E5D6-4EFA-B880-407149A6ECF7}" type="slidenum">
              <a:rPr lang="en-US" smtClean="0"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Spoofing Illustrated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9BB-E5D6-4EFA-B880-407149A6ECF7}" type="slidenum">
              <a:rPr lang="en-US" smtClean="0"/>
              <a:t>25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1828800"/>
            <a:ext cx="772863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Spoofing Illustrated: Chain of Attack Computers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9BB-E5D6-4EFA-B880-407149A6ECF7}" type="slidenum">
              <a:rPr lang="en-US" smtClean="0"/>
              <a:t>26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133600"/>
            <a:ext cx="8028082" cy="362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hacker calls a secretary claiming to be working with her/his boss and asks for sensitive info (e.g., password)</a:t>
            </a:r>
          </a:p>
          <a:p>
            <a:r>
              <a:rPr lang="en-US" dirty="0" smtClean="0"/>
              <a:t>[Case studies: US Treasury, HP]</a:t>
            </a:r>
          </a:p>
          <a:p>
            <a:r>
              <a:rPr lang="en-US" dirty="0" smtClean="0"/>
              <a:t>Piggybacking: following someone thru a secure door</a:t>
            </a:r>
          </a:p>
          <a:p>
            <a:r>
              <a:rPr lang="en-US" dirty="0" smtClean="0"/>
              <a:t>Looking over should surfing</a:t>
            </a:r>
          </a:p>
          <a:p>
            <a:r>
              <a:rPr lang="en-US" dirty="0" err="1" smtClean="0"/>
              <a:t>Pretexting</a:t>
            </a:r>
            <a:r>
              <a:rPr lang="en-US" dirty="0" smtClean="0"/>
              <a:t>: claiming to be a customer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9BB-E5D6-4EFA-B880-407149A6ECF7}" type="slidenum">
              <a:rPr lang="en-US" smtClean="0"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DoS</a:t>
            </a:r>
            <a:r>
              <a:rPr lang="en-US" dirty="0" smtClean="0"/>
              <a:t>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Attempts to make a server (or network) unavailable to the users</a:t>
            </a:r>
          </a:p>
          <a:p>
            <a:pPr lvl="1"/>
            <a:r>
              <a:rPr lang="en-US" dirty="0" smtClean="0"/>
              <a:t>Attack on availability</a:t>
            </a:r>
          </a:p>
          <a:p>
            <a:pPr lvl="1"/>
            <a:r>
              <a:rPr lang="en-US" dirty="0" smtClean="0"/>
              <a:t>Flood hosts with attack packets (TCP SYN packets)</a:t>
            </a:r>
          </a:p>
          <a:p>
            <a:r>
              <a:rPr lang="en-US" dirty="0" smtClean="0"/>
              <a:t>Distributed </a:t>
            </a:r>
            <a:r>
              <a:rPr lang="en-US" dirty="0" err="1" smtClean="0"/>
              <a:t>DoS</a:t>
            </a:r>
            <a:r>
              <a:rPr lang="en-US" dirty="0" smtClean="0"/>
              <a:t> attacks</a:t>
            </a:r>
          </a:p>
          <a:p>
            <a:pPr lvl="1"/>
            <a:r>
              <a:rPr lang="en-US" dirty="0" smtClean="0"/>
              <a:t>Attacker places bots on many Internet hosts</a:t>
            </a:r>
          </a:p>
          <a:p>
            <a:pPr lvl="1"/>
            <a:r>
              <a:rPr lang="en-US" dirty="0" smtClean="0"/>
              <a:t>Bots increase the attack rate</a:t>
            </a:r>
          </a:p>
          <a:p>
            <a:r>
              <a:rPr lang="en-US" dirty="0" smtClean="0"/>
              <a:t>Code Red attack on the White House (2001)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9BB-E5D6-4EFA-B880-407149A6ECF7}" type="slidenum">
              <a:rPr lang="en-US" smtClean="0"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DDoS</a:t>
            </a:r>
            <a:r>
              <a:rPr lang="en-US" dirty="0" smtClean="0"/>
              <a:t> Illustrated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9BB-E5D6-4EFA-B880-407149A6ECF7}" type="slidenum">
              <a:rPr lang="en-US" smtClean="0"/>
              <a:t>29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195513"/>
            <a:ext cx="7635932" cy="359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Compromises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 threat succeeds in causing harm to a business</a:t>
            </a:r>
          </a:p>
          <a:p>
            <a:r>
              <a:rPr lang="en-US" dirty="0" smtClean="0"/>
              <a:t>Compromise, breach, incident</a:t>
            </a:r>
          </a:p>
          <a:p>
            <a:r>
              <a:rPr lang="en-US" dirty="0" smtClean="0"/>
              <a:t>Countermeasures: tools used to thwart the attacks</a:t>
            </a:r>
          </a:p>
          <a:p>
            <a:pPr lvl="1"/>
            <a:r>
              <a:rPr lang="en-US" dirty="0" smtClean="0"/>
              <a:t>AKA safeguards or controls</a:t>
            </a:r>
          </a:p>
          <a:p>
            <a:pPr lvl="1"/>
            <a:r>
              <a:rPr lang="en-US" dirty="0" smtClean="0"/>
              <a:t>Can be technical, human, mixture of two</a:t>
            </a:r>
          </a:p>
          <a:p>
            <a:r>
              <a:rPr lang="en-US" dirty="0" smtClean="0"/>
              <a:t>The TJX case study</a:t>
            </a:r>
          </a:p>
          <a:p>
            <a:pPr>
              <a:buNone/>
            </a:pPr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9BB-E5D6-4EFA-B880-407149A6ECF7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Attacker Skill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Script kiddies </a:t>
            </a:r>
          </a:p>
          <a:p>
            <a:r>
              <a:rPr lang="en-US" dirty="0" smtClean="0"/>
              <a:t>Career criminals</a:t>
            </a:r>
          </a:p>
          <a:p>
            <a:pPr lvl="1"/>
            <a:r>
              <a:rPr lang="en-US" dirty="0" smtClean="0"/>
              <a:t>FBI (2006): $67 billion costs to businesses a year</a:t>
            </a:r>
          </a:p>
          <a:p>
            <a:pPr lvl="1"/>
            <a:r>
              <a:rPr lang="en-US" dirty="0" smtClean="0"/>
              <a:t>[case study: </a:t>
            </a:r>
            <a:r>
              <a:rPr lang="en-US" dirty="0" err="1" smtClean="0"/>
              <a:t>Vasiliy</a:t>
            </a:r>
            <a:r>
              <a:rPr lang="en-US" dirty="0" smtClean="0"/>
              <a:t>]</a:t>
            </a:r>
          </a:p>
          <a:p>
            <a:r>
              <a:rPr lang="en-US" dirty="0" smtClean="0"/>
              <a:t>International gangs (no prosecution)</a:t>
            </a:r>
          </a:p>
          <a:p>
            <a:pPr lvl="1"/>
            <a:r>
              <a:rPr lang="en-US" dirty="0" smtClean="0"/>
              <a:t>Black markets [case studies: </a:t>
            </a:r>
            <a:r>
              <a:rPr lang="en-US" dirty="0" err="1" smtClean="0"/>
              <a:t>Pae</a:t>
            </a:r>
            <a:r>
              <a:rPr lang="en-US" dirty="0" smtClean="0"/>
              <a:t> and </a:t>
            </a:r>
            <a:r>
              <a:rPr lang="en-US" dirty="0" err="1" smtClean="0"/>
              <a:t>CardCops</a:t>
            </a:r>
            <a:r>
              <a:rPr lang="en-US" dirty="0" smtClean="0"/>
              <a:t>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9BB-E5D6-4EFA-B880-407149A6ECF7}" type="slidenum">
              <a:rPr lang="en-US" smtClean="0"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Hackers’ Motivations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Fraud, theft, extortion [several case studies]</a:t>
            </a:r>
          </a:p>
          <a:p>
            <a:r>
              <a:rPr lang="en-US" dirty="0" smtClean="0"/>
              <a:t>Stealing sensitive data about customers and employees</a:t>
            </a:r>
          </a:p>
          <a:p>
            <a:pPr lvl="1"/>
            <a:r>
              <a:rPr lang="en-US" dirty="0" smtClean="0"/>
              <a:t>Bank account, stock account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dentify theft</a:t>
            </a:r>
          </a:p>
          <a:p>
            <a:r>
              <a:rPr lang="en-US" dirty="0" smtClean="0"/>
              <a:t>Corporate identity theft [a couple case studies]</a:t>
            </a:r>
          </a:p>
          <a:p>
            <a:r>
              <a:rPr lang="en-US" dirty="0" smtClean="0"/>
              <a:t>Competitor threats (commercial espionage)</a:t>
            </a:r>
          </a:p>
          <a:p>
            <a:r>
              <a:rPr lang="en-US" dirty="0" err="1" smtClean="0"/>
              <a:t>Cyberwar</a:t>
            </a:r>
            <a:r>
              <a:rPr lang="en-US" dirty="0" smtClean="0"/>
              <a:t> (by national governments)</a:t>
            </a:r>
          </a:p>
          <a:p>
            <a:r>
              <a:rPr lang="en-US" dirty="0" err="1"/>
              <a:t>C</a:t>
            </a:r>
            <a:r>
              <a:rPr lang="en-US" dirty="0" err="1" smtClean="0"/>
              <a:t>yberterror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9BB-E5D6-4EFA-B880-407149A6ECF7}" type="slidenum">
              <a:rPr lang="en-US" smtClean="0"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threat environment</a:t>
            </a:r>
          </a:p>
          <a:p>
            <a:pPr lvl="1"/>
            <a:r>
              <a:rPr lang="en-US" dirty="0" smtClean="0"/>
              <a:t>Know the enemy</a:t>
            </a:r>
          </a:p>
          <a:p>
            <a:pPr lvl="1"/>
            <a:r>
              <a:rPr lang="en-US" dirty="0" smtClean="0"/>
              <a:t>Can be within; can be the very people (IT personnel) expected to protect the system</a:t>
            </a:r>
          </a:p>
          <a:p>
            <a:pPr lvl="2"/>
            <a:r>
              <a:rPr lang="en-US" sz="2800" b="1" i="1" dirty="0" err="1" smtClean="0"/>
              <a:t>Quis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custodiet</a:t>
            </a:r>
            <a:r>
              <a:rPr lang="en-US" sz="2800" b="1" i="1" dirty="0" smtClean="0"/>
              <a:t> </a:t>
            </a:r>
            <a:r>
              <a:rPr lang="en-US" sz="2800" b="1" i="1" dirty="0" err="1" smtClean="0"/>
              <a:t>custodes</a:t>
            </a:r>
            <a:r>
              <a:rPr lang="en-US" sz="2800" b="1" i="1" dirty="0" smtClean="0"/>
              <a:t>?</a:t>
            </a:r>
          </a:p>
          <a:p>
            <a:r>
              <a:rPr lang="en-US" dirty="0" smtClean="0"/>
              <a:t>Types of threats/attacks</a:t>
            </a:r>
          </a:p>
          <a:p>
            <a:r>
              <a:rPr lang="en-US" dirty="0" smtClean="0"/>
              <a:t>Types of attackers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9BB-E5D6-4EFA-B880-407149A6ECF7}" type="slidenum">
              <a:rPr lang="en-US" smtClean="0"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Countermeasure Types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Preventative</a:t>
            </a:r>
            <a:r>
              <a:rPr lang="en-US" dirty="0" smtClean="0"/>
              <a:t>: keeps attacks from happening (most controls)</a:t>
            </a:r>
          </a:p>
          <a:p>
            <a:r>
              <a:rPr lang="en-US" i="1" dirty="0" smtClean="0"/>
              <a:t>Detective</a:t>
            </a:r>
            <a:r>
              <a:rPr lang="en-US" dirty="0" smtClean="0"/>
              <a:t>: indentify when a threat is attacking and when it is succeeding</a:t>
            </a:r>
          </a:p>
          <a:p>
            <a:r>
              <a:rPr lang="en-US" i="1" dirty="0" smtClean="0"/>
              <a:t>Corrective</a:t>
            </a:r>
            <a:r>
              <a:rPr lang="en-US" dirty="0" smtClean="0"/>
              <a:t>: get the business back on track after a compromise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9BB-E5D6-4EFA-B880-407149A6ECF7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[Ex] Employee [Contractor] Threats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Very dangerous; employees</a:t>
            </a:r>
          </a:p>
          <a:p>
            <a:pPr lvl="1"/>
            <a:r>
              <a:rPr lang="en-US" dirty="0" smtClean="0"/>
              <a:t>Usually have extensive knowledge of the system</a:t>
            </a:r>
          </a:p>
          <a:p>
            <a:pPr lvl="1"/>
            <a:r>
              <a:rPr lang="en-US" dirty="0" smtClean="0"/>
              <a:t>Often have the credentials needed to access sensitive data</a:t>
            </a:r>
          </a:p>
          <a:p>
            <a:pPr lvl="1"/>
            <a:r>
              <a:rPr lang="en-US" dirty="0" smtClean="0"/>
              <a:t>Often know control mechanisms and how to avoid them</a:t>
            </a:r>
          </a:p>
          <a:p>
            <a:pPr lvl="1"/>
            <a:r>
              <a:rPr lang="en-US" dirty="0" smtClean="0"/>
              <a:t>Companies tend to thrust their employees</a:t>
            </a:r>
          </a:p>
          <a:p>
            <a:r>
              <a:rPr lang="en-US" dirty="0" smtClean="0"/>
              <a:t>A study of financial services cybercrimes</a:t>
            </a:r>
          </a:p>
          <a:p>
            <a:pPr lvl="1"/>
            <a:r>
              <a:rPr lang="en-US" dirty="0" smtClean="0"/>
              <a:t>1996-2002</a:t>
            </a:r>
          </a:p>
          <a:p>
            <a:pPr lvl="1"/>
            <a:r>
              <a:rPr lang="en-US" dirty="0" smtClean="0"/>
              <a:t>87% of attacks committed by employees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9BB-E5D6-4EFA-B880-407149A6ECF7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 Sabotage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Disgruntled employees: Destruction of SW and/or HW </a:t>
            </a:r>
          </a:p>
          <a:p>
            <a:pPr lvl="1"/>
            <a:r>
              <a:rPr lang="en-US" dirty="0" smtClean="0"/>
              <a:t>Or for financial advantage (selling shares short before subsequent drop in price)</a:t>
            </a:r>
          </a:p>
          <a:p>
            <a:pPr lvl="1"/>
            <a:r>
              <a:rPr lang="en-US" dirty="0" smtClean="0"/>
              <a:t>[Case studies: Lloyd, UBS, LA]</a:t>
            </a:r>
          </a:p>
          <a:p>
            <a:r>
              <a:rPr lang="en-US" dirty="0" smtClean="0"/>
              <a:t>Hacking: breaking into a system </a:t>
            </a:r>
            <a:r>
              <a:rPr lang="en-US" dirty="0"/>
              <a:t>(</a:t>
            </a:r>
            <a:r>
              <a:rPr lang="en-US" dirty="0" smtClean="0"/>
              <a:t>using stolen credentials or other ploy)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o steal or find embarrassing info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9BB-E5D6-4EFA-B880-407149A6ECF7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Side Note: Hacking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Intentionally accessing a computer resource without authorization or in excess of authorization</a:t>
            </a:r>
          </a:p>
          <a:p>
            <a:pPr lvl="1"/>
            <a:r>
              <a:rPr lang="en-US" dirty="0" smtClean="0"/>
              <a:t>Key issue: authorization </a:t>
            </a:r>
          </a:p>
          <a:p>
            <a:pPr lvl="1"/>
            <a:r>
              <a:rPr lang="en-US" dirty="0" smtClean="0"/>
              <a:t>Motivation is irrelevant (steal $1,000,000 or merely “testing security”)</a:t>
            </a:r>
          </a:p>
          <a:p>
            <a:r>
              <a:rPr lang="en-US" dirty="0" smtClean="0"/>
              <a:t>Motivation: access to sensitive data, theft, thrill, validation of their skills, a sense of power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9BB-E5D6-4EFA-B880-407149A6ECF7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Employee Financial Theft or IP Theft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72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Reasons for accessing resources without authorization</a:t>
            </a:r>
          </a:p>
          <a:p>
            <a:pPr lvl="1"/>
            <a:r>
              <a:rPr lang="en-US" dirty="0" smtClean="0"/>
              <a:t>To find embarrassing info</a:t>
            </a:r>
          </a:p>
          <a:p>
            <a:pPr lvl="1"/>
            <a:r>
              <a:rPr lang="en-US" dirty="0" smtClean="0"/>
              <a:t>Criminal goals: financial theft</a:t>
            </a:r>
          </a:p>
          <a:p>
            <a:pPr lvl="2"/>
            <a:r>
              <a:rPr lang="en-US" dirty="0" err="1" smtClean="0"/>
              <a:t>Mis</a:t>
            </a:r>
            <a:r>
              <a:rPr lang="en-US" dirty="0" smtClean="0"/>
              <a:t>-appropriation of assets</a:t>
            </a:r>
          </a:p>
          <a:p>
            <a:pPr lvl="2"/>
            <a:r>
              <a:rPr lang="en-US" dirty="0" smtClean="0"/>
              <a:t>Theft of money [Case studies: Cisco  accountants]/</a:t>
            </a:r>
            <a:r>
              <a:rPr lang="en-US" dirty="0" err="1" smtClean="0"/>
              <a:t>Sabathia</a:t>
            </a:r>
            <a:r>
              <a:rPr lang="en-US" dirty="0" smtClean="0"/>
              <a:t>]</a:t>
            </a:r>
          </a:p>
          <a:p>
            <a:pPr lvl="1"/>
            <a:r>
              <a:rPr lang="en-US" dirty="0" smtClean="0"/>
              <a:t>Criminal goals: theft of intellectual property (patents, trade secrets, copy righted items)</a:t>
            </a:r>
          </a:p>
          <a:p>
            <a:pPr lvl="2"/>
            <a:r>
              <a:rPr lang="en-US" dirty="0" smtClean="0"/>
              <a:t>IP is owned by its company and protected by law</a:t>
            </a:r>
          </a:p>
          <a:p>
            <a:pPr lvl="2"/>
            <a:r>
              <a:rPr lang="en-US" dirty="0" smtClean="0"/>
              <a:t>[Case study: </a:t>
            </a:r>
            <a:r>
              <a:rPr lang="en-US" dirty="0" err="1" smtClean="0"/>
              <a:t>paralegalemployee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9BB-E5D6-4EFA-B880-407149A6ECF7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Employee Extortion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Perpetrator tries to obtain money or other goods by threatening to take actions that will threaten the employer’s IT resources/assets</a:t>
            </a:r>
            <a:endParaRPr lang="en-US" dirty="0"/>
          </a:p>
          <a:p>
            <a:pPr lvl="1"/>
            <a:r>
              <a:rPr lang="en-US" dirty="0" smtClean="0"/>
              <a:t>Logic bomb</a:t>
            </a:r>
          </a:p>
          <a:p>
            <a:pPr lvl="1"/>
            <a:r>
              <a:rPr lang="en-US" dirty="0" smtClean="0"/>
              <a:t>[Case study: Carpenter]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AD9BB-E5D6-4EFA-B880-407149A6ECF7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ecs-light-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eecs-light-blue</Template>
  <TotalTime>265</TotalTime>
  <Words>1419</Words>
  <Application>Microsoft Office PowerPoint</Application>
  <PresentationFormat>On-screen Show (4:3)</PresentationFormat>
  <Paragraphs>208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6" baseType="lpstr">
      <vt:lpstr>Arial</vt:lpstr>
      <vt:lpstr>Calibri</vt:lpstr>
      <vt:lpstr>Courier New</vt:lpstr>
      <vt:lpstr>eecs-light-blue</vt:lpstr>
      <vt:lpstr>The Threat Environment</vt:lpstr>
      <vt:lpstr>Basic Security Terminology</vt:lpstr>
      <vt:lpstr>Security Compromises </vt:lpstr>
      <vt:lpstr>Countermeasure Types </vt:lpstr>
      <vt:lpstr>[Ex] Employee [Contractor] Threats</vt:lpstr>
      <vt:lpstr>Employee Sabotage</vt:lpstr>
      <vt:lpstr>Side Note: Hacking</vt:lpstr>
      <vt:lpstr>Employee Financial Theft or IP Theft</vt:lpstr>
      <vt:lpstr>Employee Extortion</vt:lpstr>
      <vt:lpstr>Computer/Internet Abuse</vt:lpstr>
      <vt:lpstr>Data Loss</vt:lpstr>
      <vt:lpstr>Other “Internet” Attacks</vt:lpstr>
      <vt:lpstr>Traditional External Attack[ers]</vt:lpstr>
      <vt:lpstr>Traditional External Attack[ers]</vt:lpstr>
      <vt:lpstr>Traditional External Attack[ers]</vt:lpstr>
      <vt:lpstr>Traditional External Attack[ers]</vt:lpstr>
      <vt:lpstr>Traditional External Attack[ers]</vt:lpstr>
      <vt:lpstr>Traditional External Attack[ers]</vt:lpstr>
      <vt:lpstr>Traditional External Attack[ers]</vt:lpstr>
      <vt:lpstr>Anatomy of a Hack</vt:lpstr>
      <vt:lpstr>IP Address Scanning</vt:lpstr>
      <vt:lpstr>Port Scanning</vt:lpstr>
      <vt:lpstr>IP/Port Scanning</vt:lpstr>
      <vt:lpstr>Spoofing</vt:lpstr>
      <vt:lpstr>Spoofing Illustrated</vt:lpstr>
      <vt:lpstr>Spoofing Illustrated: Chain of Attack Computers</vt:lpstr>
      <vt:lpstr>Social Engineering</vt:lpstr>
      <vt:lpstr>DoS Attacks</vt:lpstr>
      <vt:lpstr>DDoS Illustrated</vt:lpstr>
      <vt:lpstr>Attacker Skill Levels</vt:lpstr>
      <vt:lpstr>Hackers’ Motivations</vt:lpstr>
      <vt:lpstr>Conclusions</vt:lpstr>
    </vt:vector>
  </TitlesOfParts>
  <Company>KU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Threat Environment</dc:title>
  <dc:creator>April</dc:creator>
  <cp:lastModifiedBy>Bahar</cp:lastModifiedBy>
  <cp:revision>37</cp:revision>
  <dcterms:created xsi:type="dcterms:W3CDTF">2009-08-27T19:15:39Z</dcterms:created>
  <dcterms:modified xsi:type="dcterms:W3CDTF">2014-07-31T03:23:22Z</dcterms:modified>
</cp:coreProperties>
</file>