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sldIdLst>
    <p:sldId id="258" r:id="rId2"/>
    <p:sldId id="365" r:id="rId3"/>
    <p:sldId id="366" r:id="rId4"/>
    <p:sldId id="374" r:id="rId5"/>
    <p:sldId id="260" r:id="rId6"/>
    <p:sldId id="263" r:id="rId7"/>
    <p:sldId id="266" r:id="rId8"/>
    <p:sldId id="267" r:id="rId9"/>
    <p:sldId id="268" r:id="rId10"/>
    <p:sldId id="269" r:id="rId11"/>
    <p:sldId id="272" r:id="rId12"/>
    <p:sldId id="271" r:id="rId13"/>
    <p:sldId id="270" r:id="rId14"/>
    <p:sldId id="261" r:id="rId15"/>
    <p:sldId id="276" r:id="rId16"/>
    <p:sldId id="368" r:id="rId17"/>
    <p:sldId id="367" r:id="rId18"/>
    <p:sldId id="275" r:id="rId19"/>
    <p:sldId id="369" r:id="rId20"/>
    <p:sldId id="370" r:id="rId21"/>
    <p:sldId id="371" r:id="rId22"/>
    <p:sldId id="278" r:id="rId23"/>
    <p:sldId id="372" r:id="rId24"/>
    <p:sldId id="373" r:id="rId25"/>
    <p:sldId id="277" r:id="rId26"/>
    <p:sldId id="274" r:id="rId27"/>
    <p:sldId id="281" r:id="rId28"/>
    <p:sldId id="289" r:id="rId29"/>
    <p:sldId id="285" r:id="rId30"/>
    <p:sldId id="288" r:id="rId31"/>
    <p:sldId id="292" r:id="rId32"/>
    <p:sldId id="291" r:id="rId33"/>
    <p:sldId id="294" r:id="rId34"/>
    <p:sldId id="290" r:id="rId35"/>
    <p:sldId id="293" r:id="rId36"/>
    <p:sldId id="375" r:id="rId37"/>
    <p:sldId id="262" r:id="rId38"/>
    <p:sldId id="273" r:id="rId39"/>
    <p:sldId id="301" r:id="rId40"/>
    <p:sldId id="300" r:id="rId41"/>
    <p:sldId id="299" r:id="rId42"/>
    <p:sldId id="298" r:id="rId43"/>
    <p:sldId id="297" r:id="rId44"/>
    <p:sldId id="296" r:id="rId45"/>
    <p:sldId id="295" r:id="rId46"/>
    <p:sldId id="302" r:id="rId47"/>
    <p:sldId id="307" r:id="rId48"/>
    <p:sldId id="306" r:id="rId49"/>
    <p:sldId id="309" r:id="rId50"/>
    <p:sldId id="308" r:id="rId51"/>
    <p:sldId id="305" r:id="rId52"/>
    <p:sldId id="304" r:id="rId53"/>
    <p:sldId id="320" r:id="rId54"/>
    <p:sldId id="315" r:id="rId55"/>
    <p:sldId id="316" r:id="rId56"/>
    <p:sldId id="314" r:id="rId57"/>
    <p:sldId id="313" r:id="rId58"/>
    <p:sldId id="303" r:id="rId59"/>
    <p:sldId id="312" r:id="rId60"/>
    <p:sldId id="311" r:id="rId61"/>
    <p:sldId id="319" r:id="rId62"/>
    <p:sldId id="318" r:id="rId63"/>
    <p:sldId id="317" r:id="rId64"/>
    <p:sldId id="323" r:id="rId65"/>
    <p:sldId id="322" r:id="rId66"/>
    <p:sldId id="321" r:id="rId67"/>
    <p:sldId id="310" r:id="rId68"/>
    <p:sldId id="325" r:id="rId69"/>
    <p:sldId id="324" r:id="rId70"/>
    <p:sldId id="326" r:id="rId71"/>
    <p:sldId id="376" r:id="rId72"/>
    <p:sldId id="264" r:id="rId73"/>
    <p:sldId id="265" r:id="rId74"/>
    <p:sldId id="347" r:id="rId75"/>
    <p:sldId id="346" r:id="rId76"/>
    <p:sldId id="359" r:id="rId77"/>
    <p:sldId id="349" r:id="rId78"/>
    <p:sldId id="345" r:id="rId79"/>
    <p:sldId id="344" r:id="rId80"/>
    <p:sldId id="362" r:id="rId81"/>
    <p:sldId id="363" r:id="rId82"/>
    <p:sldId id="342" r:id="rId83"/>
    <p:sldId id="341" r:id="rId84"/>
    <p:sldId id="340" r:id="rId85"/>
    <p:sldId id="339" r:id="rId86"/>
    <p:sldId id="337" r:id="rId87"/>
    <p:sldId id="336" r:id="rId88"/>
    <p:sldId id="335" r:id="rId89"/>
    <p:sldId id="334" r:id="rId90"/>
    <p:sldId id="333" r:id="rId91"/>
    <p:sldId id="332" r:id="rId92"/>
    <p:sldId id="331" r:id="rId93"/>
    <p:sldId id="364" r:id="rId94"/>
    <p:sldId id="330" r:id="rId95"/>
    <p:sldId id="329" r:id="rId96"/>
    <p:sldId id="328" r:id="rId97"/>
    <p:sldId id="353" r:id="rId98"/>
    <p:sldId id="352" r:id="rId99"/>
    <p:sldId id="351" r:id="rId100"/>
    <p:sldId id="350" r:id="rId101"/>
    <p:sldId id="327" r:id="rId102"/>
    <p:sldId id="354"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p:scale>
          <a:sx n="100" d="100"/>
          <a:sy n="100" d="100"/>
        </p:scale>
        <p:origin x="-1104" y="1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2820" y="7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7DF32-62E1-44AF-9512-AC947DE588E0}" type="datetimeFigureOut">
              <a:rPr lang="en-US" smtClean="0"/>
              <a:t>11/10/2010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A69B07-2FB0-4CD5-AAA1-9CFFFCC7C18D}" type="slidenum">
              <a:rPr lang="en-US" smtClean="0"/>
              <a:t>‹#›</a:t>
            </a:fld>
            <a:endParaRPr lang="en-US" dirty="0"/>
          </a:p>
        </p:txBody>
      </p:sp>
    </p:spTree>
    <p:extLst>
      <p:ext uri="{BB962C8B-B14F-4D97-AF65-F5344CB8AC3E}">
        <p14:creationId xmlns:p14="http://schemas.microsoft.com/office/powerpoint/2010/main" val="213985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csrc.nist.gov/publications/nistpubs/"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Evening – my name is Greg Maltby.</a:t>
            </a:r>
          </a:p>
          <a:p>
            <a:endParaRPr lang="en-US" dirty="0"/>
          </a:p>
          <a:p>
            <a:r>
              <a:rPr lang="en-US" dirty="0" smtClean="0"/>
              <a:t>Tonight I will be covering 3 major topics </a:t>
            </a:r>
          </a:p>
          <a:p>
            <a:r>
              <a:rPr lang="en-US" dirty="0"/>
              <a:t> </a:t>
            </a:r>
            <a:r>
              <a:rPr lang="en-US" dirty="0" smtClean="0"/>
              <a:t>   </a:t>
            </a:r>
          </a:p>
          <a:p>
            <a:r>
              <a:rPr lang="en-US" dirty="0"/>
              <a:t>   </a:t>
            </a:r>
            <a:r>
              <a:rPr lang="en-US" dirty="0" smtClean="0"/>
              <a:t>	Security </a:t>
            </a:r>
            <a:r>
              <a:rPr lang="en-US" dirty="0"/>
              <a:t>Audit</a:t>
            </a:r>
            <a:br>
              <a:rPr lang="en-US" dirty="0"/>
            </a:br>
            <a:r>
              <a:rPr lang="en-US" dirty="0"/>
              <a:t/>
            </a:r>
            <a:br>
              <a:rPr lang="en-US" dirty="0"/>
            </a:br>
            <a:r>
              <a:rPr lang="en-US" dirty="0" smtClean="0"/>
              <a:t>	IT </a:t>
            </a:r>
            <a:r>
              <a:rPr lang="en-US" dirty="0"/>
              <a:t>Security Management &amp; Risk Assessment</a:t>
            </a:r>
            <a:br>
              <a:rPr lang="en-US" dirty="0"/>
            </a:br>
            <a:r>
              <a:rPr lang="en-US" dirty="0"/>
              <a:t/>
            </a:r>
            <a:br>
              <a:rPr lang="en-US" dirty="0"/>
            </a:br>
            <a:r>
              <a:rPr lang="en-US" dirty="0" smtClean="0"/>
              <a:t>	IT </a:t>
            </a:r>
            <a:r>
              <a:rPr lang="en-US" dirty="0"/>
              <a:t>Security Controls, Plans &amp; </a:t>
            </a:r>
            <a:r>
              <a:rPr lang="en-US" dirty="0" smtClean="0"/>
              <a:t>Procedures  </a:t>
            </a:r>
            <a:endParaRPr lang="en-US" dirty="0"/>
          </a:p>
          <a:p>
            <a:endParaRPr lang="en-US" dirty="0" smtClean="0"/>
          </a:p>
          <a:p>
            <a:r>
              <a:rPr lang="en-US" dirty="0" smtClean="0"/>
              <a:t>To start I would like to preview a couple of slides we will see later in the presentation,  </a:t>
            </a:r>
          </a:p>
          <a:p>
            <a:endParaRPr lang="en-US" dirty="0"/>
          </a:p>
          <a:p>
            <a:r>
              <a:rPr lang="en-US" dirty="0" smtClean="0"/>
              <a:t>     to show how these 3 topics closely relate to each other.</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1</a:t>
            </a:fld>
            <a:endParaRPr lang="en-US" dirty="0"/>
          </a:p>
        </p:txBody>
      </p:sp>
    </p:spTree>
    <p:extLst>
      <p:ext uri="{BB962C8B-B14F-4D97-AF65-F5344CB8AC3E}">
        <p14:creationId xmlns:p14="http://schemas.microsoft.com/office/powerpoint/2010/main" val="236923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5300" y="685800"/>
            <a:ext cx="3251200" cy="2438400"/>
          </a:xfrm>
        </p:spPr>
      </p:sp>
      <p:sp>
        <p:nvSpPr>
          <p:cNvPr id="3" name="Notes Placeholder 2"/>
          <p:cNvSpPr>
            <a:spLocks noGrp="1"/>
          </p:cNvSpPr>
          <p:nvPr>
            <p:ph type="body" idx="1"/>
          </p:nvPr>
        </p:nvSpPr>
        <p:spPr>
          <a:xfrm>
            <a:off x="685800" y="3352800"/>
            <a:ext cx="5486400" cy="5410200"/>
          </a:xfrm>
        </p:spPr>
        <p:txBody>
          <a:bodyPr/>
          <a:lstStyle/>
          <a:p>
            <a:r>
              <a:rPr lang="en-US" dirty="0" smtClean="0"/>
              <a:t>In this slide we have another way of looking at the </a:t>
            </a:r>
            <a:r>
              <a:rPr lang="en-US" b="1" dirty="0" smtClean="0"/>
              <a:t>Security Auditing Functions</a:t>
            </a:r>
            <a:r>
              <a:rPr lang="en-US" dirty="0" smtClean="0"/>
              <a:t>.  This view from the </a:t>
            </a:r>
            <a:r>
              <a:rPr lang="en-US" b="1" dirty="0" smtClean="0"/>
              <a:t>Common Criteria specification identifies 6 major areas</a:t>
            </a:r>
            <a:r>
              <a:rPr lang="en-US" dirty="0" smtClean="0"/>
              <a:t>:  </a:t>
            </a:r>
            <a:r>
              <a:rPr lang="en-US" i="1" dirty="0" smtClean="0"/>
              <a:t>( read slide )</a:t>
            </a:r>
          </a:p>
          <a:p>
            <a:endParaRPr lang="en-US" b="1" dirty="0" smtClean="0"/>
          </a:p>
          <a:p>
            <a:r>
              <a:rPr lang="en-US" b="1" dirty="0" smtClean="0"/>
              <a:t>Data Generation</a:t>
            </a:r>
            <a:r>
              <a:rPr lang="en-US" dirty="0" smtClean="0"/>
              <a:t>: Identifies the level of auditing, specifies the types of auditable events, and identifies the minimum set of audit-related information provided.</a:t>
            </a:r>
          </a:p>
          <a:p>
            <a:endParaRPr lang="en-US" dirty="0"/>
          </a:p>
          <a:p>
            <a:r>
              <a:rPr lang="en-US" dirty="0" smtClean="0"/>
              <a:t> - (here we need to address a  “Conflict” - between </a:t>
            </a:r>
            <a:r>
              <a:rPr lang="en-US" b="1" dirty="0" smtClean="0"/>
              <a:t>security </a:t>
            </a:r>
            <a:r>
              <a:rPr lang="en-US" dirty="0" smtClean="0"/>
              <a:t>and </a:t>
            </a:r>
            <a:r>
              <a:rPr lang="en-US" b="1" dirty="0" smtClean="0"/>
              <a:t>privacy.)   </a:t>
            </a:r>
            <a:r>
              <a:rPr lang="en-US" dirty="0" smtClean="0"/>
              <a:t>A decision needs to made when to record the identity of the user associated with an action.</a:t>
            </a:r>
          </a:p>
          <a:p>
            <a:endParaRPr lang="en-US" dirty="0"/>
          </a:p>
          <a:p>
            <a:r>
              <a:rPr lang="en-US" b="1" dirty="0" smtClean="0"/>
              <a:t>Event Selection</a:t>
            </a:r>
            <a:r>
              <a:rPr lang="en-US" dirty="0" smtClean="0"/>
              <a:t>:  Inclusion or exclusion of events from the auditable set. </a:t>
            </a:r>
          </a:p>
          <a:p>
            <a:endParaRPr lang="en-US" dirty="0" smtClean="0"/>
          </a:p>
          <a:p>
            <a:r>
              <a:rPr lang="en-US" dirty="0" smtClean="0"/>
              <a:t>Allows the system to be configured at different levels of granularity to avoid the creation of unwieldy audit trails.</a:t>
            </a:r>
          </a:p>
          <a:p>
            <a:endParaRPr lang="en-US" dirty="0"/>
          </a:p>
          <a:p>
            <a:r>
              <a:rPr lang="en-US" b="1" dirty="0" smtClean="0"/>
              <a:t>Event Storage:  </a:t>
            </a:r>
            <a:r>
              <a:rPr lang="en-US" dirty="0" smtClean="0"/>
              <a:t>Creation and maintenance of the secure audit trail.</a:t>
            </a:r>
          </a:p>
          <a:p>
            <a:endParaRPr lang="en-US" dirty="0"/>
          </a:p>
          <a:p>
            <a:r>
              <a:rPr lang="en-US" b="1" dirty="0" smtClean="0"/>
              <a:t>Automatic response: </a:t>
            </a:r>
            <a:r>
              <a:rPr lang="en-US" dirty="0" smtClean="0"/>
              <a:t>Defines reactions taken following detection of events that are indicative of a potential security violation.</a:t>
            </a:r>
          </a:p>
          <a:p>
            <a:endParaRPr lang="en-US" dirty="0"/>
          </a:p>
          <a:p>
            <a:r>
              <a:rPr lang="en-US" b="1" dirty="0" smtClean="0"/>
              <a:t>Audit Analysis:  </a:t>
            </a:r>
            <a:r>
              <a:rPr lang="en-US" dirty="0" smtClean="0"/>
              <a:t>Provided via automated mechanisms to analyze system activity and audit data in search of security violations.</a:t>
            </a:r>
          </a:p>
          <a:p>
            <a:endParaRPr lang="en-US" dirty="0"/>
          </a:p>
          <a:p>
            <a:r>
              <a:rPr lang="en-US" dirty="0" smtClean="0"/>
              <a:t>This component identifies potential security violations, using anomaly detection and attack heuristics (i.e. an analysis is done to determine if a security violation has occurred).       </a:t>
            </a:r>
          </a:p>
          <a:p>
            <a:endParaRPr lang="en-US" dirty="0"/>
          </a:p>
          <a:p>
            <a:r>
              <a:rPr lang="en-US" b="1" dirty="0" smtClean="0"/>
              <a:t>Audit Review:  </a:t>
            </a:r>
            <a:r>
              <a:rPr lang="en-US" dirty="0" smtClean="0"/>
              <a:t>Available to authorized users to assist in audit data review.  This component may include the ability to perform searches, sort audit data and filter audit data.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10</a:t>
            </a:fld>
            <a:endParaRPr lang="en-US" dirty="0"/>
          </a:p>
        </p:txBody>
      </p:sp>
    </p:spTree>
    <p:extLst>
      <p:ext uri="{BB962C8B-B14F-4D97-AF65-F5344CB8AC3E}">
        <p14:creationId xmlns:p14="http://schemas.microsoft.com/office/powerpoint/2010/main" val="26960336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the immediate response to an incident, there is a need to identify what vulnerability led to its occurrence and how this might be addressed to prevent the incident in the future.</a:t>
            </a:r>
          </a:p>
          <a:p>
            <a:r>
              <a:rPr lang="en-US" dirty="0"/>
              <a:t>	</a:t>
            </a:r>
            <a:endParaRPr lang="en-US" dirty="0" smtClean="0"/>
          </a:p>
          <a:p>
            <a:r>
              <a:rPr lang="en-US" dirty="0"/>
              <a:t>	</a:t>
            </a:r>
            <a:r>
              <a:rPr lang="en-US" i="1" dirty="0" smtClean="0"/>
              <a:t>( read 1</a:t>
            </a:r>
            <a:r>
              <a:rPr lang="en-US" i="1" baseline="30000" dirty="0" smtClean="0"/>
              <a:t>st</a:t>
            </a:r>
            <a:r>
              <a:rPr lang="en-US" i="1" dirty="0" smtClean="0"/>
              <a:t> bullet pt. – sub pt. – on )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100</a:t>
            </a:fld>
            <a:endParaRPr lang="en-US" dirty="0"/>
          </a:p>
        </p:txBody>
      </p:sp>
    </p:spTree>
    <p:extLst>
      <p:ext uri="{BB962C8B-B14F-4D97-AF65-F5344CB8AC3E}">
        <p14:creationId xmlns:p14="http://schemas.microsoft.com/office/powerpoint/2010/main" val="17311192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101</a:t>
            </a:fld>
            <a:endParaRPr lang="en-US" dirty="0"/>
          </a:p>
        </p:txBody>
      </p:sp>
    </p:spTree>
    <p:extLst>
      <p:ext uri="{BB962C8B-B14F-4D97-AF65-F5344CB8AC3E}">
        <p14:creationId xmlns:p14="http://schemas.microsoft.com/office/powerpoint/2010/main" val="29750168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102</a:t>
            </a:fld>
            <a:endParaRPr lang="en-US" dirty="0"/>
          </a:p>
        </p:txBody>
      </p:sp>
    </p:spTree>
    <p:extLst>
      <p:ext uri="{BB962C8B-B14F-4D97-AF65-F5344CB8AC3E}">
        <p14:creationId xmlns:p14="http://schemas.microsoft.com/office/powerpoint/2010/main" val="255927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Security Auditing Architecture </a:t>
            </a:r>
            <a:r>
              <a:rPr lang="en-US" dirty="0" smtClean="0"/>
              <a:t>consists of several requirements:</a:t>
            </a:r>
          </a:p>
          <a:p>
            <a:endParaRPr lang="en-US" dirty="0"/>
          </a:p>
          <a:p>
            <a:r>
              <a:rPr lang="en-US" dirty="0" smtClean="0"/>
              <a:t>The first of these is </a:t>
            </a:r>
            <a:r>
              <a:rPr lang="en-US" b="1" dirty="0" smtClean="0"/>
              <a:t>Event Detection.</a:t>
            </a:r>
          </a:p>
          <a:p>
            <a:endParaRPr lang="en-US" b="1" dirty="0"/>
          </a:p>
          <a:p>
            <a:r>
              <a:rPr lang="en-US" dirty="0" smtClean="0"/>
              <a:t>The Security Administrator must define the set of events that are subject to audit.</a:t>
            </a:r>
          </a:p>
          <a:p>
            <a:r>
              <a:rPr lang="en-US" dirty="0"/>
              <a:t> </a:t>
            </a:r>
            <a:endParaRPr lang="en-US" dirty="0" smtClean="0"/>
          </a:p>
          <a:p>
            <a:r>
              <a:rPr lang="en-US" i="1" dirty="0"/>
              <a:t> </a:t>
            </a:r>
            <a:r>
              <a:rPr lang="en-US" i="1" dirty="0" smtClean="0"/>
              <a:t>  ( read slide – starting with Common Criteria…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546032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Security Auditing requirements are:  </a:t>
            </a:r>
          </a:p>
          <a:p>
            <a:endParaRPr lang="en-US" dirty="0"/>
          </a:p>
          <a:p>
            <a:r>
              <a:rPr lang="en-US" dirty="0" smtClean="0"/>
              <a:t>  ( read bullet points)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12</a:t>
            </a:fld>
            <a:endParaRPr lang="en-US" dirty="0"/>
          </a:p>
        </p:txBody>
      </p:sp>
    </p:spTree>
    <p:extLst>
      <p:ext uri="{BB962C8B-B14F-4D97-AF65-F5344CB8AC3E}">
        <p14:creationId xmlns:p14="http://schemas.microsoft.com/office/powerpoint/2010/main" val="254603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component of the </a:t>
            </a:r>
            <a:r>
              <a:rPr lang="en-US" b="1" dirty="0" smtClean="0"/>
              <a:t>Security </a:t>
            </a:r>
            <a:r>
              <a:rPr lang="en-US" b="1" dirty="0"/>
              <a:t>Auditing Architecture </a:t>
            </a:r>
            <a:r>
              <a:rPr lang="en-US" dirty="0" smtClean="0"/>
              <a:t>is the implementation of the Auditing and analysis functions. </a:t>
            </a:r>
          </a:p>
          <a:p>
            <a:endParaRPr lang="en-US" dirty="0"/>
          </a:p>
          <a:p>
            <a:r>
              <a:rPr lang="en-US" dirty="0" smtClean="0"/>
              <a:t>The ISO standard Code of Practice for Information Security Management (ISO17799) provides the following guidelines:</a:t>
            </a:r>
          </a:p>
          <a:p>
            <a:endParaRPr lang="en-US" dirty="0"/>
          </a:p>
          <a:p>
            <a:r>
              <a:rPr lang="en-US" i="1" dirty="0" smtClean="0"/>
              <a:t>  ( read slide </a:t>
            </a:r>
            <a:r>
              <a:rPr lang="en-US" dirty="0" smtClean="0"/>
              <a:t>)</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13</a:t>
            </a:fld>
            <a:endParaRPr lang="en-US" dirty="0"/>
          </a:p>
        </p:txBody>
      </p:sp>
    </p:spTree>
    <p:extLst>
      <p:ext uri="{BB962C8B-B14F-4D97-AF65-F5344CB8AC3E}">
        <p14:creationId xmlns:p14="http://schemas.microsoft.com/office/powerpoint/2010/main" val="2129295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  brief look at our second topic, the </a:t>
            </a:r>
            <a:r>
              <a:rPr lang="en-US" b="1" dirty="0" smtClean="0"/>
              <a:t>Security </a:t>
            </a:r>
            <a:r>
              <a:rPr lang="en-US" b="1" dirty="0" smtClean="0"/>
              <a:t>Audit </a:t>
            </a:r>
            <a:r>
              <a:rPr lang="en-US" b="1" dirty="0" smtClean="0"/>
              <a:t>Trail </a:t>
            </a:r>
            <a:r>
              <a:rPr lang="en-US" dirty="0" smtClean="0"/>
              <a:t>in more detail. </a:t>
            </a:r>
          </a:p>
          <a:p>
            <a:endParaRPr lang="en-US" dirty="0"/>
          </a:p>
          <a:p>
            <a:endParaRPr lang="en-US" dirty="0" smtClean="0"/>
          </a:p>
          <a:p>
            <a:r>
              <a:rPr lang="en-US" dirty="0" smtClean="0"/>
              <a:t>One of the first issues to address regarding the Security Audit trail , is what to collect.</a:t>
            </a:r>
          </a:p>
          <a:p>
            <a:endParaRPr lang="en-US" dirty="0"/>
          </a:p>
          <a:p>
            <a:r>
              <a:rPr lang="en-US" dirty="0" smtClean="0"/>
              <a:t>One factor to consider here is the amount of data generated.</a:t>
            </a:r>
          </a:p>
          <a:p>
            <a:endParaRPr lang="en-US" dirty="0"/>
          </a:p>
          <a:p>
            <a:r>
              <a:rPr lang="en-US" dirty="0" smtClean="0"/>
              <a:t>So a tradeoff between quantity and efficiency must be made; that is - the more data collected and analyzed - the greater the performance penalty on the system. </a:t>
            </a:r>
          </a:p>
          <a:p>
            <a:endParaRPr lang="en-US" dirty="0"/>
          </a:p>
          <a:p>
            <a:r>
              <a:rPr lang="en-US" dirty="0" smtClean="0"/>
              <a:t>Data items to consider capturing include: </a:t>
            </a:r>
          </a:p>
          <a:p>
            <a:r>
              <a:rPr lang="en-US" dirty="0"/>
              <a:t> </a:t>
            </a:r>
            <a:endParaRPr lang="en-US" dirty="0" smtClean="0"/>
          </a:p>
          <a:p>
            <a:r>
              <a:rPr lang="en-US" i="1" dirty="0"/>
              <a:t> </a:t>
            </a:r>
            <a:r>
              <a:rPr lang="en-US" i="1" dirty="0" smtClean="0"/>
              <a:t>   ( read sub-bullets of second bullet item )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14</a:t>
            </a:fld>
            <a:endParaRPr lang="en-US" dirty="0"/>
          </a:p>
        </p:txBody>
      </p:sp>
    </p:spTree>
    <p:extLst>
      <p:ext uri="{BB962C8B-B14F-4D97-AF65-F5344CB8AC3E}">
        <p14:creationId xmlns:p14="http://schemas.microsoft.com/office/powerpoint/2010/main" val="3420201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textbook includes a couple of “suggested lists” of auditable items. </a:t>
            </a:r>
          </a:p>
          <a:p>
            <a:endParaRPr lang="en-US" dirty="0"/>
          </a:p>
          <a:p>
            <a:r>
              <a:rPr lang="en-US" dirty="0" smtClean="0"/>
              <a:t>On page 482, Table 15.2, captures the </a:t>
            </a:r>
            <a:r>
              <a:rPr lang="en-US" dirty="0"/>
              <a:t>suggestion from </a:t>
            </a:r>
            <a:r>
              <a:rPr lang="en-US" dirty="0" smtClean="0"/>
              <a:t>X.816.</a:t>
            </a:r>
          </a:p>
          <a:p>
            <a:endParaRPr lang="en-US" dirty="0"/>
          </a:p>
          <a:p>
            <a:r>
              <a:rPr lang="en-US" dirty="0" smtClean="0"/>
              <a:t>  Items suggested include </a:t>
            </a:r>
            <a:r>
              <a:rPr lang="en-US" i="1" dirty="0" smtClean="0"/>
              <a:t>( read slide )  </a:t>
            </a:r>
          </a:p>
          <a:p>
            <a:endParaRPr lang="en-US" dirty="0"/>
          </a:p>
          <a:p>
            <a:endParaRPr lang="en-US" dirty="0" smtClean="0"/>
          </a:p>
          <a:p>
            <a:r>
              <a:rPr lang="en-US" dirty="0" smtClean="0"/>
              <a:t>Another suggested list of auditable items is on page 483, Table 15.3, from </a:t>
            </a:r>
            <a:endParaRPr lang="en-US" dirty="0"/>
          </a:p>
          <a:p>
            <a:r>
              <a:rPr lang="en-US" dirty="0" smtClean="0"/>
              <a:t>ISO 17700.</a:t>
            </a:r>
          </a:p>
          <a:p>
            <a:endParaRPr lang="en-US" dirty="0"/>
          </a:p>
          <a:p>
            <a:r>
              <a:rPr lang="en-US" dirty="0" smtClean="0"/>
              <a:t>   Items suggest include: </a:t>
            </a:r>
          </a:p>
          <a:p>
            <a:endParaRPr lang="en-US" dirty="0"/>
          </a:p>
          <a:p>
            <a:pPr marL="628650" lvl="1" indent="-171450">
              <a:buFont typeface="Arial" pitchFamily="34" charset="0"/>
              <a:buChar char="•"/>
            </a:pPr>
            <a:r>
              <a:rPr lang="en-US" dirty="0" smtClean="0"/>
              <a:t>Authorized access</a:t>
            </a:r>
          </a:p>
          <a:p>
            <a:pPr marL="628650" lvl="1" indent="-171450">
              <a:buFont typeface="Arial" pitchFamily="34" charset="0"/>
              <a:buChar char="•"/>
            </a:pPr>
            <a:r>
              <a:rPr lang="en-US" dirty="0" smtClean="0"/>
              <a:t>All privileged operations</a:t>
            </a:r>
          </a:p>
          <a:p>
            <a:pPr marL="628650" lvl="1" indent="-171450">
              <a:buFont typeface="Arial" pitchFamily="34" charset="0"/>
              <a:buChar char="•"/>
            </a:pPr>
            <a:r>
              <a:rPr lang="en-US" dirty="0" smtClean="0"/>
              <a:t>Unauthorized access, attempts</a:t>
            </a:r>
          </a:p>
          <a:p>
            <a:pPr marL="628650" lvl="1" indent="-171450">
              <a:buFont typeface="Arial" pitchFamily="34" charset="0"/>
              <a:buChar char="•"/>
            </a:pPr>
            <a:r>
              <a:rPr lang="en-US" dirty="0" smtClean="0"/>
              <a:t>System alerts or failures</a:t>
            </a:r>
          </a:p>
          <a:p>
            <a:pPr marL="628650" lvl="1" indent="-171450">
              <a:buFont typeface="Arial" pitchFamily="34" charset="0"/>
              <a:buChar char="•"/>
            </a:pPr>
            <a:r>
              <a:rPr lang="en-US" dirty="0" smtClean="0"/>
              <a:t>Changes to, or attempts to change, system security settings and controls.</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15</a:t>
            </a:fld>
            <a:endParaRPr lang="en-US" dirty="0"/>
          </a:p>
        </p:txBody>
      </p:sp>
    </p:spTree>
    <p:extLst>
      <p:ext uri="{BB962C8B-B14F-4D97-AF65-F5344CB8AC3E}">
        <p14:creationId xmlns:p14="http://schemas.microsoft.com/office/powerpoint/2010/main" val="65924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(read slide)</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16</a:t>
            </a:fld>
            <a:endParaRPr lang="en-US" dirty="0"/>
          </a:p>
        </p:txBody>
      </p:sp>
    </p:spTree>
    <p:extLst>
      <p:ext uri="{BB962C8B-B14F-4D97-AF65-F5344CB8AC3E}">
        <p14:creationId xmlns:p14="http://schemas.microsoft.com/office/powerpoint/2010/main" val="103078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next high-level topic is  </a:t>
            </a:r>
            <a:r>
              <a:rPr lang="en-US" b="1" dirty="0" smtClean="0"/>
              <a:t>Implementing the Logging Function</a:t>
            </a:r>
            <a:r>
              <a:rPr lang="en-US" dirty="0" smtClean="0"/>
              <a:t>.  </a:t>
            </a:r>
          </a:p>
          <a:p>
            <a:endParaRPr lang="en-US" dirty="0" smtClean="0"/>
          </a:p>
          <a:p>
            <a:r>
              <a:rPr lang="en-US" dirty="0" smtClean="0"/>
              <a:t>We will briefly discuss four general types of audit trails: </a:t>
            </a:r>
          </a:p>
          <a:p>
            <a:endParaRPr lang="en-US" dirty="0"/>
          </a:p>
          <a:p>
            <a:r>
              <a:rPr lang="en-US" dirty="0"/>
              <a:t>	System-Level Audit </a:t>
            </a:r>
            <a:r>
              <a:rPr lang="en-US" dirty="0" smtClean="0"/>
              <a:t>Trails</a:t>
            </a:r>
          </a:p>
          <a:p>
            <a:endParaRPr lang="en-US" dirty="0"/>
          </a:p>
          <a:p>
            <a:r>
              <a:rPr lang="en-US" dirty="0" smtClean="0"/>
              <a:t>	Application-Level </a:t>
            </a:r>
            <a:r>
              <a:rPr lang="en-US" dirty="0"/>
              <a:t>Audit </a:t>
            </a:r>
            <a:r>
              <a:rPr lang="en-US" dirty="0" smtClean="0"/>
              <a:t>Trail</a:t>
            </a:r>
          </a:p>
          <a:p>
            <a:endParaRPr lang="en-US" dirty="0"/>
          </a:p>
          <a:p>
            <a:r>
              <a:rPr lang="en-US" dirty="0" smtClean="0"/>
              <a:t>	User-Level </a:t>
            </a:r>
            <a:r>
              <a:rPr lang="en-US" dirty="0"/>
              <a:t>Audit </a:t>
            </a:r>
            <a:r>
              <a:rPr lang="en-US" dirty="0" smtClean="0"/>
              <a:t>Trail</a:t>
            </a:r>
          </a:p>
          <a:p>
            <a:endParaRPr lang="en-US" dirty="0"/>
          </a:p>
          <a:p>
            <a:r>
              <a:rPr lang="en-US" dirty="0" smtClean="0"/>
              <a:t>	Physical </a:t>
            </a:r>
            <a:r>
              <a:rPr lang="en-US" dirty="0"/>
              <a:t>Access Control (equipment) </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17</a:t>
            </a:fld>
            <a:endParaRPr lang="en-US" dirty="0"/>
          </a:p>
        </p:txBody>
      </p:sp>
    </p:spTree>
    <p:extLst>
      <p:ext uri="{BB962C8B-B14F-4D97-AF65-F5344CB8AC3E}">
        <p14:creationId xmlns:p14="http://schemas.microsoft.com/office/powerpoint/2010/main" val="2353831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System-level audit trails are generally used to monitor and optimize system performance but can serve a security audit function as well.</a:t>
            </a:r>
          </a:p>
          <a:p>
            <a:endParaRPr lang="en-US" dirty="0"/>
          </a:p>
          <a:p>
            <a:r>
              <a:rPr lang="en-US" dirty="0" smtClean="0"/>
              <a:t>Examples of the types of information captured for security audit trails includes: </a:t>
            </a:r>
          </a:p>
          <a:p>
            <a:r>
              <a:rPr lang="en-US" dirty="0" smtClean="0"/>
              <a:t>	</a:t>
            </a:r>
          </a:p>
          <a:p>
            <a:pPr marL="628650" lvl="1" indent="-171450">
              <a:buFont typeface="Arial" pitchFamily="34" charset="0"/>
              <a:buChar char="•"/>
            </a:pPr>
            <a:r>
              <a:rPr lang="en-US" dirty="0" smtClean="0"/>
              <a:t>Account login events</a:t>
            </a:r>
          </a:p>
          <a:p>
            <a:pPr marL="628650" lvl="1" indent="-171450">
              <a:buFont typeface="Arial" pitchFamily="34" charset="0"/>
              <a:buChar char="•"/>
            </a:pPr>
            <a:r>
              <a:rPr lang="en-US" dirty="0" smtClean="0"/>
              <a:t>Directory Service access</a:t>
            </a:r>
          </a:p>
          <a:p>
            <a:pPr marL="628650" lvl="1" indent="-171450">
              <a:buFont typeface="Arial" pitchFamily="34" charset="0"/>
              <a:buChar char="•"/>
            </a:pPr>
            <a:r>
              <a:rPr lang="en-US" dirty="0" smtClean="0"/>
              <a:t>Device (or object) usage</a:t>
            </a:r>
          </a:p>
          <a:p>
            <a:pPr marL="628650" lvl="1" indent="-171450">
              <a:buFont typeface="Arial" pitchFamily="34" charset="0"/>
              <a:buChar char="•"/>
            </a:pPr>
            <a:r>
              <a:rPr lang="en-US" dirty="0" smtClean="0"/>
              <a:t>Access Policy Changes </a:t>
            </a:r>
          </a:p>
          <a:p>
            <a:pPr marL="628650" lvl="1" indent="-171450">
              <a:buFont typeface="Arial" pitchFamily="34" charset="0"/>
              <a:buChar char="•"/>
            </a:pPr>
            <a:r>
              <a:rPr lang="en-US" dirty="0" smtClean="0"/>
              <a:t>Operating System functions </a:t>
            </a:r>
          </a:p>
          <a:p>
            <a:pPr marL="628650" lvl="1" indent="-171450">
              <a:buFont typeface="Arial" pitchFamily="34" charset="0"/>
              <a:buChar char="•"/>
            </a:pPr>
            <a:endParaRPr lang="en-US" dirty="0"/>
          </a:p>
          <a:p>
            <a:r>
              <a:rPr lang="en-US" dirty="0" smtClean="0"/>
              <a:t>This slide shows examples of a root login access, a reboot and a shutdown of the system.   </a:t>
            </a:r>
          </a:p>
          <a:p>
            <a:r>
              <a:rPr lang="en-US" dirty="0"/>
              <a:t>	</a:t>
            </a:r>
            <a:r>
              <a:rPr lang="en-US" dirty="0" smtClean="0"/>
              <a:t> </a:t>
            </a:r>
          </a:p>
        </p:txBody>
      </p:sp>
      <p:sp>
        <p:nvSpPr>
          <p:cNvPr id="4" name="Slide Number Placeholder 3"/>
          <p:cNvSpPr>
            <a:spLocks noGrp="1"/>
          </p:cNvSpPr>
          <p:nvPr>
            <p:ph type="sldNum" sz="quarter" idx="10"/>
          </p:nvPr>
        </p:nvSpPr>
        <p:spPr/>
        <p:txBody>
          <a:bodyPr/>
          <a:lstStyle/>
          <a:p>
            <a:fld id="{45A69B07-2FB0-4CD5-AAA1-9CFFFCC7C18D}" type="slidenum">
              <a:rPr lang="en-US" smtClean="0"/>
              <a:t>18</a:t>
            </a:fld>
            <a:endParaRPr lang="en-US" dirty="0"/>
          </a:p>
        </p:txBody>
      </p:sp>
    </p:spTree>
    <p:extLst>
      <p:ext uri="{BB962C8B-B14F-4D97-AF65-F5344CB8AC3E}">
        <p14:creationId xmlns:p14="http://schemas.microsoft.com/office/powerpoint/2010/main" val="235383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i="1" dirty="0" smtClean="0"/>
              <a:t>( read slide )</a:t>
            </a:r>
          </a:p>
          <a:p>
            <a:endParaRPr lang="en-US" dirty="0" smtClean="0"/>
          </a:p>
          <a:p>
            <a:r>
              <a:rPr lang="en-US" dirty="0" smtClean="0"/>
              <a:t>Attributes of event</a:t>
            </a:r>
          </a:p>
          <a:p>
            <a:r>
              <a:rPr lang="en-US" dirty="0" smtClean="0"/>
              <a:t>  - task</a:t>
            </a:r>
          </a:p>
          <a:p>
            <a:r>
              <a:rPr lang="en-US" dirty="0" smtClean="0"/>
              <a:t>  -  opcode</a:t>
            </a:r>
          </a:p>
          <a:p>
            <a:r>
              <a:rPr lang="en-US" dirty="0"/>
              <a:t> </a:t>
            </a:r>
            <a:r>
              <a:rPr lang="en-US" dirty="0" smtClean="0"/>
              <a:t> -  level</a:t>
            </a:r>
          </a:p>
          <a:p>
            <a:r>
              <a:rPr lang="en-US" dirty="0"/>
              <a:t> </a:t>
            </a:r>
            <a:r>
              <a:rPr lang="en-US" dirty="0" smtClean="0"/>
              <a:t> -  version</a:t>
            </a:r>
          </a:p>
          <a:p>
            <a:r>
              <a:rPr lang="en-US" dirty="0"/>
              <a:t> </a:t>
            </a:r>
            <a:r>
              <a:rPr lang="en-US" dirty="0" smtClean="0"/>
              <a:t> - keywords</a:t>
            </a:r>
            <a:r>
              <a:rPr lang="en-US" dirty="0"/>
              <a:t>	</a:t>
            </a:r>
          </a:p>
        </p:txBody>
      </p:sp>
      <p:sp>
        <p:nvSpPr>
          <p:cNvPr id="4" name="Slide Number Placeholder 3"/>
          <p:cNvSpPr>
            <a:spLocks noGrp="1"/>
          </p:cNvSpPr>
          <p:nvPr>
            <p:ph type="sldNum" sz="quarter" idx="10"/>
          </p:nvPr>
        </p:nvSpPr>
        <p:spPr/>
        <p:txBody>
          <a:bodyPr/>
          <a:lstStyle/>
          <a:p>
            <a:fld id="{45A69B07-2FB0-4CD5-AAA1-9CFFFCC7C18D}" type="slidenum">
              <a:rPr lang="en-US" smtClean="0"/>
              <a:t>19</a:t>
            </a:fld>
            <a:endParaRPr lang="en-US" dirty="0"/>
          </a:p>
        </p:txBody>
      </p:sp>
    </p:spTree>
    <p:extLst>
      <p:ext uri="{BB962C8B-B14F-4D97-AF65-F5344CB8AC3E}">
        <p14:creationId xmlns:p14="http://schemas.microsoft.com/office/powerpoint/2010/main" val="287917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from page 541 of the text.</a:t>
            </a:r>
          </a:p>
          <a:p>
            <a:endParaRPr lang="en-US" dirty="0"/>
          </a:p>
          <a:p>
            <a:r>
              <a:rPr lang="en-US" dirty="0" smtClean="0"/>
              <a:t>It depicts Technical Security Controls. </a:t>
            </a:r>
          </a:p>
          <a:p>
            <a:endParaRPr lang="en-US" dirty="0"/>
          </a:p>
          <a:p>
            <a:r>
              <a:rPr lang="en-US" dirty="0" smtClean="0"/>
              <a:t>We will discuss this slide in more detail later, but right now I want to point out where:</a:t>
            </a:r>
          </a:p>
          <a:p>
            <a:endParaRPr lang="en-US" dirty="0"/>
          </a:p>
          <a:p>
            <a:r>
              <a:rPr lang="en-US" dirty="0" smtClean="0"/>
              <a:t>Audit </a:t>
            </a:r>
            <a:r>
              <a:rPr lang="en-US" i="1" dirty="0" smtClean="0"/>
              <a:t>(point to audit is on the slide) </a:t>
            </a:r>
            <a:r>
              <a:rPr lang="en-US" dirty="0" smtClean="0"/>
              <a:t>fits in the scheme of Security Controls.</a:t>
            </a:r>
            <a:endParaRPr lang="en-US" dirty="0"/>
          </a:p>
          <a:p>
            <a:endParaRPr lang="en-US" dirty="0" smtClean="0"/>
          </a:p>
          <a:p>
            <a:r>
              <a:rPr lang="en-US" dirty="0" smtClean="0"/>
              <a:t>As you can see it is part of </a:t>
            </a:r>
            <a:r>
              <a:rPr lang="en-US" b="1" dirty="0" smtClean="0"/>
              <a:t>the Detection and Recovery Controls </a:t>
            </a:r>
          </a:p>
          <a:p>
            <a:endParaRPr lang="en-US" dirty="0"/>
          </a:p>
          <a:p>
            <a:r>
              <a:rPr lang="en-US" dirty="0" smtClean="0"/>
              <a:t>   and has a direct relationship with another Detection and Recovery Control - </a:t>
            </a:r>
            <a:endParaRPr lang="en-US" dirty="0"/>
          </a:p>
          <a:p>
            <a:r>
              <a:rPr lang="en-US" dirty="0"/>
              <a:t>	</a:t>
            </a:r>
            <a:endParaRPr lang="en-US" dirty="0" smtClean="0"/>
          </a:p>
          <a:p>
            <a:r>
              <a:rPr lang="en-US" dirty="0"/>
              <a:t>	</a:t>
            </a:r>
            <a:r>
              <a:rPr lang="en-US" dirty="0" smtClean="0"/>
              <a:t>Intrusion Detection and Containment.</a:t>
            </a:r>
            <a:endParaRPr lang="en-US" dirty="0"/>
          </a:p>
          <a:p>
            <a:r>
              <a:rPr lang="en-US" dirty="0"/>
              <a:t>	</a:t>
            </a:r>
            <a:endParaRPr lang="en-US" dirty="0" smtClean="0"/>
          </a:p>
          <a:p>
            <a:endParaRPr lang="en-US" dirty="0"/>
          </a:p>
          <a:p>
            <a:r>
              <a:rPr lang="en-US" dirty="0" smtClean="0"/>
              <a:t>You can also see that - </a:t>
            </a:r>
            <a:r>
              <a:rPr lang="en-US" b="1" dirty="0" smtClean="0"/>
              <a:t>Inpu</a:t>
            </a:r>
            <a:r>
              <a:rPr lang="en-US" dirty="0" smtClean="0"/>
              <a:t>t to the Audit information comes from the  - </a:t>
            </a:r>
            <a:endParaRPr lang="en-US" dirty="0"/>
          </a:p>
          <a:p>
            <a:r>
              <a:rPr lang="en-US" dirty="0"/>
              <a:t>	Authentication </a:t>
            </a:r>
            <a:r>
              <a:rPr lang="en-US" i="1" dirty="0"/>
              <a:t>(point to audit is on the slide)</a:t>
            </a:r>
            <a:endParaRPr lang="en-US" i="1" dirty="0" smtClean="0"/>
          </a:p>
          <a:p>
            <a:r>
              <a:rPr lang="en-US" dirty="0"/>
              <a:t>	</a:t>
            </a:r>
            <a:r>
              <a:rPr lang="en-US" dirty="0" smtClean="0"/>
              <a:t>Authorization    and</a:t>
            </a:r>
          </a:p>
          <a:p>
            <a:r>
              <a:rPr lang="en-US" dirty="0"/>
              <a:t>	</a:t>
            </a:r>
            <a:r>
              <a:rPr lang="en-US" dirty="0" smtClean="0"/>
              <a:t>Access Control enforcement processes. </a:t>
            </a:r>
          </a:p>
          <a:p>
            <a:endParaRPr lang="en-US" dirty="0"/>
          </a:p>
          <a:p>
            <a:r>
              <a:rPr lang="en-US" dirty="0" smtClean="0"/>
              <a:t>Now I would like to show another slide from chapter 17, on page 540.</a:t>
            </a:r>
            <a:endParaRPr lang="en-US" dirty="0"/>
          </a:p>
          <a:p>
            <a:endParaRPr lang="en-US" dirty="0"/>
          </a:p>
          <a:p>
            <a:endParaRPr lang="en-US" dirty="0"/>
          </a:p>
          <a:p>
            <a:endParaRPr lang="en-US" dirty="0" smtClean="0"/>
          </a:p>
          <a:p>
            <a:r>
              <a:rPr lang="en-US" dirty="0"/>
              <a:t>	</a:t>
            </a:r>
            <a:endParaRPr lang="en-US" dirty="0" smtClean="0"/>
          </a:p>
          <a:p>
            <a:r>
              <a:rPr lang="en-US" dirty="0"/>
              <a:t>	</a:t>
            </a:r>
          </a:p>
        </p:txBody>
      </p:sp>
      <p:sp>
        <p:nvSpPr>
          <p:cNvPr id="4" name="Slide Number Placeholder 3"/>
          <p:cNvSpPr>
            <a:spLocks noGrp="1"/>
          </p:cNvSpPr>
          <p:nvPr>
            <p:ph type="sldNum" sz="quarter" idx="10"/>
          </p:nvPr>
        </p:nvSpPr>
        <p:spPr/>
        <p:txBody>
          <a:bodyPr/>
          <a:lstStyle/>
          <a:p>
            <a:fld id="{45A69B07-2FB0-4CD5-AAA1-9CFFFCC7C18D}" type="slidenum">
              <a:rPr lang="en-US" smtClean="0"/>
              <a:t>2</a:t>
            </a:fld>
            <a:endParaRPr lang="en-US" dirty="0"/>
          </a:p>
        </p:txBody>
      </p:sp>
    </p:spTree>
    <p:extLst>
      <p:ext uri="{BB962C8B-B14F-4D97-AF65-F5344CB8AC3E}">
        <p14:creationId xmlns:p14="http://schemas.microsoft.com/office/powerpoint/2010/main" val="1016181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697" y="4311502"/>
            <a:ext cx="5486400" cy="4114800"/>
          </a:xfrm>
        </p:spPr>
        <p:txBody>
          <a:bodyPr/>
          <a:lstStyle/>
          <a:p>
            <a:endParaRPr lang="en-US" dirty="0" smtClean="0"/>
          </a:p>
          <a:p>
            <a:r>
              <a:rPr lang="en-US" dirty="0" smtClean="0"/>
              <a:t>( </a:t>
            </a:r>
            <a:r>
              <a:rPr lang="en-US" dirty="0"/>
              <a:t>read slide )</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20</a:t>
            </a:fld>
            <a:endParaRPr lang="en-US" dirty="0"/>
          </a:p>
        </p:txBody>
      </p:sp>
    </p:spTree>
    <p:extLst>
      <p:ext uri="{BB962C8B-B14F-4D97-AF65-F5344CB8AC3E}">
        <p14:creationId xmlns:p14="http://schemas.microsoft.com/office/powerpoint/2010/main" val="1257992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685800"/>
            <a:ext cx="2235200" cy="1676400"/>
          </a:xfrm>
        </p:spPr>
      </p:sp>
      <p:sp>
        <p:nvSpPr>
          <p:cNvPr id="3" name="Notes Placeholder 2"/>
          <p:cNvSpPr>
            <a:spLocks noGrp="1"/>
          </p:cNvSpPr>
          <p:nvPr>
            <p:ph type="body" idx="1"/>
          </p:nvPr>
        </p:nvSpPr>
        <p:spPr>
          <a:xfrm>
            <a:off x="609600" y="2514600"/>
            <a:ext cx="5562600" cy="6096000"/>
          </a:xfrm>
        </p:spPr>
        <p:txBody>
          <a:bodyPr/>
          <a:lstStyle/>
          <a:p>
            <a:r>
              <a:rPr lang="en-US" b="1" dirty="0" smtClean="0"/>
              <a:t>    </a:t>
            </a:r>
            <a:r>
              <a:rPr lang="en-US" i="1" dirty="0"/>
              <a:t>( read slide )</a:t>
            </a:r>
          </a:p>
          <a:p>
            <a:endParaRPr lang="en-US" b="1" dirty="0" smtClean="0"/>
          </a:p>
          <a:p>
            <a:r>
              <a:rPr lang="en-US" b="1" dirty="0" smtClean="0"/>
              <a:t>Account logon events </a:t>
            </a:r>
            <a:r>
              <a:rPr lang="en-US" dirty="0" smtClean="0"/>
              <a:t>- User authentication activity from the perspective of the system that validated the attempt (e.g. authenticated granted, account mapped for logon).</a:t>
            </a:r>
          </a:p>
          <a:p>
            <a:r>
              <a:rPr lang="en-US" b="1" dirty="0" smtClean="0"/>
              <a:t>Large numbers of failures may indicate scanning activity or brute force attacks.</a:t>
            </a:r>
          </a:p>
          <a:p>
            <a:endParaRPr lang="en-US" dirty="0" smtClean="0"/>
          </a:p>
          <a:p>
            <a:r>
              <a:rPr lang="en-US" b="1" dirty="0" smtClean="0"/>
              <a:t>Account management </a:t>
            </a:r>
            <a:r>
              <a:rPr lang="en-US" dirty="0" smtClean="0"/>
              <a:t>– Administrative activity related to the creation, management, and deletion of individual accounts and user groups (e. g.  User account creation,  change password attempt).</a:t>
            </a:r>
          </a:p>
          <a:p>
            <a:endParaRPr lang="en-US" dirty="0" smtClean="0"/>
          </a:p>
          <a:p>
            <a:r>
              <a:rPr lang="en-US" b="1" dirty="0" smtClean="0"/>
              <a:t>Directory service access </a:t>
            </a:r>
            <a:r>
              <a:rPr lang="en-US" dirty="0" smtClean="0"/>
              <a:t>– User-Level access to any Active Directory object that has a System Access Control List defined.</a:t>
            </a:r>
          </a:p>
          <a:p>
            <a:endParaRPr lang="en-US" b="1" dirty="0"/>
          </a:p>
          <a:p>
            <a:r>
              <a:rPr lang="en-US" b="1" dirty="0" smtClean="0"/>
              <a:t>Logon events </a:t>
            </a:r>
            <a:r>
              <a:rPr lang="en-US" dirty="0" smtClean="0"/>
              <a:t>– User authentication activity, either to a local machine or over a network, from the system that originated the activity (e.g. successful user logon, logon failure, bad password).     </a:t>
            </a:r>
          </a:p>
          <a:p>
            <a:endParaRPr lang="en-US" dirty="0" smtClean="0"/>
          </a:p>
          <a:p>
            <a:r>
              <a:rPr lang="en-US" b="1" dirty="0" smtClean="0"/>
              <a:t>Object access </a:t>
            </a:r>
            <a:r>
              <a:rPr lang="en-US" dirty="0" smtClean="0"/>
              <a:t>–User-Level access to file system and registry objects that have System Access Control Lists defined.  Provides a relatively easy way to track read access, as well as changes to sensitive files (e.g. object open, object deleted).</a:t>
            </a:r>
          </a:p>
          <a:p>
            <a:endParaRPr lang="en-US" dirty="0" smtClean="0"/>
          </a:p>
          <a:p>
            <a:r>
              <a:rPr lang="en-US" b="1" dirty="0" smtClean="0"/>
              <a:t>Policy changes </a:t>
            </a:r>
            <a:r>
              <a:rPr lang="en-US" dirty="0" smtClean="0"/>
              <a:t>– Administrative changes to the access policies, audit configuration, and other system-level settings (e.g. user right assigned, audit policy changed). </a:t>
            </a:r>
          </a:p>
          <a:p>
            <a:endParaRPr lang="en-US" dirty="0" smtClean="0"/>
          </a:p>
          <a:p>
            <a:r>
              <a:rPr lang="en-US" b="1" dirty="0" smtClean="0"/>
              <a:t>Privilege use </a:t>
            </a:r>
            <a:r>
              <a:rPr lang="en-US" dirty="0" smtClean="0"/>
              <a:t>– If enabled, all instances of users exercising their access to particular system functions are recorded (e.g. creating objects, backing up the system).</a:t>
            </a:r>
          </a:p>
          <a:p>
            <a:endParaRPr lang="en-US" dirty="0" smtClean="0"/>
          </a:p>
          <a:p>
            <a:r>
              <a:rPr lang="en-US" b="1" dirty="0" smtClean="0"/>
              <a:t>Process tracking </a:t>
            </a:r>
            <a:r>
              <a:rPr lang="en-US" dirty="0" smtClean="0"/>
              <a:t>– Generates detailed audit information when processes start and finish (e.g.  Process was created, process exited, auditable data was protected).</a:t>
            </a:r>
          </a:p>
          <a:p>
            <a:endParaRPr lang="en-US" dirty="0" smtClean="0"/>
          </a:p>
          <a:p>
            <a:r>
              <a:rPr lang="en-US" b="1" dirty="0"/>
              <a:t>S</a:t>
            </a:r>
            <a:r>
              <a:rPr lang="en-US" b="1" dirty="0" smtClean="0"/>
              <a:t>ystem events </a:t>
            </a:r>
            <a:r>
              <a:rPr lang="en-US" dirty="0" smtClean="0"/>
              <a:t>– Records information on events that affect the availability and integrity of the system (e.g. system is starting, Windows is shutting down, audit log cleared).</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21</a:t>
            </a:fld>
            <a:endParaRPr lang="en-US" dirty="0"/>
          </a:p>
        </p:txBody>
      </p:sp>
    </p:spTree>
    <p:extLst>
      <p:ext uri="{BB962C8B-B14F-4D97-AF65-F5344CB8AC3E}">
        <p14:creationId xmlns:p14="http://schemas.microsoft.com/office/powerpoint/2010/main" val="1329803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Application-Level logging</a:t>
            </a:r>
          </a:p>
          <a:p>
            <a:endParaRPr lang="en-US" dirty="0"/>
          </a:p>
          <a:p>
            <a:endParaRPr lang="en-US" dirty="0" smtClean="0"/>
          </a:p>
          <a:p>
            <a:r>
              <a:rPr lang="en-US" dirty="0" smtClean="0"/>
              <a:t>Application logging is needed to capture or detect  </a:t>
            </a:r>
          </a:p>
          <a:p>
            <a:endParaRPr lang="en-US" i="1" dirty="0"/>
          </a:p>
          <a:p>
            <a:r>
              <a:rPr lang="en-US" dirty="0" smtClean="0"/>
              <a:t>       security </a:t>
            </a:r>
            <a:r>
              <a:rPr lang="en-US" dirty="0"/>
              <a:t>violations within an </a:t>
            </a:r>
            <a:r>
              <a:rPr lang="en-US" dirty="0" smtClean="0"/>
              <a:t>application  or </a:t>
            </a:r>
          </a:p>
          <a:p>
            <a:endParaRPr lang="en-US" dirty="0"/>
          </a:p>
          <a:p>
            <a:r>
              <a:rPr lang="en-US" dirty="0" smtClean="0"/>
              <a:t>       to </a:t>
            </a:r>
            <a:r>
              <a:rPr lang="en-US" dirty="0"/>
              <a:t>detect flaws in application's system </a:t>
            </a:r>
            <a:r>
              <a:rPr lang="en-US" dirty="0" smtClean="0"/>
              <a:t>interaction</a:t>
            </a:r>
          </a:p>
          <a:p>
            <a:endParaRPr lang="en-US" dirty="0"/>
          </a:p>
          <a:p>
            <a:r>
              <a:rPr lang="en-US" dirty="0" smtClean="0"/>
              <a:t>Log record examples here include the size of a record being sent and the delay times.</a:t>
            </a:r>
            <a:endParaRPr lang="en-US" dirty="0"/>
          </a:p>
          <a:p>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22</a:t>
            </a:fld>
            <a:endParaRPr lang="en-US" dirty="0"/>
          </a:p>
        </p:txBody>
      </p:sp>
    </p:spTree>
    <p:extLst>
      <p:ext uri="{BB962C8B-B14F-4D97-AF65-F5344CB8AC3E}">
        <p14:creationId xmlns:p14="http://schemas.microsoft.com/office/powerpoint/2010/main" val="3961286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Application-Level logging</a:t>
            </a:r>
          </a:p>
          <a:p>
            <a:endParaRPr lang="en-US" dirty="0"/>
          </a:p>
          <a:p>
            <a:r>
              <a:rPr lang="en-US" dirty="0"/>
              <a:t>Applications present security problems that may not be captured by System-Level (or User-Level) logging</a:t>
            </a:r>
            <a:r>
              <a:rPr lang="en-US" dirty="0" smtClean="0"/>
              <a:t>.</a:t>
            </a:r>
          </a:p>
          <a:p>
            <a:endParaRPr lang="en-US" dirty="0"/>
          </a:p>
          <a:p>
            <a:r>
              <a:rPr lang="en-US" dirty="0" smtClean="0"/>
              <a:t>A large percentage of reported vulnerabilities are related to application security violations (this is easy to understand - that’s were the data relationships are). </a:t>
            </a:r>
            <a:r>
              <a:rPr lang="en-US" i="1" dirty="0" smtClean="0"/>
              <a:t> </a:t>
            </a:r>
          </a:p>
          <a:p>
            <a:endParaRPr lang="en-US" i="1" dirty="0" smtClean="0"/>
          </a:p>
          <a:p>
            <a:r>
              <a:rPr lang="en-US" dirty="0" smtClean="0"/>
              <a:t>Examples include failure to adequately check input data or application logic errors.</a:t>
            </a:r>
            <a:endParaRPr lang="en-US" dirty="0"/>
          </a:p>
          <a:p>
            <a:endParaRPr lang="en-US" i="1" dirty="0" smtClean="0"/>
          </a:p>
          <a:p>
            <a:r>
              <a:rPr lang="en-US" i="1" dirty="0" smtClean="0"/>
              <a:t>( read 2</a:t>
            </a:r>
            <a:r>
              <a:rPr lang="en-US" i="1" baseline="30000" dirty="0" smtClean="0"/>
              <a:t>nd</a:t>
            </a:r>
            <a:r>
              <a:rPr lang="en-US" i="1" dirty="0" smtClean="0"/>
              <a:t> bullet 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23</a:t>
            </a:fld>
            <a:endParaRPr lang="en-US" dirty="0"/>
          </a:p>
        </p:txBody>
      </p:sp>
    </p:spTree>
    <p:extLst>
      <p:ext uri="{BB962C8B-B14F-4D97-AF65-F5344CB8AC3E}">
        <p14:creationId xmlns:p14="http://schemas.microsoft.com/office/powerpoint/2010/main" val="1144307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1800" y="762000"/>
            <a:ext cx="3454400" cy="2590800"/>
          </a:xfrm>
        </p:spPr>
      </p:sp>
      <p:sp>
        <p:nvSpPr>
          <p:cNvPr id="3" name="Notes Placeholder 2"/>
          <p:cNvSpPr>
            <a:spLocks noGrp="1"/>
          </p:cNvSpPr>
          <p:nvPr>
            <p:ph type="body" idx="1"/>
          </p:nvPr>
        </p:nvSpPr>
        <p:spPr>
          <a:xfrm>
            <a:off x="685800" y="3581400"/>
            <a:ext cx="5486400" cy="5029200"/>
          </a:xfrm>
        </p:spPr>
        <p:txBody>
          <a:bodyPr/>
          <a:lstStyle/>
          <a:p>
            <a:r>
              <a:rPr lang="en-US" dirty="0" smtClean="0"/>
              <a:t>A technique that provides for application-level auditing by creating new procedures that intercept calls to shared library functions in order to instrument the logging activity.</a:t>
            </a:r>
          </a:p>
          <a:p>
            <a:endParaRPr lang="en-US" dirty="0"/>
          </a:p>
          <a:p>
            <a:r>
              <a:rPr lang="en-US" dirty="0" smtClean="0"/>
              <a:t>(Top) Normal Mode of Operation when a program invokes a routine in dynamically linked shared libraries. At load time, the reference to routing “foo” in the program is resolved to the virtual memory address of the start of the “foo” in the shared library.</a:t>
            </a:r>
          </a:p>
          <a:p>
            <a:endParaRPr lang="en-US" dirty="0"/>
          </a:p>
          <a:p>
            <a:r>
              <a:rPr lang="en-US" dirty="0" smtClean="0"/>
              <a:t>(Bottom) With library interpolation, a special interposable library is constructed so that at load time, the program links to the interposable library instead of the shared library. </a:t>
            </a:r>
          </a:p>
          <a:p>
            <a:endParaRPr lang="en-US" dirty="0"/>
          </a:p>
          <a:p>
            <a:r>
              <a:rPr lang="en-US" dirty="0" smtClean="0"/>
              <a:t>For each function in the shared library for which auditing is to be invoked, the interposable library contains a function with the same name.</a:t>
            </a:r>
          </a:p>
          <a:p>
            <a:endParaRPr lang="en-US" dirty="0"/>
          </a:p>
          <a:p>
            <a:r>
              <a:rPr lang="en-US" dirty="0" smtClean="0"/>
              <a:t>If the desired function is not contained in the interposed library, the loader continues its search in the shared library and links directly with the target function. </a:t>
            </a:r>
          </a:p>
          <a:p>
            <a:endParaRPr lang="en-US" dirty="0"/>
          </a:p>
          <a:p>
            <a:r>
              <a:rPr lang="en-US" dirty="0" smtClean="0"/>
              <a:t>The interposed module can perform any auditing-related function, such as recording the fact of the call, the parameters passed and returned, etc..</a:t>
            </a:r>
          </a:p>
          <a:p>
            <a:endParaRPr lang="en-US" dirty="0"/>
          </a:p>
          <a:p>
            <a:r>
              <a:rPr lang="en-US" dirty="0" smtClean="0"/>
              <a:t>Typically the interposed module will call the actual shared function so that the application’s behavior is not altered.  </a:t>
            </a:r>
          </a:p>
          <a:p>
            <a:endParaRPr lang="en-US" dirty="0"/>
          </a:p>
          <a:p>
            <a:r>
              <a:rPr lang="en-US" dirty="0" smtClean="0"/>
              <a:t>This technique allows the interception of certain function calls and the storage of state between such calls without requiring the recompilation of the calling program or shared objects.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24</a:t>
            </a:fld>
            <a:endParaRPr lang="en-US" dirty="0"/>
          </a:p>
        </p:txBody>
      </p:sp>
    </p:spTree>
    <p:extLst>
      <p:ext uri="{BB962C8B-B14F-4D97-AF65-F5344CB8AC3E}">
        <p14:creationId xmlns:p14="http://schemas.microsoft.com/office/powerpoint/2010/main" val="692327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User-Level logging can be used to trace an individual user’s activity to document their actions.</a:t>
            </a:r>
          </a:p>
          <a:p>
            <a:endParaRPr lang="en-US" dirty="0"/>
          </a:p>
          <a:p>
            <a:r>
              <a:rPr lang="en-US" dirty="0" smtClean="0"/>
              <a:t>It can also be used as input to determine normal vs. abnormal behavior. </a:t>
            </a:r>
          </a:p>
          <a:p>
            <a:endParaRPr lang="en-US" dirty="0"/>
          </a:p>
          <a:p>
            <a:endParaRPr lang="en-US" dirty="0" smtClean="0"/>
          </a:p>
          <a:p>
            <a:r>
              <a:rPr lang="en-US" dirty="0" smtClean="0"/>
              <a:t>User-Level logging may capture user </a:t>
            </a:r>
            <a:r>
              <a:rPr lang="en-US" dirty="0"/>
              <a:t>interactions with </a:t>
            </a:r>
            <a:r>
              <a:rPr lang="en-US" dirty="0" smtClean="0"/>
              <a:t> the system </a:t>
            </a:r>
            <a:r>
              <a:rPr lang="en-US" dirty="0"/>
              <a:t>(e.g</a:t>
            </a:r>
            <a:r>
              <a:rPr lang="en-US" dirty="0" smtClean="0"/>
              <a:t>.):</a:t>
            </a:r>
            <a:endParaRPr lang="en-US" dirty="0"/>
          </a:p>
          <a:p>
            <a:pPr marL="628650" lvl="1" indent="-171450">
              <a:buFont typeface="Arial" pitchFamily="34" charset="0"/>
              <a:buChar char="•"/>
            </a:pPr>
            <a:r>
              <a:rPr lang="en-US" dirty="0"/>
              <a:t>commands issued</a:t>
            </a:r>
          </a:p>
          <a:p>
            <a:pPr marL="628650" lvl="1" indent="-171450">
              <a:buFont typeface="Arial" pitchFamily="34" charset="0"/>
              <a:buChar char="•"/>
            </a:pPr>
            <a:r>
              <a:rPr lang="en-US" dirty="0"/>
              <a:t>identification and authentication attempts</a:t>
            </a:r>
          </a:p>
          <a:p>
            <a:pPr marL="628650" lvl="1" indent="-171450">
              <a:buFont typeface="Arial" pitchFamily="34" charset="0"/>
              <a:buChar char="•"/>
            </a:pPr>
            <a:r>
              <a:rPr lang="en-US" dirty="0"/>
              <a:t>files and resources accessed.</a:t>
            </a:r>
          </a:p>
          <a:p>
            <a:pPr marL="628650" lvl="1" indent="-171450">
              <a:buFont typeface="Arial" pitchFamily="34" charset="0"/>
              <a:buChar char="•"/>
            </a:pPr>
            <a:r>
              <a:rPr lang="en-US" dirty="0"/>
              <a:t>may also log use of applications</a:t>
            </a:r>
          </a:p>
          <a:p>
            <a:r>
              <a:rPr lang="en-US" dirty="0" smtClean="0"/>
              <a:t>   </a:t>
            </a:r>
            <a:endParaRPr lang="en-US" dirty="0"/>
          </a:p>
          <a:p>
            <a:r>
              <a:rPr lang="en-US" dirty="0" smtClean="0"/>
              <a:t>QUESTION: </a:t>
            </a:r>
          </a:p>
          <a:p>
            <a:endParaRPr lang="en-US" dirty="0"/>
          </a:p>
          <a:p>
            <a:r>
              <a:rPr lang="en-US" dirty="0" smtClean="0"/>
              <a:t>If a user denies performing an action, user-level audit trail provides documentation or evidence for what type of Deception Threat?  </a:t>
            </a:r>
          </a:p>
          <a:p>
            <a:endParaRPr lang="en-US" dirty="0"/>
          </a:p>
          <a:p>
            <a:r>
              <a:rPr lang="en-US" dirty="0" smtClean="0"/>
              <a:t>ANSWER:     [  Repudiation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25</a:t>
            </a:fld>
            <a:endParaRPr lang="en-US" dirty="0"/>
          </a:p>
        </p:txBody>
      </p:sp>
    </p:spTree>
    <p:extLst>
      <p:ext uri="{BB962C8B-B14F-4D97-AF65-F5344CB8AC3E}">
        <p14:creationId xmlns:p14="http://schemas.microsoft.com/office/powerpoint/2010/main" val="3956548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Access logging is…</a:t>
            </a:r>
          </a:p>
          <a:p>
            <a:endParaRPr lang="en-US" dirty="0"/>
          </a:p>
          <a:p>
            <a:endParaRPr lang="en-US" dirty="0" smtClean="0"/>
          </a:p>
          <a:p>
            <a:r>
              <a:rPr lang="en-US" dirty="0"/>
              <a:t> </a:t>
            </a:r>
            <a:r>
              <a:rPr lang="en-US" dirty="0" smtClean="0"/>
              <a:t>( Read slide ) </a:t>
            </a:r>
          </a:p>
          <a:p>
            <a:endParaRPr lang="en-US" dirty="0"/>
          </a:p>
          <a:p>
            <a:r>
              <a:rPr lang="en-US" dirty="0" smtClean="0"/>
              <a:t>Last bullet point:</a:t>
            </a:r>
          </a:p>
          <a:p>
            <a:r>
              <a:rPr lang="en-US" dirty="0" smtClean="0"/>
              <a:t>In order not to desensitize a guard or monitor, all access should not be sent to a screen.  </a:t>
            </a:r>
            <a:r>
              <a:rPr lang="en-US" b="1" dirty="0" smtClean="0"/>
              <a:t>Only exceptions</a:t>
            </a:r>
            <a:r>
              <a:rPr lang="en-US" dirty="0" smtClean="0"/>
              <a:t>, such as failed access attempts, should be highlighted to those monitoring access.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26</a:t>
            </a:fld>
            <a:endParaRPr lang="en-US" dirty="0"/>
          </a:p>
        </p:txBody>
      </p:sp>
    </p:spTree>
    <p:extLst>
      <p:ext uri="{BB962C8B-B14F-4D97-AF65-F5344CB8AC3E}">
        <p14:creationId xmlns:p14="http://schemas.microsoft.com/office/powerpoint/2010/main" val="3408256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audit trail can be implemented in several ways:</a:t>
            </a:r>
          </a:p>
          <a:p>
            <a:endParaRPr lang="en-US" dirty="0"/>
          </a:p>
          <a:p>
            <a:r>
              <a:rPr lang="en-US" dirty="0" smtClean="0"/>
              <a:t> </a:t>
            </a:r>
            <a:r>
              <a:rPr lang="en-US" i="1" dirty="0" smtClean="0"/>
              <a:t>( read  slide) </a:t>
            </a:r>
            <a:endParaRPr lang="en-US" i="1" dirty="0"/>
          </a:p>
          <a:p>
            <a:endParaRPr lang="en-US" dirty="0" smtClean="0"/>
          </a:p>
          <a:p>
            <a:endParaRPr lang="en-US" dirty="0"/>
          </a:p>
          <a:p>
            <a:r>
              <a:rPr lang="en-US" dirty="0" smtClean="0"/>
              <a:t>(last bullet point)</a:t>
            </a:r>
          </a:p>
          <a:p>
            <a:endParaRPr lang="en-US" dirty="0"/>
          </a:p>
          <a:p>
            <a:r>
              <a:rPr lang="en-US" dirty="0" smtClean="0"/>
              <a:t>? – Why is integrity important?</a:t>
            </a:r>
          </a:p>
          <a:p>
            <a:r>
              <a:rPr lang="en-US" dirty="0" smtClean="0"/>
              <a:t>[An intruder may attempt to remove evidence of the intrusion by altering the audit trail.  ]</a:t>
            </a:r>
          </a:p>
          <a:p>
            <a:endParaRPr lang="en-US" dirty="0"/>
          </a:p>
          <a:p>
            <a:r>
              <a:rPr lang="en-US" dirty="0" smtClean="0"/>
              <a:t>? – Why is confidentially important?</a:t>
            </a:r>
          </a:p>
          <a:p>
            <a:r>
              <a:rPr lang="en-US" dirty="0"/>
              <a:t> </a:t>
            </a:r>
            <a:r>
              <a:rPr lang="en-US" dirty="0" smtClean="0"/>
              <a:t>[ Audit trail my capture sensitive information.]</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27</a:t>
            </a:fld>
            <a:endParaRPr lang="en-US" dirty="0"/>
          </a:p>
        </p:txBody>
      </p:sp>
    </p:spTree>
    <p:extLst>
      <p:ext uri="{BB962C8B-B14F-4D97-AF65-F5344CB8AC3E}">
        <p14:creationId xmlns:p14="http://schemas.microsoft.com/office/powerpoint/2010/main" val="1247876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a:t>
            </a:r>
            <a:r>
              <a:rPr lang="en-US" dirty="0" smtClean="0"/>
              <a:t>high-level </a:t>
            </a:r>
            <a:r>
              <a:rPr lang="en-US" dirty="0"/>
              <a:t>topic </a:t>
            </a:r>
            <a:r>
              <a:rPr lang="en-US" dirty="0" smtClean="0"/>
              <a:t>is  </a:t>
            </a:r>
            <a:r>
              <a:rPr lang="en-US" b="1" dirty="0" smtClean="0"/>
              <a:t>Audit Trail Analysis</a:t>
            </a:r>
            <a:r>
              <a:rPr lang="en-US" dirty="0" smtClean="0"/>
              <a:t>. </a:t>
            </a:r>
          </a:p>
          <a:p>
            <a:endParaRPr lang="en-US" dirty="0"/>
          </a:p>
          <a:p>
            <a:r>
              <a:rPr lang="en-US" i="1" dirty="0" smtClean="0"/>
              <a:t>( read slide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28</a:t>
            </a:fld>
            <a:endParaRPr lang="en-US" dirty="0"/>
          </a:p>
        </p:txBody>
      </p:sp>
    </p:spTree>
    <p:extLst>
      <p:ext uri="{BB962C8B-B14F-4D97-AF65-F5344CB8AC3E}">
        <p14:creationId xmlns:p14="http://schemas.microsoft.com/office/powerpoint/2010/main" val="963140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perform Audit Analysis you must Develop an understanding of </a:t>
            </a:r>
          </a:p>
          <a:p>
            <a:endParaRPr lang="en-US" dirty="0"/>
          </a:p>
          <a:p>
            <a:r>
              <a:rPr lang="en-US" dirty="0" smtClean="0"/>
              <a:t> </a:t>
            </a:r>
            <a:r>
              <a:rPr lang="en-US" i="1" dirty="0" smtClean="0"/>
              <a:t>( read slide )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29</a:t>
            </a:fld>
            <a:endParaRPr lang="en-US" dirty="0"/>
          </a:p>
        </p:txBody>
      </p:sp>
    </p:spTree>
    <p:extLst>
      <p:ext uri="{BB962C8B-B14F-4D97-AF65-F5344CB8AC3E}">
        <p14:creationId xmlns:p14="http://schemas.microsoft.com/office/powerpoint/2010/main" val="124738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685800"/>
            <a:ext cx="4064000" cy="2514600"/>
          </a:xfrm>
        </p:spPr>
      </p:sp>
      <p:sp>
        <p:nvSpPr>
          <p:cNvPr id="3" name="Notes Placeholder 2"/>
          <p:cNvSpPr>
            <a:spLocks noGrp="1"/>
          </p:cNvSpPr>
          <p:nvPr>
            <p:ph type="body" idx="1"/>
          </p:nvPr>
        </p:nvSpPr>
        <p:spPr>
          <a:xfrm>
            <a:off x="685800" y="3429000"/>
            <a:ext cx="5486400" cy="5257800"/>
          </a:xfrm>
        </p:spPr>
        <p:txBody>
          <a:bodyPr/>
          <a:lstStyle/>
          <a:p>
            <a:r>
              <a:rPr lang="en-US" dirty="0" smtClean="0"/>
              <a:t>This slide depicts IT Security Management Controls and Implementation steps. </a:t>
            </a:r>
          </a:p>
          <a:p>
            <a:endParaRPr lang="en-US" dirty="0"/>
          </a:p>
          <a:p>
            <a:r>
              <a:rPr lang="en-US" dirty="0" smtClean="0"/>
              <a:t>The first three steps deal with IT Security Management and Risk Assessment –</a:t>
            </a:r>
          </a:p>
          <a:p>
            <a:r>
              <a:rPr lang="en-US" dirty="0" smtClean="0"/>
              <a:t>(those steps are)</a:t>
            </a:r>
          </a:p>
          <a:p>
            <a:endParaRPr lang="en-US" dirty="0" smtClean="0"/>
          </a:p>
          <a:p>
            <a:r>
              <a:rPr lang="en-US" b="1" dirty="0" smtClean="0"/>
              <a:t>Step 1. Prioritize Actions </a:t>
            </a:r>
            <a:r>
              <a:rPr lang="en-US" dirty="0" smtClean="0"/>
              <a:t>(from Chp. 16 we will discuss) –</a:t>
            </a:r>
          </a:p>
          <a:p>
            <a:endParaRPr lang="en-US" dirty="0" smtClean="0"/>
          </a:p>
          <a:p>
            <a:r>
              <a:rPr lang="en-US" dirty="0"/>
              <a:t> </a:t>
            </a:r>
            <a:r>
              <a:rPr lang="en-US" dirty="0" smtClean="0"/>
              <a:t>   - Input:     Risk Levels form the Risk Assessment report</a:t>
            </a:r>
          </a:p>
          <a:p>
            <a:endParaRPr lang="en-US" dirty="0"/>
          </a:p>
          <a:p>
            <a:r>
              <a:rPr lang="en-US" dirty="0" smtClean="0"/>
              <a:t>    - Output:  Actions ranking from High to Low</a:t>
            </a:r>
          </a:p>
          <a:p>
            <a:endParaRPr lang="en-US" dirty="0"/>
          </a:p>
          <a:p>
            <a:r>
              <a:rPr lang="en-US" b="1" dirty="0" smtClean="0"/>
              <a:t>Step 2. Evaluate Recommended Control Options</a:t>
            </a:r>
          </a:p>
          <a:p>
            <a:pPr marL="628650" lvl="1" indent="-171450">
              <a:buFont typeface="Arial" pitchFamily="34" charset="0"/>
              <a:buChar char="•"/>
            </a:pPr>
            <a:r>
              <a:rPr lang="en-US" dirty="0" smtClean="0"/>
              <a:t>Feasibility</a:t>
            </a:r>
          </a:p>
          <a:p>
            <a:pPr marL="628650" lvl="1" indent="-171450">
              <a:buFont typeface="Arial" pitchFamily="34" charset="0"/>
              <a:buChar char="•"/>
            </a:pPr>
            <a:r>
              <a:rPr lang="en-US" dirty="0" smtClean="0"/>
              <a:t>Effectiveness</a:t>
            </a:r>
          </a:p>
          <a:p>
            <a:endParaRPr lang="en-US" dirty="0" smtClean="0"/>
          </a:p>
          <a:p>
            <a:r>
              <a:rPr lang="en-US" dirty="0" smtClean="0"/>
              <a:t>    - Input:     Risk Assessment Report</a:t>
            </a:r>
          </a:p>
          <a:p>
            <a:endParaRPr lang="en-US" dirty="0"/>
          </a:p>
          <a:p>
            <a:r>
              <a:rPr lang="en-US" dirty="0" smtClean="0"/>
              <a:t>   - Output:   List of possible controls</a:t>
            </a:r>
          </a:p>
          <a:p>
            <a:endParaRPr lang="en-US" dirty="0"/>
          </a:p>
          <a:p>
            <a:r>
              <a:rPr lang="en-US" b="1" dirty="0" smtClean="0"/>
              <a:t>Step3. Conduct Cost-Benefit Analysis</a:t>
            </a:r>
          </a:p>
          <a:p>
            <a:endParaRPr lang="en-US" dirty="0" smtClean="0"/>
          </a:p>
          <a:p>
            <a:r>
              <a:rPr lang="en-US" dirty="0" smtClean="0"/>
              <a:t>So – hopefully you can start to see how these three high-level topics:</a:t>
            </a:r>
          </a:p>
          <a:p>
            <a:endParaRPr lang="en-US" dirty="0"/>
          </a:p>
          <a:p>
            <a:r>
              <a:rPr lang="en-US" dirty="0" smtClean="0"/>
              <a:t>	Security Audit, </a:t>
            </a:r>
          </a:p>
          <a:p>
            <a:r>
              <a:rPr lang="en-US" dirty="0"/>
              <a:t>	</a:t>
            </a:r>
            <a:r>
              <a:rPr lang="en-US" dirty="0" smtClean="0"/>
              <a:t>IT </a:t>
            </a:r>
            <a:r>
              <a:rPr lang="en-US" dirty="0"/>
              <a:t>Security Management &amp; Risk </a:t>
            </a:r>
            <a:r>
              <a:rPr lang="en-US" dirty="0" smtClean="0"/>
              <a:t>Assessment and</a:t>
            </a:r>
            <a:r>
              <a:rPr lang="en-US" dirty="0"/>
              <a:t/>
            </a:r>
            <a:br>
              <a:rPr lang="en-US" dirty="0"/>
            </a:br>
            <a:r>
              <a:rPr lang="en-US" dirty="0"/>
              <a:t>	</a:t>
            </a:r>
            <a:r>
              <a:rPr lang="en-US" dirty="0" smtClean="0"/>
              <a:t>IT </a:t>
            </a:r>
            <a:r>
              <a:rPr lang="en-US" dirty="0"/>
              <a:t>Security Controls, Plans &amp; Procedures </a:t>
            </a:r>
            <a:endParaRPr lang="en-US" dirty="0" smtClean="0"/>
          </a:p>
          <a:p>
            <a:endParaRPr lang="en-US" dirty="0"/>
          </a:p>
          <a:p>
            <a:r>
              <a:rPr lang="en-US" dirty="0" smtClean="0"/>
              <a:t>related to each other. </a:t>
            </a:r>
            <a:endParaRPr lang="en-US" dirty="0"/>
          </a:p>
          <a:p>
            <a:endParaRPr lang="en-US" dirty="0"/>
          </a:p>
          <a:p>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45A69B07-2FB0-4CD5-AAA1-9CFFFCC7C18D}" type="slidenum">
              <a:rPr lang="en-US" smtClean="0"/>
              <a:t>3</a:t>
            </a:fld>
            <a:endParaRPr lang="en-US" dirty="0"/>
          </a:p>
        </p:txBody>
      </p:sp>
    </p:spTree>
    <p:extLst>
      <p:ext uri="{BB962C8B-B14F-4D97-AF65-F5344CB8AC3E}">
        <p14:creationId xmlns:p14="http://schemas.microsoft.com/office/powerpoint/2010/main" val="2264590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Audit Trail Analysis </a:t>
            </a:r>
          </a:p>
          <a:p>
            <a:endParaRPr lang="en-US" dirty="0"/>
          </a:p>
          <a:p>
            <a:r>
              <a:rPr lang="en-US" dirty="0" smtClean="0"/>
              <a:t>( read slide)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30</a:t>
            </a:fld>
            <a:endParaRPr lang="en-US" dirty="0"/>
          </a:p>
        </p:txBody>
      </p:sp>
    </p:spTree>
    <p:extLst>
      <p:ext uri="{BB962C8B-B14F-4D97-AF65-F5344CB8AC3E}">
        <p14:creationId xmlns:p14="http://schemas.microsoft.com/office/powerpoint/2010/main" val="2338727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 Review  - types of “things” to look for.</a:t>
            </a:r>
          </a:p>
          <a:p>
            <a:endParaRPr lang="en-US" dirty="0"/>
          </a:p>
          <a:p>
            <a:r>
              <a:rPr lang="en-US" dirty="0" smtClean="0"/>
              <a:t>( read slide )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31</a:t>
            </a:fld>
            <a:endParaRPr lang="en-US" dirty="0"/>
          </a:p>
        </p:txBody>
      </p:sp>
    </p:spTree>
    <p:extLst>
      <p:ext uri="{BB962C8B-B14F-4D97-AF65-F5344CB8AC3E}">
        <p14:creationId xmlns:p14="http://schemas.microsoft.com/office/powerpoint/2010/main" val="3500728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Approaches to Data Analysis – this slide identifies some of the major approaches to data analysis – in no way all inclusive, just a few examples. </a:t>
            </a:r>
          </a:p>
          <a:p>
            <a:endParaRPr lang="en-US" dirty="0"/>
          </a:p>
          <a:p>
            <a:endParaRPr lang="en-US" dirty="0" smtClean="0"/>
          </a:p>
          <a:p>
            <a:r>
              <a:rPr lang="en-US" i="1" dirty="0" smtClean="0"/>
              <a:t>ON 2</a:t>
            </a:r>
            <a:r>
              <a:rPr lang="en-US" i="1" baseline="30000" dirty="0" smtClean="0"/>
              <a:t>nd</a:t>
            </a:r>
            <a:r>
              <a:rPr lang="en-US" i="1" dirty="0" smtClean="0"/>
              <a:t> bullet –</a:t>
            </a:r>
          </a:p>
          <a:p>
            <a:r>
              <a:rPr lang="en-US" dirty="0"/>
              <a:t> </a:t>
            </a:r>
            <a:r>
              <a:rPr lang="en-US" dirty="0" smtClean="0"/>
              <a:t>Types of baselining – anomaly detection and threshold detection   </a:t>
            </a:r>
          </a:p>
          <a:p>
            <a:endParaRPr lang="en-US" dirty="0"/>
          </a:p>
          <a:p>
            <a:r>
              <a:rPr lang="en-US" dirty="0" smtClean="0"/>
              <a:t>Windowing  – within a given time period or outside a given time period – e.g. baselining the time of day each user logs in and flagging logins that fall outside that range.</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32</a:t>
            </a:fld>
            <a:endParaRPr lang="en-US" dirty="0"/>
          </a:p>
        </p:txBody>
      </p:sp>
    </p:spTree>
    <p:extLst>
      <p:ext uri="{BB962C8B-B14F-4D97-AF65-F5344CB8AC3E}">
        <p14:creationId xmlns:p14="http://schemas.microsoft.com/office/powerpoint/2010/main" val="41543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685800"/>
            <a:ext cx="3860800" cy="2895600"/>
          </a:xfrm>
        </p:spPr>
      </p:sp>
      <p:sp>
        <p:nvSpPr>
          <p:cNvPr id="3" name="Notes Placeholder 2"/>
          <p:cNvSpPr>
            <a:spLocks noGrp="1"/>
          </p:cNvSpPr>
          <p:nvPr>
            <p:ph type="body" idx="1"/>
          </p:nvPr>
        </p:nvSpPr>
        <p:spPr>
          <a:xfrm>
            <a:off x="685800" y="3733800"/>
            <a:ext cx="5638800" cy="5181600"/>
          </a:xfrm>
        </p:spPr>
        <p:txBody>
          <a:bodyPr/>
          <a:lstStyle/>
          <a:p>
            <a:r>
              <a:rPr lang="en-US" dirty="0"/>
              <a:t>Our </a:t>
            </a:r>
            <a:r>
              <a:rPr lang="en-US" dirty="0" smtClean="0"/>
              <a:t>last high-level </a:t>
            </a:r>
            <a:r>
              <a:rPr lang="en-US" dirty="0"/>
              <a:t>topic </a:t>
            </a:r>
            <a:r>
              <a:rPr lang="en-US" dirty="0" smtClean="0"/>
              <a:t>in this Chapter is a brief discussion on the idea of an  </a:t>
            </a:r>
            <a:r>
              <a:rPr lang="en-US" b="1" dirty="0" smtClean="0"/>
              <a:t>Integrated  Approach </a:t>
            </a:r>
            <a:r>
              <a:rPr lang="en-US" dirty="0" smtClean="0"/>
              <a:t>to Security Auditing </a:t>
            </a:r>
            <a:endParaRPr lang="en-US" dirty="0"/>
          </a:p>
          <a:p>
            <a:endParaRPr lang="en-US" dirty="0" smtClean="0"/>
          </a:p>
          <a:p>
            <a:r>
              <a:rPr lang="en-US" dirty="0" smtClean="0"/>
              <a:t>Given the large volume of audit data, manual analysis and manual baselining is not a practical approach. </a:t>
            </a:r>
          </a:p>
          <a:p>
            <a:endParaRPr lang="en-US" dirty="0"/>
          </a:p>
          <a:p>
            <a:r>
              <a:rPr lang="en-US" dirty="0" smtClean="0"/>
              <a:t>An organization should consider the use of a Security Information and Event Management system (</a:t>
            </a:r>
            <a:r>
              <a:rPr lang="en-US" dirty="0" smtClean="0"/>
              <a:t>SIEM</a:t>
            </a:r>
            <a:r>
              <a:rPr lang="en-US" dirty="0" smtClean="0"/>
              <a:t>). </a:t>
            </a:r>
          </a:p>
          <a:p>
            <a:endParaRPr lang="en-US" dirty="0"/>
          </a:p>
          <a:p>
            <a:r>
              <a:rPr lang="en-US" dirty="0" smtClean="0"/>
              <a:t>These systems a designed to :</a:t>
            </a:r>
          </a:p>
          <a:p>
            <a:pPr marL="628650" lvl="1" indent="-171450">
              <a:buFont typeface="Arial" pitchFamily="34" charset="0"/>
              <a:buChar char="•"/>
            </a:pPr>
            <a:r>
              <a:rPr lang="en-US" dirty="0" smtClean="0"/>
              <a:t>be a centralized </a:t>
            </a:r>
            <a:r>
              <a:rPr lang="en-US" dirty="0"/>
              <a:t>logging and analysis </a:t>
            </a:r>
            <a:r>
              <a:rPr lang="en-US" dirty="0" smtClean="0"/>
              <a:t>package</a:t>
            </a:r>
          </a:p>
          <a:p>
            <a:pPr lvl="1"/>
            <a:endParaRPr lang="en-US" dirty="0" smtClean="0"/>
          </a:p>
          <a:p>
            <a:pPr marL="628650" lvl="1" indent="-171450">
              <a:buFont typeface="Arial" pitchFamily="34" charset="0"/>
              <a:buChar char="•"/>
            </a:pPr>
            <a:r>
              <a:rPr lang="en-US" dirty="0" smtClean="0"/>
              <a:t>be agentless </a:t>
            </a:r>
            <a:r>
              <a:rPr lang="en-US" dirty="0"/>
              <a:t>or </a:t>
            </a:r>
            <a:r>
              <a:rPr lang="en-US" dirty="0" smtClean="0"/>
              <a:t>agent-based</a:t>
            </a:r>
          </a:p>
          <a:p>
            <a:pPr marL="1085850" lvl="2" indent="-171450">
              <a:buFont typeface="Arial" pitchFamily="34" charset="0"/>
              <a:buChar char="•"/>
            </a:pPr>
            <a:r>
              <a:rPr lang="en-US" dirty="0" smtClean="0"/>
              <a:t>Agentless:  the SIEM server receives data from the individual log generating hosts without needing to have special software installed on those hosts. </a:t>
            </a:r>
          </a:p>
          <a:p>
            <a:pPr marL="1085850" lvl="2" indent="-171450">
              <a:buFont typeface="Arial" pitchFamily="34" charset="0"/>
              <a:buChar char="•"/>
            </a:pPr>
            <a:r>
              <a:rPr lang="en-US" dirty="0" smtClean="0"/>
              <a:t>Agent-based: an agent program is installed on the log generating host to perform event filtering and aggregation  of data.</a:t>
            </a:r>
          </a:p>
          <a:p>
            <a:pPr lvl="2"/>
            <a:endParaRPr lang="en-US" dirty="0" smtClean="0"/>
          </a:p>
          <a:p>
            <a:pPr marL="628650" lvl="1" indent="-171450">
              <a:buFont typeface="Arial" pitchFamily="34" charset="0"/>
              <a:buChar char="•"/>
            </a:pPr>
            <a:r>
              <a:rPr lang="en-US" dirty="0" smtClean="0"/>
              <a:t>normalizes a variety of log formats</a:t>
            </a:r>
          </a:p>
          <a:p>
            <a:pPr lvl="1"/>
            <a:endParaRPr lang="en-US" dirty="0" smtClean="0"/>
          </a:p>
          <a:p>
            <a:pPr marL="628650" lvl="1" indent="-171450">
              <a:buFont typeface="Arial" pitchFamily="34" charset="0"/>
              <a:buChar char="•"/>
            </a:pPr>
            <a:r>
              <a:rPr lang="en-US" dirty="0" smtClean="0"/>
              <a:t>be able to analyze </a:t>
            </a:r>
            <a:r>
              <a:rPr lang="en-US" dirty="0"/>
              <a:t>combined </a:t>
            </a:r>
            <a:r>
              <a:rPr lang="en-US" dirty="0" smtClean="0"/>
              <a:t>data</a:t>
            </a:r>
          </a:p>
          <a:p>
            <a:pPr lvl="1"/>
            <a:endParaRPr lang="en-US" dirty="0" smtClean="0"/>
          </a:p>
          <a:p>
            <a:pPr marL="628650" lvl="1" indent="-171450">
              <a:buFont typeface="Arial" pitchFamily="34" charset="0"/>
              <a:buChar char="•"/>
            </a:pPr>
            <a:r>
              <a:rPr lang="en-US" dirty="0" smtClean="0"/>
              <a:t>correlate </a:t>
            </a:r>
            <a:r>
              <a:rPr lang="en-US" dirty="0"/>
              <a:t>events among the log </a:t>
            </a:r>
            <a:r>
              <a:rPr lang="en-US" dirty="0" smtClean="0"/>
              <a:t>entries</a:t>
            </a:r>
          </a:p>
          <a:p>
            <a:pPr lvl="1"/>
            <a:endParaRPr lang="en-US" dirty="0" smtClean="0"/>
          </a:p>
          <a:p>
            <a:pPr marL="628650" lvl="1" indent="-171450">
              <a:buFont typeface="Arial" pitchFamily="34" charset="0"/>
              <a:buChar char="•"/>
            </a:pPr>
            <a:r>
              <a:rPr lang="en-US" dirty="0" smtClean="0"/>
              <a:t>identify </a:t>
            </a:r>
            <a:r>
              <a:rPr lang="en-US" dirty="0"/>
              <a:t>and </a:t>
            </a:r>
            <a:r>
              <a:rPr lang="en-US" dirty="0" smtClean="0"/>
              <a:t>prioritize </a:t>
            </a:r>
            <a:r>
              <a:rPr lang="en-US" dirty="0"/>
              <a:t>significant </a:t>
            </a:r>
            <a:r>
              <a:rPr lang="en-US" dirty="0" smtClean="0"/>
              <a:t>events</a:t>
            </a:r>
          </a:p>
          <a:p>
            <a:pPr marL="628650" lvl="1" indent="-171450">
              <a:buFont typeface="Arial" pitchFamily="34" charset="0"/>
              <a:buChar char="•"/>
            </a:pPr>
            <a:endParaRPr lang="en-US" dirty="0" smtClean="0"/>
          </a:p>
          <a:p>
            <a:pPr marL="628650" lvl="1" indent="-171450">
              <a:buFont typeface="Arial" pitchFamily="34" charset="0"/>
              <a:buChar char="•"/>
            </a:pPr>
            <a:r>
              <a:rPr lang="en-US" dirty="0" smtClean="0"/>
              <a:t>initiate </a:t>
            </a:r>
            <a:r>
              <a:rPr lang="en-US" dirty="0"/>
              <a:t>responses</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33</a:t>
            </a:fld>
            <a:endParaRPr lang="en-US" dirty="0"/>
          </a:p>
        </p:txBody>
      </p:sp>
    </p:spTree>
    <p:extLst>
      <p:ext uri="{BB962C8B-B14F-4D97-AF65-F5344CB8AC3E}">
        <p14:creationId xmlns:p14="http://schemas.microsoft.com/office/powerpoint/2010/main" val="574879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of a SIEM mentioned in the test is MARS (developed by Cisco)</a:t>
            </a:r>
          </a:p>
          <a:p>
            <a:endParaRPr lang="en-US" dirty="0"/>
          </a:p>
          <a:p>
            <a:r>
              <a:rPr lang="en-US" dirty="0" smtClean="0"/>
              <a:t>Features of MARS: </a:t>
            </a:r>
          </a:p>
          <a:p>
            <a:r>
              <a:rPr lang="en-US" dirty="0" smtClean="0"/>
              <a:t> </a:t>
            </a:r>
          </a:p>
          <a:p>
            <a:pPr marL="171450" indent="-171450">
              <a:buFont typeface="Arial" pitchFamily="34" charset="0"/>
              <a:buChar char="•"/>
            </a:pPr>
            <a:r>
              <a:rPr lang="en-US" dirty="0"/>
              <a:t>Supports a wide variety of </a:t>
            </a:r>
            <a:r>
              <a:rPr lang="en-US" dirty="0" smtClean="0"/>
              <a:t>systems</a:t>
            </a:r>
          </a:p>
          <a:p>
            <a:pPr marL="171450" indent="-171450">
              <a:buFont typeface="Arial" pitchFamily="34" charset="0"/>
              <a:buChar char="•"/>
            </a:pPr>
            <a:endParaRPr lang="en-US" dirty="0"/>
          </a:p>
          <a:p>
            <a:pPr marL="171450" indent="-171450">
              <a:buFont typeface="Arial" pitchFamily="34" charset="0"/>
              <a:buChar char="•"/>
            </a:pPr>
            <a:r>
              <a:rPr lang="en-US" dirty="0"/>
              <a:t>Agentless with central dedicated </a:t>
            </a:r>
            <a:r>
              <a:rPr lang="en-US" dirty="0" smtClean="0"/>
              <a:t>server</a:t>
            </a:r>
          </a:p>
          <a:p>
            <a:pPr marL="171450" indent="-171450">
              <a:buFont typeface="Arial" pitchFamily="34" charset="0"/>
              <a:buChar char="•"/>
            </a:pPr>
            <a:endParaRPr lang="en-US" dirty="0"/>
          </a:p>
          <a:p>
            <a:pPr marL="171450" indent="-171450">
              <a:buFont typeface="Arial" pitchFamily="34" charset="0"/>
              <a:buChar char="•"/>
            </a:pPr>
            <a:r>
              <a:rPr lang="en-US" dirty="0"/>
              <a:t>Wide array of analysis </a:t>
            </a:r>
            <a:r>
              <a:rPr lang="en-US" dirty="0" smtClean="0"/>
              <a:t>packages</a:t>
            </a:r>
          </a:p>
          <a:p>
            <a:pPr marL="171450" indent="-171450">
              <a:buFont typeface="Arial" pitchFamily="34" charset="0"/>
              <a:buChar char="•"/>
            </a:pPr>
            <a:endParaRPr lang="en-US" dirty="0"/>
          </a:p>
          <a:p>
            <a:pPr marL="171450" indent="-171450">
              <a:buFont typeface="Arial" pitchFamily="34" charset="0"/>
              <a:buChar char="•"/>
            </a:pPr>
            <a:r>
              <a:rPr lang="en-US" dirty="0"/>
              <a:t>An effective </a:t>
            </a:r>
            <a:r>
              <a:rPr lang="en-US" dirty="0" smtClean="0"/>
              <a:t>GUI</a:t>
            </a:r>
          </a:p>
          <a:p>
            <a:pPr marL="171450" indent="-171450">
              <a:buFont typeface="Arial" pitchFamily="34" charset="0"/>
              <a:buChar char="•"/>
            </a:pPr>
            <a:endParaRPr lang="en-US" dirty="0"/>
          </a:p>
          <a:p>
            <a:pPr marL="171450" indent="-171450">
              <a:buFont typeface="Arial" pitchFamily="34" charset="0"/>
              <a:buChar char="•"/>
            </a:pPr>
            <a:r>
              <a:rPr lang="en-US" dirty="0"/>
              <a:t>Server collects, parses, normalizes, correlates and assesses events to then check for false positives, vulnerabilities, and profiling</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34</a:t>
            </a:fld>
            <a:endParaRPr lang="en-US" dirty="0"/>
          </a:p>
        </p:txBody>
      </p:sp>
    </p:spTree>
    <p:extLst>
      <p:ext uri="{BB962C8B-B14F-4D97-AF65-F5344CB8AC3E}">
        <p14:creationId xmlns:p14="http://schemas.microsoft.com/office/powerpoint/2010/main" val="37098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35</a:t>
            </a:fld>
            <a:endParaRPr lang="en-US" dirty="0"/>
          </a:p>
        </p:txBody>
      </p:sp>
    </p:spTree>
    <p:extLst>
      <p:ext uri="{BB962C8B-B14F-4D97-AF65-F5344CB8AC3E}">
        <p14:creationId xmlns:p14="http://schemas.microsoft.com/office/powerpoint/2010/main" val="73088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36</a:t>
            </a:fld>
            <a:endParaRPr lang="en-US" dirty="0"/>
          </a:p>
        </p:txBody>
      </p:sp>
    </p:spTree>
    <p:extLst>
      <p:ext uri="{BB962C8B-B14F-4D97-AF65-F5344CB8AC3E}">
        <p14:creationId xmlns:p14="http://schemas.microsoft.com/office/powerpoint/2010/main" val="2369234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37</a:t>
            </a:fld>
            <a:endParaRPr lang="en-US" dirty="0"/>
          </a:p>
        </p:txBody>
      </p:sp>
    </p:spTree>
    <p:extLst>
      <p:ext uri="{BB962C8B-B14F-4D97-AF65-F5344CB8AC3E}">
        <p14:creationId xmlns:p14="http://schemas.microsoft.com/office/powerpoint/2010/main" val="4038889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i="1" dirty="0" smtClean="0"/>
              <a:t>( last sub-bullet expanded ) </a:t>
            </a:r>
          </a:p>
          <a:p>
            <a:endParaRPr lang="en-US" i="1" dirty="0"/>
          </a:p>
          <a:p>
            <a:r>
              <a:rPr lang="en-US" dirty="0" smtClean="0"/>
              <a:t>The whole process must be iterated, and the plans and procedures kept up-to-date, because of the rapid rate of change in both the technology and the risk environment.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38</a:t>
            </a:fld>
            <a:endParaRPr lang="en-US" dirty="0"/>
          </a:p>
        </p:txBody>
      </p:sp>
    </p:spTree>
    <p:extLst>
      <p:ext uri="{BB962C8B-B14F-4D97-AF65-F5344CB8AC3E}">
        <p14:creationId xmlns:p14="http://schemas.microsoft.com/office/powerpoint/2010/main" val="2271905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1</a:t>
            </a:r>
            <a:r>
              <a:rPr lang="en-US" baseline="30000" dirty="0" smtClean="0"/>
              <a:t>st</a:t>
            </a:r>
            <a:r>
              <a:rPr lang="en-US" dirty="0" smtClean="0"/>
              <a:t> high-level topic, IT Security Management is defined as…</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39</a:t>
            </a:fld>
            <a:endParaRPr lang="en-US" dirty="0"/>
          </a:p>
        </p:txBody>
      </p:sp>
    </p:spTree>
    <p:extLst>
      <p:ext uri="{BB962C8B-B14F-4D97-AF65-F5344CB8AC3E}">
        <p14:creationId xmlns:p14="http://schemas.microsoft.com/office/powerpoint/2010/main" val="157711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4</a:t>
            </a:fld>
            <a:endParaRPr lang="en-US" dirty="0"/>
          </a:p>
        </p:txBody>
      </p:sp>
    </p:spTree>
    <p:extLst>
      <p:ext uri="{BB962C8B-B14F-4D97-AF65-F5344CB8AC3E}">
        <p14:creationId xmlns:p14="http://schemas.microsoft.com/office/powerpoint/2010/main" val="2369234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Security Management Functions</a:t>
            </a:r>
          </a:p>
          <a:p>
            <a:endParaRPr lang="en-US" dirty="0"/>
          </a:p>
          <a:p>
            <a:r>
              <a:rPr lang="en-US" i="1" dirty="0" smtClean="0"/>
              <a:t>( read slide </a:t>
            </a:r>
            <a:r>
              <a:rPr lang="en-US" dirty="0" smtClean="0"/>
              <a:t>) </a:t>
            </a:r>
            <a:r>
              <a:rPr lang="en-US" b="1" dirty="0" smtClean="0"/>
              <a:t>1</a:t>
            </a:r>
            <a:r>
              <a:rPr lang="en-US" b="1" baseline="30000" dirty="0" smtClean="0"/>
              <a:t>st</a:t>
            </a:r>
            <a:r>
              <a:rPr lang="en-US" b="1" dirty="0" smtClean="0"/>
              <a:t>  of 2 slides</a:t>
            </a:r>
            <a:endParaRPr lang="en-US" b="1" dirty="0"/>
          </a:p>
        </p:txBody>
      </p:sp>
      <p:sp>
        <p:nvSpPr>
          <p:cNvPr id="4" name="Slide Number Placeholder 3"/>
          <p:cNvSpPr>
            <a:spLocks noGrp="1"/>
          </p:cNvSpPr>
          <p:nvPr>
            <p:ph type="sldNum" sz="quarter" idx="10"/>
          </p:nvPr>
        </p:nvSpPr>
        <p:spPr/>
        <p:txBody>
          <a:bodyPr/>
          <a:lstStyle/>
          <a:p>
            <a:fld id="{45A69B07-2FB0-4CD5-AAA1-9CFFFCC7C18D}" type="slidenum">
              <a:rPr lang="en-US" smtClean="0"/>
              <a:t>40</a:t>
            </a:fld>
            <a:endParaRPr lang="en-US" dirty="0"/>
          </a:p>
        </p:txBody>
      </p:sp>
    </p:spTree>
    <p:extLst>
      <p:ext uri="{BB962C8B-B14F-4D97-AF65-F5344CB8AC3E}">
        <p14:creationId xmlns:p14="http://schemas.microsoft.com/office/powerpoint/2010/main" val="3642281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Security Management </a:t>
            </a:r>
            <a:r>
              <a:rPr lang="en-US" dirty="0" smtClean="0"/>
              <a:t>Functions (continued) </a:t>
            </a:r>
            <a:endParaRPr lang="en-US" dirty="0"/>
          </a:p>
          <a:p>
            <a:endParaRPr lang="en-US" dirty="0"/>
          </a:p>
          <a:p>
            <a:r>
              <a:rPr lang="en-US" i="1" dirty="0"/>
              <a:t>( read slide ) </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41</a:t>
            </a:fld>
            <a:endParaRPr lang="en-US" dirty="0"/>
          </a:p>
        </p:txBody>
      </p:sp>
    </p:spTree>
    <p:extLst>
      <p:ext uri="{BB962C8B-B14F-4D97-AF65-F5344CB8AC3E}">
        <p14:creationId xmlns:p14="http://schemas.microsoft.com/office/powerpoint/2010/main" val="31090644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685800"/>
            <a:ext cx="3657600" cy="2743200"/>
          </a:xfrm>
        </p:spPr>
      </p:sp>
      <p:sp>
        <p:nvSpPr>
          <p:cNvPr id="3" name="Notes Placeholder 2"/>
          <p:cNvSpPr>
            <a:spLocks noGrp="1"/>
          </p:cNvSpPr>
          <p:nvPr>
            <p:ph type="body" idx="1"/>
          </p:nvPr>
        </p:nvSpPr>
        <p:spPr>
          <a:xfrm>
            <a:off x="685800" y="3505200"/>
            <a:ext cx="5486400" cy="5334000"/>
          </a:xfrm>
        </p:spPr>
        <p:txBody>
          <a:bodyPr/>
          <a:lstStyle/>
          <a:p>
            <a:r>
              <a:rPr lang="en-US" dirty="0" smtClean="0"/>
              <a:t>IT Security Management needs to be a key part of an organization’s  overall management plan.</a:t>
            </a:r>
          </a:p>
          <a:p>
            <a:endParaRPr lang="en-US" dirty="0"/>
          </a:p>
          <a:p>
            <a:r>
              <a:rPr lang="en-US" dirty="0" smtClean="0"/>
              <a:t>The IT Security Risk assessment process should be incorporated into the wider risk assessment of all the organizations assets and business processes.</a:t>
            </a:r>
          </a:p>
          <a:p>
            <a:endParaRPr lang="en-US" dirty="0"/>
          </a:p>
          <a:p>
            <a:r>
              <a:rPr lang="en-US" b="1" dirty="0" smtClean="0"/>
              <a:t>This should be a circular / iterative process. </a:t>
            </a:r>
          </a:p>
          <a:p>
            <a:endParaRPr lang="en-US" dirty="0"/>
          </a:p>
          <a:p>
            <a:r>
              <a:rPr lang="en-US" dirty="0" smtClean="0"/>
              <a:t>Input to </a:t>
            </a:r>
            <a:r>
              <a:rPr lang="en-US" b="1" dirty="0" smtClean="0"/>
              <a:t>Risk Analysis options </a:t>
            </a:r>
            <a:r>
              <a:rPr lang="en-US" dirty="0" smtClean="0"/>
              <a:t>– IT Security policy and Organizational aspects</a:t>
            </a:r>
          </a:p>
          <a:p>
            <a:endParaRPr lang="en-US" dirty="0"/>
          </a:p>
          <a:p>
            <a:r>
              <a:rPr lang="en-US" b="1" dirty="0" smtClean="0"/>
              <a:t>Risk Analysis options</a:t>
            </a:r>
          </a:p>
          <a:p>
            <a:r>
              <a:rPr lang="en-US" dirty="0"/>
              <a:t> </a:t>
            </a:r>
            <a:r>
              <a:rPr lang="en-US" dirty="0" smtClean="0"/>
              <a:t>      	Security Risk Analysis</a:t>
            </a:r>
          </a:p>
          <a:p>
            <a:r>
              <a:rPr lang="en-US" dirty="0"/>
              <a:t>	</a:t>
            </a:r>
            <a:r>
              <a:rPr lang="en-US" dirty="0" smtClean="0"/>
              <a:t>	Baseline</a:t>
            </a:r>
          </a:p>
          <a:p>
            <a:r>
              <a:rPr lang="en-US" dirty="0"/>
              <a:t>	</a:t>
            </a:r>
            <a:r>
              <a:rPr lang="en-US" dirty="0" smtClean="0"/>
              <a:t>	Informal</a:t>
            </a:r>
          </a:p>
          <a:p>
            <a:r>
              <a:rPr lang="en-US" dirty="0"/>
              <a:t>	</a:t>
            </a:r>
            <a:r>
              <a:rPr lang="en-US" dirty="0" smtClean="0"/>
              <a:t>	Formal</a:t>
            </a:r>
          </a:p>
          <a:p>
            <a:r>
              <a:rPr lang="en-US" dirty="0"/>
              <a:t>	</a:t>
            </a:r>
            <a:r>
              <a:rPr lang="en-US" dirty="0" smtClean="0"/>
              <a:t>	Combined</a:t>
            </a:r>
          </a:p>
          <a:p>
            <a:r>
              <a:rPr lang="en-US" dirty="0"/>
              <a:t> </a:t>
            </a:r>
            <a:r>
              <a:rPr lang="en-US" dirty="0" smtClean="0"/>
              <a:t>    	Selection of Controls</a:t>
            </a:r>
          </a:p>
          <a:p>
            <a:r>
              <a:rPr lang="en-US" dirty="0" smtClean="0"/>
              <a:t>      	Development of Security Plan and Procedures</a:t>
            </a:r>
          </a:p>
          <a:p>
            <a:endParaRPr lang="en-US" dirty="0"/>
          </a:p>
          <a:p>
            <a:r>
              <a:rPr lang="en-US" dirty="0" smtClean="0"/>
              <a:t>Become input to the Implementation Plan </a:t>
            </a:r>
          </a:p>
          <a:p>
            <a:r>
              <a:rPr lang="en-US" dirty="0"/>
              <a:t>	</a:t>
            </a:r>
            <a:r>
              <a:rPr lang="en-US" dirty="0" smtClean="0"/>
              <a:t>Implement Controls</a:t>
            </a:r>
          </a:p>
          <a:p>
            <a:r>
              <a:rPr lang="en-US" dirty="0"/>
              <a:t>	</a:t>
            </a:r>
            <a:r>
              <a:rPr lang="en-US" dirty="0" smtClean="0"/>
              <a:t>Security Awareness &amp; Training</a:t>
            </a:r>
          </a:p>
          <a:p>
            <a:endParaRPr lang="en-US" dirty="0"/>
          </a:p>
          <a:p>
            <a:r>
              <a:rPr lang="en-US" dirty="0" smtClean="0"/>
              <a:t>Become input to the “Follow-up”</a:t>
            </a:r>
          </a:p>
          <a:p>
            <a:r>
              <a:rPr lang="en-US" dirty="0"/>
              <a:t>	</a:t>
            </a:r>
            <a:r>
              <a:rPr lang="en-US" dirty="0" smtClean="0"/>
              <a:t>Maintenance</a:t>
            </a:r>
          </a:p>
          <a:p>
            <a:r>
              <a:rPr lang="en-US" dirty="0"/>
              <a:t>	</a:t>
            </a:r>
            <a:r>
              <a:rPr lang="en-US" dirty="0" smtClean="0"/>
              <a:t>Security Compliance</a:t>
            </a:r>
          </a:p>
          <a:p>
            <a:r>
              <a:rPr lang="en-US" dirty="0"/>
              <a:t>	</a:t>
            </a:r>
            <a:r>
              <a:rPr lang="en-US" dirty="0" smtClean="0"/>
              <a:t>Change Management</a:t>
            </a:r>
          </a:p>
          <a:p>
            <a:r>
              <a:rPr lang="en-US" dirty="0"/>
              <a:t>	</a:t>
            </a:r>
            <a:r>
              <a:rPr lang="en-US" dirty="0" smtClean="0"/>
              <a:t>Incident Handling</a:t>
            </a:r>
            <a:r>
              <a:rPr lang="en-US" dirty="0"/>
              <a:t>	</a:t>
            </a:r>
          </a:p>
        </p:txBody>
      </p:sp>
      <p:sp>
        <p:nvSpPr>
          <p:cNvPr id="4" name="Slide Number Placeholder 3"/>
          <p:cNvSpPr>
            <a:spLocks noGrp="1"/>
          </p:cNvSpPr>
          <p:nvPr>
            <p:ph type="sldNum" sz="quarter" idx="10"/>
          </p:nvPr>
        </p:nvSpPr>
        <p:spPr/>
        <p:txBody>
          <a:bodyPr/>
          <a:lstStyle/>
          <a:p>
            <a:fld id="{45A69B07-2FB0-4CD5-AAA1-9CFFFCC7C18D}" type="slidenum">
              <a:rPr lang="en-US" smtClean="0"/>
              <a:t>42</a:t>
            </a:fld>
            <a:endParaRPr lang="en-US" dirty="0"/>
          </a:p>
        </p:txBody>
      </p:sp>
    </p:spTree>
    <p:extLst>
      <p:ext uri="{BB962C8B-B14F-4D97-AF65-F5344CB8AC3E}">
        <p14:creationId xmlns:p14="http://schemas.microsoft.com/office/powerpoint/2010/main" val="12855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Repeating – IT Security Management needs to be an </a:t>
            </a:r>
            <a:r>
              <a:rPr lang="en-US" dirty="0"/>
              <a:t>iterative </a:t>
            </a:r>
            <a:r>
              <a:rPr lang="en-US" dirty="0" smtClean="0"/>
              <a:t>process </a:t>
            </a:r>
          </a:p>
          <a:p>
            <a:endParaRPr lang="en-US" dirty="0"/>
          </a:p>
          <a:p>
            <a:r>
              <a:rPr lang="en-US" b="1" dirty="0" smtClean="0"/>
              <a:t>Plan</a:t>
            </a:r>
            <a:r>
              <a:rPr lang="en-US" dirty="0" smtClean="0"/>
              <a:t> – establish security policy, objectives, processes and procedures relevant to managing risk and improving information security to deliver results in accordance with an organization’s overall policies and objectives.</a:t>
            </a:r>
          </a:p>
          <a:p>
            <a:endParaRPr lang="en-US" dirty="0"/>
          </a:p>
          <a:p>
            <a:r>
              <a:rPr lang="en-US" b="1" dirty="0" smtClean="0"/>
              <a:t>Do</a:t>
            </a:r>
            <a:r>
              <a:rPr lang="en-US" dirty="0" smtClean="0"/>
              <a:t> – implement and operate the security policy, controls, processes and procedures.</a:t>
            </a:r>
          </a:p>
          <a:p>
            <a:endParaRPr lang="en-US" dirty="0"/>
          </a:p>
          <a:p>
            <a:r>
              <a:rPr lang="en-US" b="1" dirty="0" smtClean="0"/>
              <a:t>Check</a:t>
            </a:r>
            <a:r>
              <a:rPr lang="en-US" dirty="0" smtClean="0"/>
              <a:t> – assess and measure process performance against security policy, objectives and practical experience and report the results to management for review.</a:t>
            </a:r>
          </a:p>
          <a:p>
            <a:endParaRPr lang="en-US" dirty="0"/>
          </a:p>
          <a:p>
            <a:r>
              <a:rPr lang="en-US" b="1" dirty="0" smtClean="0"/>
              <a:t>Act</a:t>
            </a:r>
            <a:r>
              <a:rPr lang="en-US" dirty="0" smtClean="0"/>
              <a:t> – take corrective and preventive actions, based on the results of the internal security audit and management review.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43</a:t>
            </a:fld>
            <a:endParaRPr lang="en-US" dirty="0"/>
          </a:p>
        </p:txBody>
      </p:sp>
    </p:spTree>
    <p:extLst>
      <p:ext uri="{BB962C8B-B14F-4D97-AF65-F5344CB8AC3E}">
        <p14:creationId xmlns:p14="http://schemas.microsoft.com/office/powerpoint/2010/main" val="580936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85800"/>
            <a:ext cx="3962400" cy="2971800"/>
          </a:xfrm>
        </p:spPr>
      </p:sp>
      <p:sp>
        <p:nvSpPr>
          <p:cNvPr id="3" name="Notes Placeholder 2"/>
          <p:cNvSpPr>
            <a:spLocks noGrp="1"/>
          </p:cNvSpPr>
          <p:nvPr>
            <p:ph type="body" idx="1"/>
          </p:nvPr>
        </p:nvSpPr>
        <p:spPr>
          <a:xfrm>
            <a:off x="685800" y="3886200"/>
            <a:ext cx="5486400" cy="4648200"/>
          </a:xfrm>
        </p:spPr>
        <p:txBody>
          <a:bodyPr/>
          <a:lstStyle/>
          <a:p>
            <a:r>
              <a:rPr lang="en-US" dirty="0" smtClean="0"/>
              <a:t>Our next high-level topic </a:t>
            </a:r>
            <a:r>
              <a:rPr lang="en-US" dirty="0" smtClean="0"/>
              <a:t>is </a:t>
            </a:r>
            <a:r>
              <a:rPr lang="en-US" b="1" dirty="0" smtClean="0"/>
              <a:t>Organizational Context and Security Policy</a:t>
            </a:r>
          </a:p>
          <a:p>
            <a:endParaRPr lang="en-US" dirty="0"/>
          </a:p>
          <a:p>
            <a:r>
              <a:rPr lang="en-US" dirty="0" smtClean="0"/>
              <a:t>The initial step in the IT security management process comprises an examination of the organization’s IT Security </a:t>
            </a:r>
            <a:r>
              <a:rPr lang="en-US" b="1" dirty="0" smtClean="0"/>
              <a:t>objectives</a:t>
            </a:r>
            <a:r>
              <a:rPr lang="en-US" dirty="0" smtClean="0"/>
              <a:t>, </a:t>
            </a:r>
            <a:r>
              <a:rPr lang="en-US" b="1" dirty="0" smtClean="0"/>
              <a:t>strategies</a:t>
            </a:r>
            <a:r>
              <a:rPr lang="en-US" dirty="0" smtClean="0"/>
              <a:t>, and </a:t>
            </a:r>
            <a:r>
              <a:rPr lang="en-US" b="1" dirty="0" smtClean="0"/>
              <a:t>policie</a:t>
            </a:r>
            <a:r>
              <a:rPr lang="en-US" dirty="0" smtClean="0"/>
              <a:t>s, in the context of the organization’s general risk profile. </a:t>
            </a:r>
          </a:p>
          <a:p>
            <a:endParaRPr lang="en-US" dirty="0"/>
          </a:p>
          <a:p>
            <a:r>
              <a:rPr lang="en-US" b="1" dirty="0" smtClean="0"/>
              <a:t>Objectives</a:t>
            </a:r>
            <a:r>
              <a:rPr lang="en-US" dirty="0" smtClean="0"/>
              <a:t> – need to address individual rights, legal requirements, and standards imposed on the organization, in support of the overall organizational objectives.</a:t>
            </a:r>
          </a:p>
          <a:p>
            <a:endParaRPr lang="en-US" dirty="0"/>
          </a:p>
          <a:p>
            <a:r>
              <a:rPr lang="en-US" dirty="0" smtClean="0"/>
              <a:t>Organizational security </a:t>
            </a:r>
            <a:r>
              <a:rPr lang="en-US" b="1" dirty="0" smtClean="0"/>
              <a:t>strategies</a:t>
            </a:r>
            <a:r>
              <a:rPr lang="en-US" dirty="0" smtClean="0"/>
              <a:t> identify how these objectives can be met. </a:t>
            </a:r>
          </a:p>
          <a:p>
            <a:endParaRPr lang="en-US" dirty="0"/>
          </a:p>
          <a:p>
            <a:r>
              <a:rPr lang="en-US" b="1" dirty="0" smtClean="0"/>
              <a:t>Policie</a:t>
            </a:r>
            <a:r>
              <a:rPr lang="en-US" dirty="0" smtClean="0"/>
              <a:t>s identify what needs to be done</a:t>
            </a:r>
          </a:p>
          <a:p>
            <a:endParaRPr lang="en-US" dirty="0"/>
          </a:p>
          <a:p>
            <a:r>
              <a:rPr lang="en-US" dirty="0" smtClean="0"/>
              <a:t>The process needs to be maintained </a:t>
            </a:r>
            <a:r>
              <a:rPr lang="en-US" dirty="0"/>
              <a:t>and updated regularly</a:t>
            </a:r>
          </a:p>
          <a:p>
            <a:r>
              <a:rPr lang="en-US" dirty="0"/>
              <a:t> </a:t>
            </a:r>
            <a:r>
              <a:rPr lang="en-US" dirty="0" smtClean="0"/>
              <a:t>	using </a:t>
            </a:r>
            <a:r>
              <a:rPr lang="en-US" dirty="0"/>
              <a:t>periodic security reviews</a:t>
            </a:r>
          </a:p>
          <a:p>
            <a:r>
              <a:rPr lang="en-US" dirty="0" smtClean="0"/>
              <a:t>	</a:t>
            </a:r>
          </a:p>
          <a:p>
            <a:r>
              <a:rPr lang="en-US" dirty="0" smtClean="0"/>
              <a:t>The process should reflect </a:t>
            </a:r>
            <a:r>
              <a:rPr lang="en-US" dirty="0"/>
              <a:t>changing technical / risk </a:t>
            </a:r>
            <a:r>
              <a:rPr lang="en-US" dirty="0" smtClean="0"/>
              <a:t>environments</a:t>
            </a:r>
          </a:p>
          <a:p>
            <a:endParaRPr lang="en-US" dirty="0"/>
          </a:p>
          <a:p>
            <a:r>
              <a:rPr lang="en-US" dirty="0"/>
              <a:t>Examine role of IT systems in </a:t>
            </a:r>
            <a:r>
              <a:rPr lang="en-US" dirty="0" smtClean="0"/>
              <a:t>organization. </a:t>
            </a:r>
          </a:p>
          <a:p>
            <a:r>
              <a:rPr lang="en-US" dirty="0"/>
              <a:t>	</a:t>
            </a:r>
            <a:r>
              <a:rPr lang="en-US" dirty="0" smtClean="0"/>
              <a:t>The policy should provide a clear overview of how an organization’s IT infrastructure supports its overall business objectives and  what security requirements must be provided in order to do this most effectively.  </a:t>
            </a:r>
          </a:p>
          <a:p>
            <a:endParaRPr lang="en-US" dirty="0"/>
          </a:p>
          <a:p>
            <a:r>
              <a:rPr lang="en-US" b="1" dirty="0" smtClean="0"/>
              <a:t>It is critical</a:t>
            </a:r>
            <a:r>
              <a:rPr lang="en-US" dirty="0" smtClean="0"/>
              <a:t> that the IT Security policy has full approval and buy-in by senior management (this is implied…has the budget to implement / maintain process). </a:t>
            </a:r>
            <a:endParaRPr lang="en-US" dirty="0"/>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44</a:t>
            </a:fld>
            <a:endParaRPr lang="en-US" dirty="0"/>
          </a:p>
        </p:txBody>
      </p:sp>
    </p:spTree>
    <p:extLst>
      <p:ext uri="{BB962C8B-B14F-4D97-AF65-F5344CB8AC3E}">
        <p14:creationId xmlns:p14="http://schemas.microsoft.com/office/powerpoint/2010/main" val="1366714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(Security Policy Topics)</a:t>
            </a:r>
          </a:p>
          <a:p>
            <a:endParaRPr lang="en-US" dirty="0"/>
          </a:p>
          <a:p>
            <a:r>
              <a:rPr lang="en-US" dirty="0" smtClean="0"/>
              <a:t>The IT Security Policy needs to address: </a:t>
            </a:r>
          </a:p>
          <a:p>
            <a:endParaRPr lang="en-US" dirty="0"/>
          </a:p>
          <a:p>
            <a:pPr marL="628650" lvl="1" indent="-171450">
              <a:buFont typeface="Arial" pitchFamily="34" charset="0"/>
              <a:buChar char="•"/>
            </a:pPr>
            <a:r>
              <a:rPr lang="en-US" dirty="0"/>
              <a:t>scope and purpose of the </a:t>
            </a:r>
            <a:r>
              <a:rPr lang="en-US" dirty="0" smtClean="0"/>
              <a:t>policy</a:t>
            </a:r>
          </a:p>
          <a:p>
            <a:pPr lvl="1"/>
            <a:endParaRPr lang="en-US" dirty="0"/>
          </a:p>
          <a:p>
            <a:pPr marL="628650" lvl="1" indent="-171450">
              <a:buFont typeface="Arial" pitchFamily="34" charset="0"/>
              <a:buChar char="•"/>
            </a:pPr>
            <a:r>
              <a:rPr lang="en-US" dirty="0"/>
              <a:t>the relationship of the security </a:t>
            </a:r>
            <a:r>
              <a:rPr lang="en-US" dirty="0" smtClean="0"/>
              <a:t>objectives to</a:t>
            </a:r>
          </a:p>
          <a:p>
            <a:pPr marL="1085850" lvl="2" indent="-171450">
              <a:buFont typeface="Arial" pitchFamily="34" charset="0"/>
              <a:buChar char="•"/>
            </a:pPr>
            <a:r>
              <a:rPr lang="en-US" dirty="0" smtClean="0"/>
              <a:t>legal </a:t>
            </a:r>
            <a:r>
              <a:rPr lang="en-US" dirty="0"/>
              <a:t>&amp; regulatory </a:t>
            </a:r>
            <a:r>
              <a:rPr lang="en-US" dirty="0" smtClean="0"/>
              <a:t>obligations  and </a:t>
            </a:r>
          </a:p>
          <a:p>
            <a:pPr marL="1085850" lvl="2" indent="-171450">
              <a:buFont typeface="Arial" pitchFamily="34" charset="0"/>
              <a:buChar char="•"/>
            </a:pPr>
            <a:r>
              <a:rPr lang="en-US" dirty="0" smtClean="0"/>
              <a:t>business </a:t>
            </a:r>
            <a:r>
              <a:rPr lang="en-US" dirty="0"/>
              <a:t>objectives </a:t>
            </a:r>
            <a:endParaRPr lang="en-US" dirty="0" smtClean="0"/>
          </a:p>
          <a:p>
            <a:pPr lvl="2"/>
            <a:endParaRPr lang="en-US" dirty="0"/>
          </a:p>
          <a:p>
            <a:pPr marL="628650" lvl="1" indent="-171450">
              <a:buFont typeface="Arial" pitchFamily="34" charset="0"/>
              <a:buChar char="•"/>
            </a:pPr>
            <a:r>
              <a:rPr lang="en-US" dirty="0"/>
              <a:t>IT security </a:t>
            </a:r>
            <a:r>
              <a:rPr lang="en-US" dirty="0" smtClean="0"/>
              <a:t>requirements</a:t>
            </a:r>
          </a:p>
          <a:p>
            <a:pPr lvl="1"/>
            <a:endParaRPr lang="en-US" dirty="0"/>
          </a:p>
          <a:p>
            <a:pPr marL="628650" lvl="1" indent="-171450">
              <a:buFont typeface="Arial" pitchFamily="34" charset="0"/>
              <a:buChar char="•"/>
            </a:pPr>
            <a:r>
              <a:rPr lang="en-US" dirty="0"/>
              <a:t>assignment of responsibilities </a:t>
            </a:r>
            <a:endParaRPr lang="en-US" dirty="0" smtClean="0"/>
          </a:p>
          <a:p>
            <a:pPr marL="628650" lvl="1" indent="-171450">
              <a:buFont typeface="Arial" pitchFamily="34" charset="0"/>
              <a:buChar char="•"/>
            </a:pPr>
            <a:endParaRPr lang="en-US" dirty="0"/>
          </a:p>
          <a:p>
            <a:pPr marL="628650" lvl="1" indent="-171450">
              <a:buFont typeface="Arial" pitchFamily="34" charset="0"/>
              <a:buChar char="•"/>
            </a:pPr>
            <a:r>
              <a:rPr lang="en-US" dirty="0"/>
              <a:t>risk management </a:t>
            </a:r>
            <a:r>
              <a:rPr lang="en-US" dirty="0" smtClean="0"/>
              <a:t>approach</a:t>
            </a:r>
          </a:p>
          <a:p>
            <a:pPr lvl="1"/>
            <a:endParaRPr lang="en-US" dirty="0"/>
          </a:p>
          <a:p>
            <a:pPr marL="628650" lvl="1" indent="-171450">
              <a:buFont typeface="Arial" pitchFamily="34" charset="0"/>
              <a:buChar char="•"/>
            </a:pPr>
            <a:r>
              <a:rPr lang="en-US" dirty="0"/>
              <a:t>security awareness and training </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45</a:t>
            </a:fld>
            <a:endParaRPr lang="en-US" dirty="0"/>
          </a:p>
        </p:txBody>
      </p:sp>
    </p:spTree>
    <p:extLst>
      <p:ext uri="{BB962C8B-B14F-4D97-AF65-F5344CB8AC3E}">
        <p14:creationId xmlns:p14="http://schemas.microsoft.com/office/powerpoint/2010/main" val="3029119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(Security Policy Topics continued)</a:t>
            </a:r>
          </a:p>
          <a:p>
            <a:endParaRPr lang="en-US" dirty="0"/>
          </a:p>
          <a:p>
            <a:pPr marL="171450" indent="-171450">
              <a:buFont typeface="Arial" pitchFamily="34" charset="0"/>
              <a:buChar char="•"/>
            </a:pPr>
            <a:r>
              <a:rPr lang="en-US" dirty="0" smtClean="0"/>
              <a:t>general </a:t>
            </a:r>
            <a:r>
              <a:rPr lang="en-US" dirty="0"/>
              <a:t>personnel issues </a:t>
            </a:r>
            <a:endParaRPr lang="en-US" dirty="0" smtClean="0"/>
          </a:p>
          <a:p>
            <a:pPr marL="171450" indent="-171450">
              <a:buFont typeface="Arial" pitchFamily="34" charset="0"/>
              <a:buChar char="•"/>
            </a:pPr>
            <a:endParaRPr lang="en-US" dirty="0"/>
          </a:p>
          <a:p>
            <a:pPr marL="171450" indent="-171450">
              <a:buFont typeface="Arial" pitchFamily="34" charset="0"/>
              <a:buChar char="•"/>
            </a:pPr>
            <a:r>
              <a:rPr lang="en-US" dirty="0"/>
              <a:t>any legal sanctions that may be imposed on </a:t>
            </a:r>
            <a:r>
              <a:rPr lang="en-US" dirty="0" smtClean="0"/>
              <a:t>staff</a:t>
            </a:r>
          </a:p>
          <a:p>
            <a:pPr marL="171450" indent="-171450">
              <a:buFont typeface="Arial" pitchFamily="34" charset="0"/>
              <a:buChar char="•"/>
            </a:pPr>
            <a:endParaRPr lang="en-US" dirty="0"/>
          </a:p>
          <a:p>
            <a:pPr marL="171450" indent="-171450">
              <a:buFont typeface="Arial" pitchFamily="34" charset="0"/>
              <a:buChar char="•"/>
            </a:pPr>
            <a:r>
              <a:rPr lang="en-US" dirty="0"/>
              <a:t>integration of security into systems development </a:t>
            </a:r>
            <a:endParaRPr lang="en-US" dirty="0" smtClean="0"/>
          </a:p>
          <a:p>
            <a:pPr marL="171450" indent="-171450">
              <a:buFont typeface="Arial" pitchFamily="34" charset="0"/>
              <a:buChar char="•"/>
            </a:pPr>
            <a:endParaRPr lang="en-US" dirty="0"/>
          </a:p>
          <a:p>
            <a:pPr marL="171450" indent="-171450">
              <a:buFont typeface="Arial" pitchFamily="34" charset="0"/>
              <a:buChar char="•"/>
            </a:pPr>
            <a:r>
              <a:rPr lang="en-US" dirty="0"/>
              <a:t>information classification scheme </a:t>
            </a:r>
            <a:endParaRPr lang="en-US" dirty="0" smtClean="0"/>
          </a:p>
          <a:p>
            <a:pPr marL="171450" indent="-171450">
              <a:buFont typeface="Arial" pitchFamily="34" charset="0"/>
              <a:buChar char="•"/>
            </a:pPr>
            <a:endParaRPr lang="en-US" dirty="0"/>
          </a:p>
          <a:p>
            <a:pPr marL="171450" indent="-171450">
              <a:buFont typeface="Arial" pitchFamily="34" charset="0"/>
              <a:buChar char="•"/>
            </a:pPr>
            <a:r>
              <a:rPr lang="en-US" dirty="0"/>
              <a:t>contingency and business continuity planning </a:t>
            </a:r>
            <a:endParaRPr lang="en-US" dirty="0" smtClean="0"/>
          </a:p>
          <a:p>
            <a:pPr marL="171450" indent="-171450">
              <a:buFont typeface="Arial" pitchFamily="34" charset="0"/>
              <a:buChar char="•"/>
            </a:pPr>
            <a:endParaRPr lang="en-US" dirty="0"/>
          </a:p>
          <a:p>
            <a:pPr marL="171450" indent="-171450">
              <a:buFont typeface="Arial" pitchFamily="34" charset="0"/>
              <a:buChar char="•"/>
            </a:pPr>
            <a:r>
              <a:rPr lang="en-US" dirty="0"/>
              <a:t>incident detection and handling processes </a:t>
            </a:r>
            <a:endParaRPr lang="en-US" dirty="0" smtClean="0"/>
          </a:p>
          <a:p>
            <a:pPr marL="171450" indent="-171450">
              <a:buFont typeface="Arial" pitchFamily="34" charset="0"/>
              <a:buChar char="•"/>
            </a:pPr>
            <a:endParaRPr lang="en-US" dirty="0"/>
          </a:p>
          <a:p>
            <a:pPr marL="171450" indent="-171450">
              <a:buFont typeface="Arial" pitchFamily="34" charset="0"/>
              <a:buChar char="•"/>
            </a:pPr>
            <a:r>
              <a:rPr lang="en-US" dirty="0"/>
              <a:t>how when policy reviewed, and change control to it </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46</a:t>
            </a:fld>
            <a:endParaRPr lang="en-US" dirty="0"/>
          </a:p>
        </p:txBody>
      </p:sp>
    </p:spTree>
    <p:extLst>
      <p:ext uri="{BB962C8B-B14F-4D97-AF65-F5344CB8AC3E}">
        <p14:creationId xmlns:p14="http://schemas.microsoft.com/office/powerpoint/2010/main" val="603456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before it is critical to the success of the IT Security Policy to have Senior Management support.</a:t>
            </a:r>
          </a:p>
          <a:p>
            <a:endParaRPr lang="en-US" dirty="0"/>
          </a:p>
          <a:p>
            <a:r>
              <a:rPr lang="en-US" dirty="0" smtClean="0"/>
              <a:t>An IT Security Officer (or Executive) is needed:</a:t>
            </a:r>
          </a:p>
          <a:p>
            <a:r>
              <a:rPr lang="en-US" dirty="0" smtClean="0"/>
              <a:t> </a:t>
            </a:r>
          </a:p>
          <a:p>
            <a:pPr marL="628650" lvl="1" indent="-171450">
              <a:buFont typeface="Arial" pitchFamily="34" charset="0"/>
              <a:buChar char="•"/>
            </a:pPr>
            <a:r>
              <a:rPr lang="en-US" dirty="0"/>
              <a:t>to provide consistent overall supervision </a:t>
            </a:r>
            <a:endParaRPr lang="en-US" dirty="0" smtClean="0"/>
          </a:p>
          <a:p>
            <a:pPr marL="628650" lvl="1" indent="-171450">
              <a:buFont typeface="Arial" pitchFamily="34" charset="0"/>
              <a:buChar char="•"/>
            </a:pPr>
            <a:endParaRPr lang="en-US" dirty="0"/>
          </a:p>
          <a:p>
            <a:pPr marL="628650" lvl="1" indent="-171450">
              <a:buFont typeface="Arial" pitchFamily="34" charset="0"/>
              <a:buChar char="•"/>
            </a:pPr>
            <a:r>
              <a:rPr lang="en-US" dirty="0"/>
              <a:t>liaison with senior </a:t>
            </a:r>
            <a:r>
              <a:rPr lang="en-US" dirty="0" smtClean="0"/>
              <a:t>management (preferably a peer relationship) </a:t>
            </a:r>
          </a:p>
          <a:p>
            <a:pPr marL="628650" lvl="1" indent="-171450">
              <a:buFont typeface="Arial" pitchFamily="34" charset="0"/>
              <a:buChar char="•"/>
            </a:pPr>
            <a:endParaRPr lang="en-US" dirty="0"/>
          </a:p>
          <a:p>
            <a:pPr marL="628650" lvl="1" indent="-171450">
              <a:buFont typeface="Arial" pitchFamily="34" charset="0"/>
              <a:buChar char="•"/>
            </a:pPr>
            <a:r>
              <a:rPr lang="en-US" dirty="0"/>
              <a:t>coordinate the Security Response Team efforts </a:t>
            </a:r>
            <a:endParaRPr lang="en-US" dirty="0" smtClean="0"/>
          </a:p>
          <a:p>
            <a:pPr marL="628650" lvl="1" indent="-171450">
              <a:buFont typeface="Arial" pitchFamily="34" charset="0"/>
              <a:buChar char="•"/>
            </a:pPr>
            <a:endParaRPr lang="en-US" dirty="0"/>
          </a:p>
          <a:p>
            <a:pPr marL="628650" lvl="1" indent="-171450">
              <a:buFont typeface="Arial" pitchFamily="34" charset="0"/>
              <a:buChar char="•"/>
            </a:pPr>
            <a:r>
              <a:rPr lang="en-US" dirty="0"/>
              <a:t>manage process (including security awareness</a:t>
            </a:r>
            <a:r>
              <a:rPr lang="en-US" dirty="0" smtClean="0"/>
              <a:t>)</a:t>
            </a:r>
          </a:p>
          <a:p>
            <a:pPr marL="628650" lvl="1" indent="-171450">
              <a:buFont typeface="Arial" pitchFamily="34" charset="0"/>
              <a:buChar char="•"/>
            </a:pPr>
            <a:endParaRPr lang="en-US" dirty="0"/>
          </a:p>
          <a:p>
            <a:endParaRPr lang="en-US" dirty="0" smtClean="0"/>
          </a:p>
          <a:p>
            <a:r>
              <a:rPr lang="en-US" dirty="0" smtClean="0"/>
              <a:t>Security Officers on major projects </a:t>
            </a:r>
          </a:p>
          <a:p>
            <a:r>
              <a:rPr lang="en-US" dirty="0" smtClean="0"/>
              <a:t>- Role is to develop and maintain security policies for their systems,   </a:t>
            </a:r>
          </a:p>
          <a:p>
            <a:r>
              <a:rPr lang="en-US" dirty="0" smtClean="0"/>
              <a:t>   develop and implement security plans relating to these systems, </a:t>
            </a:r>
          </a:p>
          <a:p>
            <a:r>
              <a:rPr lang="en-US" dirty="0"/>
              <a:t> </a:t>
            </a:r>
            <a:r>
              <a:rPr lang="en-US" dirty="0" smtClean="0"/>
              <a:t>  handle the day-to-day monitoring of the implementation of these plans</a:t>
            </a:r>
          </a:p>
          <a:p>
            <a:r>
              <a:rPr lang="en-US" dirty="0" smtClean="0"/>
              <a:t> </a:t>
            </a:r>
            <a:endParaRPr lang="en-US" dirty="0"/>
          </a:p>
          <a:p>
            <a:r>
              <a:rPr lang="en-US" dirty="0" smtClean="0"/>
              <a:t>	</a:t>
            </a:r>
          </a:p>
        </p:txBody>
      </p:sp>
      <p:sp>
        <p:nvSpPr>
          <p:cNvPr id="4" name="Slide Number Placeholder 3"/>
          <p:cNvSpPr>
            <a:spLocks noGrp="1"/>
          </p:cNvSpPr>
          <p:nvPr>
            <p:ph type="sldNum" sz="quarter" idx="10"/>
          </p:nvPr>
        </p:nvSpPr>
        <p:spPr/>
        <p:txBody>
          <a:bodyPr/>
          <a:lstStyle/>
          <a:p>
            <a:fld id="{45A69B07-2FB0-4CD5-AAA1-9CFFFCC7C18D}" type="slidenum">
              <a:rPr lang="en-US" smtClean="0"/>
              <a:t>47</a:t>
            </a:fld>
            <a:endParaRPr lang="en-US" dirty="0"/>
          </a:p>
        </p:txBody>
      </p:sp>
    </p:spTree>
    <p:extLst>
      <p:ext uri="{BB962C8B-B14F-4D97-AF65-F5344CB8AC3E}">
        <p14:creationId xmlns:p14="http://schemas.microsoft.com/office/powerpoint/2010/main" val="42305756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high-level </a:t>
            </a:r>
            <a:r>
              <a:rPr lang="en-US" dirty="0"/>
              <a:t>topic of this chapter is </a:t>
            </a:r>
            <a:r>
              <a:rPr lang="en-US" b="1" dirty="0" smtClean="0"/>
              <a:t>Security Risk Assessment. </a:t>
            </a:r>
          </a:p>
          <a:p>
            <a:endParaRPr lang="en-US" b="1" dirty="0"/>
          </a:p>
          <a:p>
            <a:r>
              <a:rPr lang="en-US" b="1" dirty="0" smtClean="0"/>
              <a:t>Security Risk Assessment </a:t>
            </a:r>
            <a:r>
              <a:rPr lang="en-US" dirty="0" smtClean="0"/>
              <a:t>should be viewed as a critical component of the Security process, without and assessment, there is a chance that resources will not be deployed where they will be the most effective.</a:t>
            </a:r>
          </a:p>
          <a:p>
            <a:endParaRPr lang="en-US" dirty="0"/>
          </a:p>
          <a:p>
            <a:r>
              <a:rPr lang="en-US" dirty="0" smtClean="0"/>
              <a:t>   -  some risks may not be addressed or </a:t>
            </a:r>
          </a:p>
          <a:p>
            <a:r>
              <a:rPr lang="en-US" dirty="0"/>
              <a:t> </a:t>
            </a:r>
            <a:r>
              <a:rPr lang="en-US" dirty="0" smtClean="0"/>
              <a:t> -   some safeguards may be deployed without sufficient justification – wasting time and money.</a:t>
            </a:r>
          </a:p>
          <a:p>
            <a:endParaRPr lang="en-US" dirty="0"/>
          </a:p>
          <a:p>
            <a:r>
              <a:rPr lang="en-US" dirty="0" smtClean="0"/>
              <a:t>Ideally every organizational asset should be examined – but – this is not practical.</a:t>
            </a:r>
          </a:p>
          <a:p>
            <a:endParaRPr lang="en-US" dirty="0"/>
          </a:p>
          <a:p>
            <a:r>
              <a:rPr lang="en-US" dirty="0" smtClean="0"/>
              <a:t>Four approaches to identifying and mitigating risks: </a:t>
            </a:r>
          </a:p>
          <a:p>
            <a:pPr marL="628650" lvl="1" indent="-171450">
              <a:buFont typeface="Arial" pitchFamily="34" charset="0"/>
              <a:buChar char="•"/>
            </a:pPr>
            <a:r>
              <a:rPr lang="en-US" dirty="0"/>
              <a:t>baseline</a:t>
            </a:r>
          </a:p>
          <a:p>
            <a:pPr marL="628650" lvl="1" indent="-171450">
              <a:buFont typeface="Arial" pitchFamily="34" charset="0"/>
              <a:buChar char="•"/>
            </a:pPr>
            <a:r>
              <a:rPr lang="en-US" dirty="0"/>
              <a:t>informal</a:t>
            </a:r>
          </a:p>
          <a:p>
            <a:pPr marL="628650" lvl="1" indent="-171450">
              <a:buFont typeface="Arial" pitchFamily="34" charset="0"/>
              <a:buChar char="•"/>
            </a:pPr>
            <a:r>
              <a:rPr lang="en-US" dirty="0"/>
              <a:t>detailed (formal)</a:t>
            </a:r>
          </a:p>
          <a:p>
            <a:pPr marL="628650" lvl="1" indent="-171450">
              <a:buFont typeface="Arial" pitchFamily="34" charset="0"/>
              <a:buChar char="•"/>
            </a:pPr>
            <a:r>
              <a:rPr lang="en-US" dirty="0"/>
              <a:t>combined</a:t>
            </a:r>
          </a:p>
          <a:p>
            <a:pPr marL="171450" indent="-171450">
              <a:buFont typeface="Arial" pitchFamily="34" charset="0"/>
              <a:buChar char="•"/>
            </a:pPr>
            <a:endParaRPr lang="en-US" dirty="0" smtClean="0"/>
          </a:p>
          <a:p>
            <a:r>
              <a:rPr lang="en-US" dirty="0" smtClean="0"/>
              <a:t>  We will take a look at each of these in more detail in the next few slides.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48</a:t>
            </a:fld>
            <a:endParaRPr lang="en-US" dirty="0"/>
          </a:p>
        </p:txBody>
      </p:sp>
    </p:spTree>
    <p:extLst>
      <p:ext uri="{BB962C8B-B14F-4D97-AF65-F5344CB8AC3E}">
        <p14:creationId xmlns:p14="http://schemas.microsoft.com/office/powerpoint/2010/main" val="2617822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approach to risk assessment aims to implement a basic general level of security controls.</a:t>
            </a:r>
          </a:p>
          <a:p>
            <a:endParaRPr lang="en-US" dirty="0"/>
          </a:p>
          <a:p>
            <a:r>
              <a:rPr lang="en-US" i="1" dirty="0" smtClean="0"/>
              <a:t> ( read slide )</a:t>
            </a:r>
          </a:p>
          <a:p>
            <a:endParaRPr lang="en-US" dirty="0" smtClean="0"/>
          </a:p>
          <a:p>
            <a:r>
              <a:rPr lang="en-US" dirty="0" smtClean="0"/>
              <a:t>Advantages: </a:t>
            </a:r>
          </a:p>
          <a:p>
            <a:r>
              <a:rPr lang="en-US" dirty="0" smtClean="0"/>
              <a:t>   -  doesn’t require the expenditure of additional resources in conducting a more formal risk assessment</a:t>
            </a:r>
          </a:p>
          <a:p>
            <a:r>
              <a:rPr lang="en-US" dirty="0"/>
              <a:t> </a:t>
            </a:r>
            <a:r>
              <a:rPr lang="en-US" dirty="0" smtClean="0"/>
              <a:t> -  the same measures can be replicated over a range of systems</a:t>
            </a:r>
          </a:p>
          <a:p>
            <a:endParaRPr lang="en-US" dirty="0"/>
          </a:p>
          <a:p>
            <a:r>
              <a:rPr lang="en-US" dirty="0" smtClean="0"/>
              <a:t>Disadvantages:</a:t>
            </a:r>
          </a:p>
          <a:p>
            <a:r>
              <a:rPr lang="en-US" dirty="0"/>
              <a:t> </a:t>
            </a:r>
            <a:r>
              <a:rPr lang="en-US" dirty="0" smtClean="0"/>
              <a:t> -  no special consideration is given to variations in the organization’s risk exposure</a:t>
            </a:r>
          </a:p>
          <a:p>
            <a:r>
              <a:rPr lang="en-US" dirty="0"/>
              <a:t> </a:t>
            </a:r>
            <a:r>
              <a:rPr lang="en-US" dirty="0" smtClean="0"/>
              <a:t> -  a chance that the baseline level may be set either</a:t>
            </a:r>
          </a:p>
          <a:p>
            <a:endParaRPr lang="en-US" dirty="0" smtClean="0"/>
          </a:p>
          <a:p>
            <a:r>
              <a:rPr lang="en-US" dirty="0"/>
              <a:t> </a:t>
            </a:r>
            <a:r>
              <a:rPr lang="en-US" dirty="0" smtClean="0"/>
              <a:t>     -  </a:t>
            </a:r>
            <a:r>
              <a:rPr lang="en-US" b="1" dirty="0" smtClean="0"/>
              <a:t>too high</a:t>
            </a:r>
            <a:r>
              <a:rPr lang="en-US" dirty="0" smtClean="0"/>
              <a:t>, leading to expensive or restrictive security measure that may not be needed</a:t>
            </a:r>
          </a:p>
          <a:p>
            <a:r>
              <a:rPr lang="en-US" dirty="0"/>
              <a:t> </a:t>
            </a:r>
            <a:r>
              <a:rPr lang="en-US" dirty="0" smtClean="0"/>
              <a:t>     </a:t>
            </a:r>
            <a:r>
              <a:rPr lang="en-US" b="1" dirty="0" smtClean="0"/>
              <a:t>-   too low</a:t>
            </a:r>
            <a:r>
              <a:rPr lang="en-US" dirty="0" smtClean="0"/>
              <a:t>, resulting in insufficient security and leaving the organization vulnerable</a:t>
            </a:r>
          </a:p>
          <a:p>
            <a:endParaRPr lang="en-US" dirty="0"/>
          </a:p>
          <a:p>
            <a:r>
              <a:rPr lang="en-US" dirty="0" smtClean="0"/>
              <a:t>GOAL – is to implement generally agreed safeguards to provide protection against the most common threats   </a:t>
            </a:r>
            <a:r>
              <a:rPr lang="en-US" dirty="0"/>
              <a:t>	</a:t>
            </a:r>
          </a:p>
        </p:txBody>
      </p:sp>
      <p:sp>
        <p:nvSpPr>
          <p:cNvPr id="4" name="Slide Number Placeholder 3"/>
          <p:cNvSpPr>
            <a:spLocks noGrp="1"/>
          </p:cNvSpPr>
          <p:nvPr>
            <p:ph type="sldNum" sz="quarter" idx="10"/>
          </p:nvPr>
        </p:nvSpPr>
        <p:spPr/>
        <p:txBody>
          <a:bodyPr/>
          <a:lstStyle/>
          <a:p>
            <a:fld id="{45A69B07-2FB0-4CD5-AAA1-9CFFFCC7C18D}" type="slidenum">
              <a:rPr lang="en-US" smtClean="0"/>
              <a:t>49</a:t>
            </a:fld>
            <a:endParaRPr lang="en-US" dirty="0"/>
          </a:p>
        </p:txBody>
      </p:sp>
    </p:spTree>
    <p:extLst>
      <p:ext uri="{BB962C8B-B14F-4D97-AF65-F5344CB8AC3E}">
        <p14:creationId xmlns:p14="http://schemas.microsoft.com/office/powerpoint/2010/main" val="386748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165600" cy="3124200"/>
          </a:xfrm>
        </p:spPr>
      </p:sp>
      <p:sp>
        <p:nvSpPr>
          <p:cNvPr id="3" name="Notes Placeholder 2"/>
          <p:cNvSpPr>
            <a:spLocks noGrp="1"/>
          </p:cNvSpPr>
          <p:nvPr>
            <p:ph type="body" idx="1"/>
          </p:nvPr>
        </p:nvSpPr>
        <p:spPr>
          <a:xfrm>
            <a:off x="685800" y="4114800"/>
            <a:ext cx="5486400" cy="4114800"/>
          </a:xfrm>
        </p:spPr>
        <p:txBody>
          <a:bodyPr/>
          <a:lstStyle/>
          <a:p>
            <a:r>
              <a:rPr lang="en-US" dirty="0" smtClean="0"/>
              <a:t>Chp 15. Security Audit</a:t>
            </a:r>
          </a:p>
          <a:p>
            <a:endParaRPr lang="en-US" dirty="0"/>
          </a:p>
          <a:p>
            <a:r>
              <a:rPr lang="en-US" dirty="0" smtClean="0"/>
              <a:t>Security auditing is a form of auditing that focuses on the security of an organization’s information system assets. </a:t>
            </a:r>
          </a:p>
          <a:p>
            <a:endParaRPr lang="en-US" dirty="0" smtClean="0"/>
          </a:p>
          <a:p>
            <a:r>
              <a:rPr lang="en-US" dirty="0" smtClean="0"/>
              <a:t>This function is a key element in computer security.</a:t>
            </a:r>
          </a:p>
          <a:p>
            <a:endParaRPr lang="en-US" dirty="0"/>
          </a:p>
          <a:p>
            <a:r>
              <a:rPr lang="en-US" dirty="0" smtClean="0"/>
              <a:t>Security Auditing can: </a:t>
            </a:r>
          </a:p>
          <a:p>
            <a:r>
              <a:rPr lang="en-US" dirty="0"/>
              <a:t>	</a:t>
            </a:r>
            <a:endParaRPr lang="en-US" dirty="0" smtClean="0"/>
          </a:p>
          <a:p>
            <a:pPr marL="171450" indent="-171450">
              <a:buFont typeface="Arial" pitchFamily="34" charset="0"/>
              <a:buChar char="•"/>
            </a:pPr>
            <a:r>
              <a:rPr lang="en-US" dirty="0" smtClean="0"/>
              <a:t>Provide a level of assurance of the proper operation of the computer with respect to security</a:t>
            </a:r>
          </a:p>
          <a:p>
            <a:r>
              <a:rPr lang="en-US" dirty="0" smtClean="0"/>
              <a:t> </a:t>
            </a:r>
          </a:p>
          <a:p>
            <a:pPr marL="171450" indent="-171450">
              <a:buFont typeface="Arial" pitchFamily="34" charset="0"/>
              <a:buChar char="•"/>
            </a:pPr>
            <a:r>
              <a:rPr lang="en-US" dirty="0" smtClean="0"/>
              <a:t>Generate data that can be used in the after-the-fact analysis of an attack</a:t>
            </a:r>
          </a:p>
          <a:p>
            <a:pPr marL="171450" indent="-171450">
              <a:buFont typeface="Arial" pitchFamily="34" charset="0"/>
              <a:buChar char="•"/>
            </a:pPr>
            <a:endParaRPr lang="en-US" dirty="0" smtClean="0"/>
          </a:p>
          <a:p>
            <a:pPr marL="171450" indent="-171450">
              <a:buFont typeface="Arial" pitchFamily="34" charset="0"/>
              <a:buChar char="•"/>
            </a:pPr>
            <a:r>
              <a:rPr lang="en-US" dirty="0" smtClean="0"/>
              <a:t>Provide a means of assessing inadequacies in the security service</a:t>
            </a:r>
          </a:p>
          <a:p>
            <a:pPr marL="171450" indent="-171450">
              <a:buFont typeface="Arial" pitchFamily="34" charset="0"/>
              <a:buChar char="•"/>
            </a:pPr>
            <a:endParaRPr lang="en-US" dirty="0" smtClean="0"/>
          </a:p>
          <a:p>
            <a:pPr marL="171450" indent="-171450">
              <a:buFont typeface="Arial" pitchFamily="34" charset="0"/>
              <a:buChar char="•"/>
            </a:pPr>
            <a:r>
              <a:rPr lang="en-US" dirty="0" smtClean="0"/>
              <a:t>Provide data that can be used to define “normal” behavior (and therefore to help identify abnormal behavior)</a:t>
            </a:r>
          </a:p>
          <a:p>
            <a:r>
              <a:rPr lang="en-US" dirty="0" smtClean="0"/>
              <a:t>and </a:t>
            </a:r>
          </a:p>
          <a:p>
            <a:pPr marL="171450" indent="-171450">
              <a:buFont typeface="Arial" pitchFamily="34" charset="0"/>
              <a:buChar char="•"/>
            </a:pPr>
            <a:r>
              <a:rPr lang="en-US" dirty="0" smtClean="0"/>
              <a:t>Maintain a record useful in computer forensics </a:t>
            </a:r>
          </a:p>
          <a:p>
            <a:pPr marL="171450" indent="-171450">
              <a:buFont typeface="Arial" pitchFamily="34" charset="0"/>
              <a:buChar char="•"/>
            </a:pPr>
            <a:endParaRPr lang="en-US" dirty="0"/>
          </a:p>
          <a:p>
            <a:r>
              <a:rPr lang="en-US" dirty="0" smtClean="0"/>
              <a:t>The Auditing topics we will cover include  </a:t>
            </a:r>
            <a:r>
              <a:rPr lang="en-US" i="1" dirty="0" smtClean="0"/>
              <a:t>(  </a:t>
            </a:r>
            <a:r>
              <a:rPr lang="en-US" i="1" dirty="0" smtClean="0">
                <a:sym typeface="Wingdings" pitchFamily="2" charset="2"/>
              </a:rPr>
              <a:t>read slide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5</a:t>
            </a:fld>
            <a:endParaRPr lang="en-US" dirty="0"/>
          </a:p>
        </p:txBody>
      </p:sp>
    </p:spTree>
    <p:extLst>
      <p:ext uri="{BB962C8B-B14F-4D97-AF65-F5344CB8AC3E}">
        <p14:creationId xmlns:p14="http://schemas.microsoft.com/office/powerpoint/2010/main" val="11570082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685800"/>
            <a:ext cx="4064000" cy="3048000"/>
          </a:xfrm>
        </p:spPr>
      </p:sp>
      <p:sp>
        <p:nvSpPr>
          <p:cNvPr id="3" name="Notes Placeholder 2"/>
          <p:cNvSpPr>
            <a:spLocks noGrp="1"/>
          </p:cNvSpPr>
          <p:nvPr>
            <p:ph type="body" idx="1"/>
          </p:nvPr>
        </p:nvSpPr>
        <p:spPr>
          <a:xfrm>
            <a:off x="685800" y="3962400"/>
            <a:ext cx="5791200" cy="4724400"/>
          </a:xfrm>
        </p:spPr>
        <p:txBody>
          <a:bodyPr/>
          <a:lstStyle/>
          <a:p>
            <a:r>
              <a:rPr lang="en-US" dirty="0" smtClean="0"/>
              <a:t>The informal approach involves conducting some form of informal, practical or realistic,  risk analysis for the organization’s IT System</a:t>
            </a:r>
          </a:p>
          <a:p>
            <a:endParaRPr lang="en-US" dirty="0"/>
          </a:p>
          <a:p>
            <a:r>
              <a:rPr lang="en-US" dirty="0" smtClean="0"/>
              <a:t>This analysis does not involve the use of a formal, structured process, but rather exploits the knowledge and expertise of the individuals, performing the analysis.</a:t>
            </a:r>
          </a:p>
          <a:p>
            <a:endParaRPr lang="en-US" dirty="0" smtClean="0"/>
          </a:p>
          <a:p>
            <a:r>
              <a:rPr lang="en-US" dirty="0" smtClean="0"/>
              <a:t>Advantages:</a:t>
            </a:r>
          </a:p>
          <a:p>
            <a:r>
              <a:rPr lang="en-US" dirty="0"/>
              <a:t> </a:t>
            </a:r>
            <a:r>
              <a:rPr lang="en-US" dirty="0" smtClean="0"/>
              <a:t> - individuals performing the analysis require no additional skills</a:t>
            </a:r>
          </a:p>
          <a:p>
            <a:endParaRPr lang="en-US" dirty="0"/>
          </a:p>
          <a:p>
            <a:r>
              <a:rPr lang="en-US" dirty="0" smtClean="0"/>
              <a:t>  - fairly quick and cheap</a:t>
            </a:r>
          </a:p>
          <a:p>
            <a:endParaRPr lang="en-US" dirty="0" smtClean="0"/>
          </a:p>
          <a:p>
            <a:r>
              <a:rPr lang="en-US" dirty="0" smtClean="0"/>
              <a:t>  - judgments can be made about specific vulnerabilities and risks </a:t>
            </a:r>
          </a:p>
          <a:p>
            <a:r>
              <a:rPr lang="en-US" dirty="0"/>
              <a:t> </a:t>
            </a:r>
            <a:r>
              <a:rPr lang="en-US" dirty="0" smtClean="0"/>
              <a:t>      - more accurate and targeted controls may be used (compared to baseline) </a:t>
            </a:r>
          </a:p>
          <a:p>
            <a:endParaRPr lang="en-US" dirty="0"/>
          </a:p>
          <a:p>
            <a:r>
              <a:rPr lang="en-US" dirty="0" smtClean="0"/>
              <a:t>Disadvantages:</a:t>
            </a:r>
          </a:p>
          <a:p>
            <a:r>
              <a:rPr lang="en-US" dirty="0"/>
              <a:t> </a:t>
            </a:r>
            <a:r>
              <a:rPr lang="en-US" dirty="0" smtClean="0"/>
              <a:t>  -  a chance that some risks may not be considered appropriately</a:t>
            </a:r>
          </a:p>
          <a:p>
            <a:r>
              <a:rPr lang="en-US" dirty="0" smtClean="0"/>
              <a:t/>
            </a:r>
            <a:br>
              <a:rPr lang="en-US" dirty="0" smtClean="0"/>
            </a:br>
            <a:r>
              <a:rPr lang="en-US" dirty="0" smtClean="0"/>
              <a:t>   -  results may be skewed by the views and prejudices of the individuals performing the analysis</a:t>
            </a:r>
          </a:p>
          <a:p>
            <a:endParaRPr lang="en-US" dirty="0" smtClean="0"/>
          </a:p>
          <a:p>
            <a:r>
              <a:rPr lang="en-US" dirty="0" smtClean="0"/>
              <a:t>   -  may result in insufficient justification for suggested controls – which may bring the justification of the whole process into question</a:t>
            </a:r>
          </a:p>
          <a:p>
            <a:r>
              <a:rPr lang="en-US" dirty="0" smtClean="0"/>
              <a:t/>
            </a:r>
            <a:br>
              <a:rPr lang="en-US" dirty="0" smtClean="0"/>
            </a:br>
            <a:r>
              <a:rPr lang="en-US" dirty="0" smtClean="0"/>
              <a:t>  - may be inconsistent results over time as a result of differing expertise in those conducting the analysis</a:t>
            </a:r>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50</a:t>
            </a:fld>
            <a:endParaRPr lang="en-US" dirty="0"/>
          </a:p>
        </p:txBody>
      </p:sp>
    </p:spTree>
    <p:extLst>
      <p:ext uri="{BB962C8B-B14F-4D97-AF65-F5344CB8AC3E}">
        <p14:creationId xmlns:p14="http://schemas.microsoft.com/office/powerpoint/2010/main" val="22720618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685800"/>
            <a:ext cx="4368800" cy="3276600"/>
          </a:xfrm>
        </p:spPr>
      </p:sp>
      <p:sp>
        <p:nvSpPr>
          <p:cNvPr id="3" name="Notes Placeholder 2"/>
          <p:cNvSpPr>
            <a:spLocks noGrp="1"/>
          </p:cNvSpPr>
          <p:nvPr>
            <p:ph type="body" idx="1"/>
          </p:nvPr>
        </p:nvSpPr>
        <p:spPr>
          <a:xfrm>
            <a:off x="685800" y="4114800"/>
            <a:ext cx="5486400" cy="4800600"/>
          </a:xfrm>
        </p:spPr>
        <p:txBody>
          <a:bodyPr/>
          <a:lstStyle/>
          <a:p>
            <a:r>
              <a:rPr lang="en-US" dirty="0" smtClean="0"/>
              <a:t>The third and most comprehensive approach is to conduct a detailed risk assessment of the organization’s IT systems.</a:t>
            </a:r>
          </a:p>
          <a:p>
            <a:endParaRPr lang="en-US" dirty="0" smtClean="0"/>
          </a:p>
          <a:p>
            <a:r>
              <a:rPr lang="en-US" dirty="0" smtClean="0"/>
              <a:t>Involves a number of stages</a:t>
            </a:r>
          </a:p>
          <a:p>
            <a:r>
              <a:rPr lang="en-US" dirty="0" smtClean="0"/>
              <a:t>  -  identification of assets</a:t>
            </a:r>
          </a:p>
          <a:p>
            <a:r>
              <a:rPr lang="en-US" dirty="0"/>
              <a:t> </a:t>
            </a:r>
            <a:r>
              <a:rPr lang="en-US" dirty="0" smtClean="0"/>
              <a:t> -  identification of threats and vulnerabilities to those assets</a:t>
            </a:r>
          </a:p>
          <a:p>
            <a:r>
              <a:rPr lang="en-US" dirty="0"/>
              <a:t> </a:t>
            </a:r>
            <a:r>
              <a:rPr lang="en-US" dirty="0" smtClean="0"/>
              <a:t> -  determination of the likelihood of the risk occurring</a:t>
            </a:r>
          </a:p>
          <a:p>
            <a:r>
              <a:rPr lang="en-US" dirty="0"/>
              <a:t> </a:t>
            </a:r>
            <a:r>
              <a:rPr lang="en-US" dirty="0" smtClean="0"/>
              <a:t> -  identification of the consequences to the organization should risk occur</a:t>
            </a:r>
            <a:endParaRPr lang="en-US" dirty="0"/>
          </a:p>
          <a:p>
            <a:r>
              <a:rPr lang="en-US" dirty="0" smtClean="0"/>
              <a:t>       -  therefore identifies the risk the org is exposed to</a:t>
            </a:r>
          </a:p>
          <a:p>
            <a:endParaRPr lang="en-US" dirty="0"/>
          </a:p>
          <a:p>
            <a:r>
              <a:rPr lang="en-US" dirty="0" smtClean="0"/>
              <a:t>Advantages:</a:t>
            </a:r>
          </a:p>
          <a:p>
            <a:r>
              <a:rPr lang="en-US" dirty="0"/>
              <a:t> </a:t>
            </a:r>
            <a:r>
              <a:rPr lang="en-US" dirty="0" smtClean="0"/>
              <a:t>  - provides the most detailed examination of the security risks of an organization’s IT system </a:t>
            </a:r>
          </a:p>
          <a:p>
            <a:r>
              <a:rPr lang="en-US" dirty="0" smtClean="0"/>
              <a:t>  - produces strong justification for expenditure on controls proposed</a:t>
            </a:r>
          </a:p>
          <a:p>
            <a:r>
              <a:rPr lang="en-US" dirty="0" smtClean="0"/>
              <a:t>  - provides the best information for continuing to manage the security of these systems</a:t>
            </a:r>
          </a:p>
          <a:p>
            <a:endParaRPr lang="en-US" dirty="0" smtClean="0"/>
          </a:p>
          <a:p>
            <a:r>
              <a:rPr lang="en-US" dirty="0" smtClean="0"/>
              <a:t>Disadvantages:</a:t>
            </a:r>
          </a:p>
          <a:p>
            <a:r>
              <a:rPr lang="en-US" dirty="0"/>
              <a:t> </a:t>
            </a:r>
            <a:r>
              <a:rPr lang="en-US" dirty="0" smtClean="0"/>
              <a:t>  - significant cost in time, resources,  and expertise needed to perform the analysis</a:t>
            </a:r>
          </a:p>
          <a:p>
            <a:r>
              <a:rPr lang="en-US" dirty="0"/>
              <a:t> </a:t>
            </a:r>
            <a:r>
              <a:rPr lang="en-US" dirty="0" smtClean="0"/>
              <a:t>  - the time taken to perform the analysis, may result in delays in providing suitable levels of protection for some systems</a:t>
            </a:r>
          </a:p>
          <a:p>
            <a:endParaRPr lang="en-US" dirty="0"/>
          </a:p>
          <a:p>
            <a:r>
              <a:rPr lang="en-US" dirty="0" smtClean="0"/>
              <a:t>Note:  The use of a formal, detailed risk analysis is often a legal requirement for some government organizations and businesses providing services to them.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51</a:t>
            </a:fld>
            <a:endParaRPr lang="en-US" dirty="0"/>
          </a:p>
        </p:txBody>
      </p:sp>
    </p:spTree>
    <p:extLst>
      <p:ext uri="{BB962C8B-B14F-4D97-AF65-F5344CB8AC3E}">
        <p14:creationId xmlns:p14="http://schemas.microsoft.com/office/powerpoint/2010/main" val="34330234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lstStyle/>
          <a:p>
            <a:r>
              <a:rPr lang="en-US" dirty="0" smtClean="0"/>
              <a:t>The last approach combines elements of the baseline, informal and detailed risk analysis approaches.</a:t>
            </a:r>
          </a:p>
          <a:p>
            <a:endParaRPr lang="en-US" dirty="0"/>
          </a:p>
          <a:p>
            <a:r>
              <a:rPr lang="en-US" dirty="0" smtClean="0"/>
              <a:t>Aim is to provide reasonable levels of protection as quickly as possible, and then to examine and adjust the protection controls deployed on key systems over time.</a:t>
            </a:r>
          </a:p>
          <a:p>
            <a:endParaRPr lang="en-US" dirty="0"/>
          </a:p>
          <a:p>
            <a:r>
              <a:rPr lang="en-US" dirty="0" smtClean="0"/>
              <a:t>Starts with </a:t>
            </a:r>
            <a:r>
              <a:rPr lang="en-US" i="1" dirty="0" smtClean="0"/>
              <a:t>(sub bullet pt. 1.-  ..suitable… - read  4 sub-bullets )</a:t>
            </a:r>
          </a:p>
          <a:p>
            <a:endParaRPr lang="en-US" dirty="0"/>
          </a:p>
          <a:p>
            <a:r>
              <a:rPr lang="en-US" dirty="0" smtClean="0"/>
              <a:t>The use of initial high-level analysis to determine where further resources need to be expended, may be easier to sell to management. </a:t>
            </a:r>
          </a:p>
          <a:p>
            <a:r>
              <a:rPr lang="en-US" dirty="0" smtClean="0"/>
              <a:t> </a:t>
            </a:r>
          </a:p>
          <a:p>
            <a:r>
              <a:rPr lang="en-US" dirty="0" smtClean="0"/>
              <a:t>This approach can be a better use of time and money. </a:t>
            </a:r>
          </a:p>
          <a:p>
            <a:endParaRPr lang="en-US" dirty="0"/>
          </a:p>
          <a:p>
            <a:r>
              <a:rPr lang="en-US" dirty="0" smtClean="0"/>
              <a:t>This approach results in the development of a strategic picture of the IT resources and where major risks are likely to occur.  </a:t>
            </a:r>
          </a:p>
          <a:p>
            <a:endParaRPr lang="en-US" dirty="0"/>
          </a:p>
          <a:p>
            <a:r>
              <a:rPr lang="en-US" dirty="0" smtClean="0"/>
              <a:t>Allowing for better security earlier and for a growth in security control over time.</a:t>
            </a:r>
          </a:p>
          <a:p>
            <a:r>
              <a:rPr lang="en-US" i="1" dirty="0" smtClean="0"/>
              <a:t> </a:t>
            </a:r>
          </a:p>
          <a:p>
            <a:r>
              <a:rPr lang="en-US" dirty="0" smtClean="0"/>
              <a:t>Disadvantage:</a:t>
            </a:r>
          </a:p>
          <a:p>
            <a:r>
              <a:rPr lang="en-US" dirty="0" smtClean="0"/>
              <a:t>    - If the initial high-level analysis is inaccurate, then some systems for which a detailed risk analysis should be performed may remain vulnerable for some time.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52</a:t>
            </a:fld>
            <a:endParaRPr lang="en-US" dirty="0"/>
          </a:p>
        </p:txBody>
      </p:sp>
    </p:spTree>
    <p:extLst>
      <p:ext uri="{BB962C8B-B14F-4D97-AF65-F5344CB8AC3E}">
        <p14:creationId xmlns:p14="http://schemas.microsoft.com/office/powerpoint/2010/main" val="1864949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0800" y="609600"/>
            <a:ext cx="1828800" cy="1371600"/>
          </a:xfrm>
        </p:spPr>
      </p:sp>
      <p:sp>
        <p:nvSpPr>
          <p:cNvPr id="3" name="Notes Placeholder 2"/>
          <p:cNvSpPr>
            <a:spLocks noGrp="1"/>
          </p:cNvSpPr>
          <p:nvPr>
            <p:ph type="body" idx="1"/>
          </p:nvPr>
        </p:nvSpPr>
        <p:spPr>
          <a:xfrm>
            <a:off x="457200" y="2057400"/>
            <a:ext cx="6019800" cy="6400800"/>
          </a:xfrm>
        </p:spPr>
        <p:txBody>
          <a:bodyPr/>
          <a:lstStyle/>
          <a:p>
            <a:r>
              <a:rPr lang="en-US" dirty="0" smtClean="0"/>
              <a:t>Risk Assessment Methodology (Fig. 16.3, pg.519) may want to find this page – we will be referring to it throughout the discussion of this chapter.    </a:t>
            </a:r>
          </a:p>
          <a:p>
            <a:endParaRPr lang="en-US" dirty="0"/>
          </a:p>
          <a:p>
            <a:r>
              <a:rPr lang="en-US" dirty="0" smtClean="0"/>
              <a:t>Step 1 –System Characterization</a:t>
            </a:r>
          </a:p>
          <a:p>
            <a:r>
              <a:rPr lang="en-US" dirty="0"/>
              <a:t> </a:t>
            </a:r>
            <a:r>
              <a:rPr lang="en-US" dirty="0" smtClean="0"/>
              <a:t> Input: Hardware, software, system interfaces, data and information, people</a:t>
            </a:r>
          </a:p>
          <a:p>
            <a:r>
              <a:rPr lang="en-US" dirty="0"/>
              <a:t> </a:t>
            </a:r>
            <a:r>
              <a:rPr lang="en-US" dirty="0" smtClean="0"/>
              <a:t> Output: System boundary, system functions, system and data criticality</a:t>
            </a:r>
          </a:p>
          <a:p>
            <a:r>
              <a:rPr lang="en-US" dirty="0" smtClean="0"/>
              <a:t> </a:t>
            </a:r>
            <a:endParaRPr lang="en-US" dirty="0"/>
          </a:p>
          <a:p>
            <a:r>
              <a:rPr lang="en-US" dirty="0" smtClean="0"/>
              <a:t>Step 2 – Threat Identification</a:t>
            </a:r>
          </a:p>
          <a:p>
            <a:r>
              <a:rPr lang="en-US" dirty="0" smtClean="0"/>
              <a:t>   Input: History of system attack, data from CRETs and similar sources</a:t>
            </a:r>
          </a:p>
          <a:p>
            <a:r>
              <a:rPr lang="en-US" dirty="0" smtClean="0"/>
              <a:t>   Output: Threat Statement</a:t>
            </a:r>
          </a:p>
          <a:p>
            <a:endParaRPr lang="en-US" dirty="0"/>
          </a:p>
          <a:p>
            <a:r>
              <a:rPr lang="en-US" dirty="0" smtClean="0"/>
              <a:t>Step 3 – Vulnerability Identification</a:t>
            </a:r>
          </a:p>
          <a:p>
            <a:r>
              <a:rPr lang="en-US" dirty="0"/>
              <a:t> </a:t>
            </a:r>
            <a:r>
              <a:rPr lang="en-US" dirty="0" smtClean="0"/>
              <a:t> Input: Reports from prior risk assessments, Security requirements, Security Tests results</a:t>
            </a:r>
          </a:p>
          <a:p>
            <a:r>
              <a:rPr lang="en-US" dirty="0"/>
              <a:t> </a:t>
            </a:r>
            <a:r>
              <a:rPr lang="en-US" dirty="0" smtClean="0"/>
              <a:t>  Output: List of potential vulnerabilities </a:t>
            </a:r>
          </a:p>
          <a:p>
            <a:endParaRPr lang="en-US" dirty="0"/>
          </a:p>
          <a:p>
            <a:r>
              <a:rPr lang="en-US" dirty="0" smtClean="0"/>
              <a:t>Step 4 – Control Analysis</a:t>
            </a:r>
          </a:p>
          <a:p>
            <a:r>
              <a:rPr lang="en-US" dirty="0" smtClean="0"/>
              <a:t>   Input: Current controls, planned controls</a:t>
            </a:r>
          </a:p>
          <a:p>
            <a:r>
              <a:rPr lang="en-US" dirty="0" smtClean="0"/>
              <a:t>    Output: List of current and planned controls</a:t>
            </a:r>
          </a:p>
          <a:p>
            <a:endParaRPr lang="en-US" dirty="0" smtClean="0"/>
          </a:p>
          <a:p>
            <a:r>
              <a:rPr lang="en-US" dirty="0" smtClean="0"/>
              <a:t>Step 5 – Likelihood determination</a:t>
            </a:r>
          </a:p>
          <a:p>
            <a:r>
              <a:rPr lang="en-US" dirty="0"/>
              <a:t> </a:t>
            </a:r>
            <a:r>
              <a:rPr lang="en-US" dirty="0" smtClean="0"/>
              <a:t>   Input: Threat-source motivation, Threat capacity, Nature of vulnerability, Current controls</a:t>
            </a:r>
          </a:p>
          <a:p>
            <a:r>
              <a:rPr lang="en-US" dirty="0"/>
              <a:t> </a:t>
            </a:r>
            <a:r>
              <a:rPr lang="en-US" dirty="0" smtClean="0"/>
              <a:t>   Output:  Likelihood rating</a:t>
            </a:r>
          </a:p>
          <a:p>
            <a:endParaRPr lang="en-US" dirty="0"/>
          </a:p>
          <a:p>
            <a:r>
              <a:rPr lang="en-US" dirty="0" smtClean="0"/>
              <a:t>Step 6 – Impact Analysis( Loss of : INTEGRITY,   AVAILABILITY,   CONFIDENTIALITY	 </a:t>
            </a:r>
          </a:p>
          <a:p>
            <a:r>
              <a:rPr lang="en-US" dirty="0" smtClean="0"/>
              <a:t>    Input Mission impact analysis, asset critically assessment, data criticality, data sensitivity</a:t>
            </a:r>
          </a:p>
          <a:p>
            <a:r>
              <a:rPr lang="en-US" dirty="0"/>
              <a:t> </a:t>
            </a:r>
            <a:r>
              <a:rPr lang="en-US" dirty="0" smtClean="0"/>
              <a:t>   Output: Impact rating</a:t>
            </a:r>
          </a:p>
          <a:p>
            <a:endParaRPr lang="en-US" dirty="0"/>
          </a:p>
          <a:p>
            <a:r>
              <a:rPr lang="en-US" dirty="0" smtClean="0"/>
              <a:t>Step 7 – Risk Determination</a:t>
            </a:r>
          </a:p>
          <a:p>
            <a:r>
              <a:rPr lang="en-US" dirty="0"/>
              <a:t> </a:t>
            </a:r>
            <a:r>
              <a:rPr lang="en-US" dirty="0" smtClean="0"/>
              <a:t>   Input: Likelihood of threat exploitation, Magnitude of impact, Adequacy of controls</a:t>
            </a:r>
          </a:p>
          <a:p>
            <a:r>
              <a:rPr lang="en-US" dirty="0"/>
              <a:t> </a:t>
            </a:r>
            <a:r>
              <a:rPr lang="en-US" dirty="0" smtClean="0"/>
              <a:t>   Output: Risks and associated risk levels</a:t>
            </a:r>
          </a:p>
          <a:p>
            <a:endParaRPr lang="en-US" dirty="0"/>
          </a:p>
          <a:p>
            <a:r>
              <a:rPr lang="en-US" dirty="0" smtClean="0"/>
              <a:t>Step 8 – Control recommendations :  Output: Recommended Controls</a:t>
            </a:r>
          </a:p>
          <a:p>
            <a:endParaRPr lang="en-US" dirty="0"/>
          </a:p>
          <a:p>
            <a:r>
              <a:rPr lang="en-US" dirty="0" smtClean="0"/>
              <a:t>Step 9 – Results documentation  :  Output: Risk assessment report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53</a:t>
            </a:fld>
            <a:endParaRPr lang="en-US" dirty="0"/>
          </a:p>
        </p:txBody>
      </p:sp>
    </p:spTree>
    <p:extLst>
      <p:ext uri="{BB962C8B-B14F-4D97-AF65-F5344CB8AC3E}">
        <p14:creationId xmlns:p14="http://schemas.microsoft.com/office/powerpoint/2010/main" val="30102832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model on the last slide, </a:t>
            </a:r>
            <a:r>
              <a:rPr lang="en-US" b="1" dirty="0" smtClean="0"/>
              <a:t>Risk </a:t>
            </a:r>
            <a:r>
              <a:rPr lang="en-US" b="1" dirty="0" smtClean="0"/>
              <a:t>Assessment Context </a:t>
            </a:r>
            <a:r>
              <a:rPr lang="en-US" dirty="0" smtClean="0"/>
              <a:t>would be part of </a:t>
            </a:r>
            <a:r>
              <a:rPr lang="en-US" b="1" dirty="0" smtClean="0"/>
              <a:t>Step 1.</a:t>
            </a:r>
          </a:p>
          <a:p>
            <a:endParaRPr lang="en-US" b="1" dirty="0"/>
          </a:p>
          <a:p>
            <a:r>
              <a:rPr lang="en-US" i="1" dirty="0" smtClean="0"/>
              <a:t>( read 1</a:t>
            </a:r>
            <a:r>
              <a:rPr lang="en-US" i="1" baseline="30000" dirty="0" smtClean="0"/>
              <a:t>st</a:t>
            </a:r>
            <a:r>
              <a:rPr lang="en-US" i="1" dirty="0" smtClean="0"/>
              <a:t> and 2</a:t>
            </a:r>
            <a:r>
              <a:rPr lang="en-US" i="1" baseline="30000" dirty="0" smtClean="0"/>
              <a:t>nd</a:t>
            </a:r>
            <a:r>
              <a:rPr lang="en-US" i="1" dirty="0" smtClean="0"/>
              <a:t> bullet points )</a:t>
            </a:r>
          </a:p>
          <a:p>
            <a:endParaRPr lang="en-US" b="1" dirty="0"/>
          </a:p>
          <a:p>
            <a:r>
              <a:rPr lang="en-US" b="1" dirty="0" smtClean="0"/>
              <a:t>Risk appetite </a:t>
            </a:r>
            <a:r>
              <a:rPr lang="en-US" dirty="0" smtClean="0"/>
              <a:t>– is defined as  the level of risk the organization views as acceptable. </a:t>
            </a:r>
          </a:p>
          <a:p>
            <a:endParaRPr lang="en-US" dirty="0"/>
          </a:p>
          <a:p>
            <a:r>
              <a:rPr lang="en-US" i="1" dirty="0"/>
              <a:t>( read </a:t>
            </a:r>
            <a:r>
              <a:rPr lang="en-US" i="1" dirty="0" smtClean="0"/>
              <a:t>3</a:t>
            </a:r>
            <a:r>
              <a:rPr lang="en-US" i="1" baseline="30000" dirty="0" smtClean="0"/>
              <a:t>rd</a:t>
            </a:r>
            <a:r>
              <a:rPr lang="en-US" i="1" dirty="0" smtClean="0"/>
              <a:t> bullet point </a:t>
            </a:r>
            <a:r>
              <a:rPr lang="en-US" i="1" dirty="0"/>
              <a:t>)</a:t>
            </a:r>
          </a:p>
          <a:p>
            <a:endParaRPr lang="en-US" dirty="0" smtClean="0"/>
          </a:p>
          <a:p>
            <a:r>
              <a:rPr lang="en-US" dirty="0" smtClean="0"/>
              <a:t>Boundaries – may be a single system, a functional area (i.e.  Product info)  or the entire IT infrastructure</a:t>
            </a:r>
          </a:p>
          <a:p>
            <a:endParaRPr lang="en-US" dirty="0"/>
          </a:p>
          <a:p>
            <a:r>
              <a:rPr lang="en-US" dirty="0" smtClean="0"/>
              <a:t>As part of the Risk assessment –</a:t>
            </a:r>
          </a:p>
          <a:p>
            <a:r>
              <a:rPr lang="en-US" dirty="0"/>
              <a:t> </a:t>
            </a:r>
            <a:r>
              <a:rPr lang="en-US" dirty="0" smtClean="0"/>
              <a:t> - identify stakeholders</a:t>
            </a:r>
          </a:p>
          <a:p>
            <a:r>
              <a:rPr lang="en-US" dirty="0"/>
              <a:t> </a:t>
            </a:r>
            <a:r>
              <a:rPr lang="en-US" dirty="0" smtClean="0"/>
              <a:t> -  decide who will do the risk assessment</a:t>
            </a:r>
          </a:p>
          <a:p>
            <a:r>
              <a:rPr lang="en-US" dirty="0"/>
              <a:t> </a:t>
            </a:r>
            <a:r>
              <a:rPr lang="en-US" dirty="0" smtClean="0"/>
              <a:t>  </a:t>
            </a:r>
            <a:endParaRPr lang="en-US" dirty="0"/>
          </a:p>
          <a:p>
            <a:r>
              <a:rPr lang="en-US" i="1" dirty="0" smtClean="0"/>
              <a:t>  ( </a:t>
            </a:r>
            <a:r>
              <a:rPr lang="en-US" i="1" dirty="0"/>
              <a:t>read 4th bullet point )</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54</a:t>
            </a:fld>
            <a:endParaRPr lang="en-US" dirty="0"/>
          </a:p>
        </p:txBody>
      </p:sp>
    </p:spTree>
    <p:extLst>
      <p:ext uri="{BB962C8B-B14F-4D97-AF65-F5344CB8AC3E}">
        <p14:creationId xmlns:p14="http://schemas.microsoft.com/office/powerpoint/2010/main" val="1949286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component of Step 1 (of slide </a:t>
            </a:r>
            <a:r>
              <a:rPr lang="en-US" dirty="0" smtClean="0"/>
              <a:t>53)</a:t>
            </a:r>
            <a:endParaRPr lang="en-US" dirty="0" smtClean="0"/>
          </a:p>
          <a:p>
            <a:endParaRPr lang="en-US" dirty="0"/>
          </a:p>
          <a:p>
            <a:r>
              <a:rPr lang="en-US" dirty="0" smtClean="0"/>
              <a:t>( Read slide ) </a:t>
            </a:r>
          </a:p>
          <a:p>
            <a:endParaRPr lang="en-US" dirty="0"/>
          </a:p>
          <a:p>
            <a:r>
              <a:rPr lang="en-US" dirty="0" smtClean="0"/>
              <a:t>The goal here is to identify all assets that contribute significantly to attaining the organization's objectives and whose compromise or loss would seriously impact on the organization’s operation.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55</a:t>
            </a:fld>
            <a:endParaRPr lang="en-US" dirty="0"/>
          </a:p>
        </p:txBody>
      </p:sp>
    </p:spTree>
    <p:extLst>
      <p:ext uri="{BB962C8B-B14F-4D97-AF65-F5344CB8AC3E}">
        <p14:creationId xmlns:p14="http://schemas.microsoft.com/office/powerpoint/2010/main" val="35004778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Definitions of some </a:t>
            </a:r>
            <a:r>
              <a:rPr lang="en-US" b="1" dirty="0" smtClean="0"/>
              <a:t>Risk Related Terms</a:t>
            </a:r>
            <a:r>
              <a:rPr lang="en-US" dirty="0" smtClean="0"/>
              <a:t>.  Note these are not just relevant to Security Risks – universal to all types of risk.  </a:t>
            </a:r>
          </a:p>
          <a:p>
            <a:endParaRPr lang="en-US" dirty="0"/>
          </a:p>
          <a:p>
            <a:r>
              <a:rPr lang="en-US" dirty="0" smtClean="0"/>
              <a:t>  ( read slide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56</a:t>
            </a:fld>
            <a:endParaRPr lang="en-US" dirty="0"/>
          </a:p>
        </p:txBody>
      </p:sp>
    </p:spTree>
    <p:extLst>
      <p:ext uri="{BB962C8B-B14F-4D97-AF65-F5344CB8AC3E}">
        <p14:creationId xmlns:p14="http://schemas.microsoft.com/office/powerpoint/2010/main" val="12024049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(Step 2 in the process on slide </a:t>
            </a:r>
            <a:r>
              <a:rPr lang="en-US" dirty="0" smtClean="0"/>
              <a:t>53) </a:t>
            </a:r>
            <a:r>
              <a:rPr lang="en-US" dirty="0" smtClean="0"/>
              <a:t>is to identify the threats or risks the assets are exposed to.</a:t>
            </a:r>
          </a:p>
          <a:p>
            <a:endParaRPr lang="en-US" dirty="0"/>
          </a:p>
          <a:p>
            <a:r>
              <a:rPr lang="en-US" dirty="0" smtClean="0"/>
              <a:t>The goal of this stage is to identify potentially significant risks to the assets.  This requires answering the two questions listed at the top of this slide</a:t>
            </a:r>
          </a:p>
          <a:p>
            <a:r>
              <a:rPr lang="en-US" dirty="0"/>
              <a:t> </a:t>
            </a:r>
            <a:endParaRPr lang="en-US" dirty="0" smtClean="0"/>
          </a:p>
          <a:p>
            <a:r>
              <a:rPr lang="en-US" i="1" dirty="0" smtClean="0"/>
              <a:t> ( read slide )</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57</a:t>
            </a:fld>
            <a:endParaRPr lang="en-US" dirty="0"/>
          </a:p>
        </p:txBody>
      </p:sp>
    </p:spTree>
    <p:extLst>
      <p:ext uri="{BB962C8B-B14F-4D97-AF65-F5344CB8AC3E}">
        <p14:creationId xmlns:p14="http://schemas.microsoft.com/office/powerpoint/2010/main" val="3155466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Threats can be natural </a:t>
            </a:r>
            <a:r>
              <a:rPr lang="en-US" dirty="0" smtClean="0"/>
              <a:t>(some times referred to ”Acts of God” or </a:t>
            </a:r>
            <a:r>
              <a:rPr lang="en-US" dirty="0"/>
              <a:t>man-made.</a:t>
            </a:r>
          </a:p>
          <a:p>
            <a:endParaRPr lang="en-US" dirty="0"/>
          </a:p>
          <a:p>
            <a:r>
              <a:rPr lang="en-US" dirty="0"/>
              <a:t>They can be accidental or deliberate. </a:t>
            </a:r>
            <a:endParaRPr lang="en-US" dirty="0" smtClean="0"/>
          </a:p>
          <a:p>
            <a:endParaRPr lang="en-US" dirty="0"/>
          </a:p>
          <a:p>
            <a:r>
              <a:rPr lang="en-US" dirty="0" smtClean="0"/>
              <a:t>  </a:t>
            </a:r>
            <a:r>
              <a:rPr lang="en-US" i="1" dirty="0" smtClean="0"/>
              <a:t>( read 2</a:t>
            </a:r>
            <a:r>
              <a:rPr lang="en-US" i="1" baseline="30000" dirty="0" smtClean="0"/>
              <a:t>nd</a:t>
            </a:r>
            <a:r>
              <a:rPr lang="en-US" i="1" dirty="0" smtClean="0"/>
              <a:t> bullet point ) </a:t>
            </a:r>
          </a:p>
          <a:p>
            <a:r>
              <a:rPr lang="en-US" dirty="0" smtClean="0"/>
              <a:t> </a:t>
            </a:r>
          </a:p>
          <a:p>
            <a:r>
              <a:rPr lang="en-US" b="1" dirty="0" smtClean="0"/>
              <a:t>Motivation: </a:t>
            </a:r>
            <a:r>
              <a:rPr lang="en-US" dirty="0" smtClean="0"/>
              <a:t>Why would someone target this organization?   How motivated are they?</a:t>
            </a:r>
          </a:p>
          <a:p>
            <a:endParaRPr lang="en-US" dirty="0"/>
          </a:p>
          <a:p>
            <a:r>
              <a:rPr lang="en-US" b="1" dirty="0" smtClean="0"/>
              <a:t>Capability</a:t>
            </a:r>
            <a:r>
              <a:rPr lang="en-US" dirty="0" smtClean="0"/>
              <a:t>: What is their level of skill in exploiting the threat?</a:t>
            </a:r>
          </a:p>
          <a:p>
            <a:r>
              <a:rPr lang="en-US" dirty="0" smtClean="0"/>
              <a:t>(To me, this is a “major” unknown.) </a:t>
            </a:r>
          </a:p>
          <a:p>
            <a:r>
              <a:rPr lang="en-US" dirty="0" smtClean="0"/>
              <a:t>                     Another way to view this question – How could this occur.</a:t>
            </a:r>
          </a:p>
          <a:p>
            <a:endParaRPr lang="en-US" dirty="0"/>
          </a:p>
          <a:p>
            <a:r>
              <a:rPr lang="en-US" b="1" dirty="0" smtClean="0"/>
              <a:t>Resource</a:t>
            </a:r>
            <a:r>
              <a:rPr lang="en-US" dirty="0" smtClean="0"/>
              <a:t>: How much time, money, and other resources could they deploy?</a:t>
            </a:r>
          </a:p>
          <a:p>
            <a:endParaRPr lang="en-US" dirty="0"/>
          </a:p>
          <a:p>
            <a:r>
              <a:rPr lang="en-US" b="1" dirty="0" smtClean="0"/>
              <a:t>Probability of attack: </a:t>
            </a:r>
            <a:r>
              <a:rPr lang="en-US" dirty="0" smtClean="0"/>
              <a:t>How likely and how often would our assets be targeted?</a:t>
            </a:r>
          </a:p>
          <a:p>
            <a:endParaRPr lang="en-US" dirty="0"/>
          </a:p>
          <a:p>
            <a:r>
              <a:rPr lang="en-US" b="1" dirty="0" smtClean="0"/>
              <a:t>Deterrence: </a:t>
            </a:r>
            <a:r>
              <a:rPr lang="en-US" dirty="0" smtClean="0"/>
              <a:t>What are the consequences to the attacker of being identified?  </a:t>
            </a:r>
          </a:p>
          <a:p>
            <a:endParaRPr lang="en-US" dirty="0"/>
          </a:p>
          <a:p>
            <a:r>
              <a:rPr lang="en-US" i="1" dirty="0" smtClean="0"/>
              <a:t>( read 3rd bullet point ) </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58</a:t>
            </a:fld>
            <a:endParaRPr lang="en-US" dirty="0"/>
          </a:p>
        </p:txBody>
      </p:sp>
    </p:spTree>
    <p:extLst>
      <p:ext uri="{BB962C8B-B14F-4D97-AF65-F5344CB8AC3E}">
        <p14:creationId xmlns:p14="http://schemas.microsoft.com/office/powerpoint/2010/main" val="23002892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read slide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59</a:t>
            </a:fld>
            <a:endParaRPr lang="en-US" dirty="0"/>
          </a:p>
        </p:txBody>
      </p:sp>
    </p:spTree>
    <p:extLst>
      <p:ext uri="{BB962C8B-B14F-4D97-AF65-F5344CB8AC3E}">
        <p14:creationId xmlns:p14="http://schemas.microsoft.com/office/powerpoint/2010/main" val="35878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r>
              <a:rPr lang="en-US" dirty="0" smtClean="0"/>
              <a:t>Our first topic is  Security Auditing Architecture</a:t>
            </a:r>
          </a:p>
          <a:p>
            <a:endParaRPr lang="en-US" dirty="0"/>
          </a:p>
          <a:p>
            <a:r>
              <a:rPr lang="en-US" dirty="0" smtClean="0"/>
              <a:t>Definitions </a:t>
            </a:r>
            <a:r>
              <a:rPr lang="en-US" i="1" dirty="0" smtClean="0"/>
              <a:t>( read  slide )</a:t>
            </a:r>
          </a:p>
          <a:p>
            <a:endParaRPr lang="en-US" i="1" dirty="0"/>
          </a:p>
          <a:p>
            <a:r>
              <a:rPr lang="en-US" b="1" dirty="0" smtClean="0"/>
              <a:t>Security Audit</a:t>
            </a:r>
          </a:p>
          <a:p>
            <a:endParaRPr lang="en-US" b="1" dirty="0"/>
          </a:p>
          <a:p>
            <a:r>
              <a:rPr lang="en-US" b="1" dirty="0" smtClean="0"/>
              <a:t>Three Key Points:</a:t>
            </a:r>
          </a:p>
          <a:p>
            <a:r>
              <a:rPr lang="en-US" b="1" dirty="0" smtClean="0"/>
              <a:t>   </a:t>
            </a:r>
            <a:r>
              <a:rPr lang="en-US" dirty="0" smtClean="0"/>
              <a:t> – the audit is a review and an examination (which is what any audit is)</a:t>
            </a:r>
          </a:p>
          <a:p>
            <a:endParaRPr lang="en-US" dirty="0"/>
          </a:p>
          <a:p>
            <a:r>
              <a:rPr lang="en-US" dirty="0" smtClean="0"/>
              <a:t>    - looking for not only breaches in security, but whether the proper controls are in place  </a:t>
            </a:r>
          </a:p>
          <a:p>
            <a:endParaRPr lang="en-US" dirty="0"/>
          </a:p>
          <a:p>
            <a:r>
              <a:rPr lang="en-US" dirty="0" smtClean="0"/>
              <a:t>  - use this information to make recommendations for changes to the security process</a:t>
            </a:r>
          </a:p>
          <a:p>
            <a:endParaRPr lang="en-US" dirty="0" smtClean="0"/>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6</a:t>
            </a:fld>
            <a:endParaRPr lang="en-US" dirty="0"/>
          </a:p>
        </p:txBody>
      </p:sp>
    </p:spTree>
    <p:extLst>
      <p:ext uri="{BB962C8B-B14F-4D97-AF65-F5344CB8AC3E}">
        <p14:creationId xmlns:p14="http://schemas.microsoft.com/office/powerpoint/2010/main" val="19453503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3657600"/>
          </a:xfrm>
        </p:spPr>
        <p:txBody>
          <a:bodyPr/>
          <a:lstStyle/>
          <a:p>
            <a:r>
              <a:rPr lang="en-US" dirty="0"/>
              <a:t>The </a:t>
            </a:r>
            <a:r>
              <a:rPr lang="en-US" dirty="0" smtClean="0"/>
              <a:t>third step in </a:t>
            </a:r>
            <a:r>
              <a:rPr lang="en-US" dirty="0"/>
              <a:t>the process on slide </a:t>
            </a:r>
            <a:r>
              <a:rPr lang="en-US" dirty="0" smtClean="0"/>
              <a:t>53 is </a:t>
            </a:r>
            <a:r>
              <a:rPr lang="en-US" dirty="0"/>
              <a:t>to </a:t>
            </a:r>
            <a:r>
              <a:rPr lang="en-US" b="1" dirty="0"/>
              <a:t>identify the </a:t>
            </a:r>
            <a:r>
              <a:rPr lang="en-US" b="1" dirty="0" smtClean="0"/>
              <a:t>potential vulnerabilities</a:t>
            </a:r>
            <a:r>
              <a:rPr lang="en-US" dirty="0" smtClean="0"/>
              <a:t>.</a:t>
            </a:r>
            <a:endParaRPr lang="en-US" dirty="0"/>
          </a:p>
          <a:p>
            <a:endParaRPr lang="en-US" dirty="0" smtClean="0"/>
          </a:p>
          <a:p>
            <a:endParaRPr lang="en-US" dirty="0"/>
          </a:p>
          <a:p>
            <a:r>
              <a:rPr lang="en-US" dirty="0" smtClean="0"/>
              <a:t>This step also addresses the second “ Security requirements” question we asked at the beginning of this chapter.</a:t>
            </a:r>
          </a:p>
          <a:p>
            <a:endParaRPr lang="en-US" dirty="0"/>
          </a:p>
          <a:p>
            <a:r>
              <a:rPr lang="en-US" dirty="0" smtClean="0"/>
              <a:t> “How are assets threatened” or asked in other ways – How could this occur?    </a:t>
            </a:r>
          </a:p>
          <a:p>
            <a:r>
              <a:rPr lang="en-US" dirty="0"/>
              <a:t> </a:t>
            </a:r>
            <a:r>
              <a:rPr lang="en-US" dirty="0" smtClean="0"/>
              <a:t>   or </a:t>
            </a:r>
          </a:p>
          <a:p>
            <a:r>
              <a:rPr lang="en-US" dirty="0" smtClean="0"/>
              <a:t> What are the Capabilities of a potential hacker. </a:t>
            </a:r>
            <a:endParaRPr lang="en-US" dirty="0"/>
          </a:p>
          <a:p>
            <a:endParaRPr lang="en-US" dirty="0" smtClean="0"/>
          </a:p>
          <a:p>
            <a:r>
              <a:rPr lang="en-US" dirty="0" smtClean="0"/>
              <a:t>This involves identifying flaws or weaknesses in the organization’s IT system or processes.</a:t>
            </a:r>
          </a:p>
          <a:p>
            <a:endParaRPr lang="en-US" dirty="0"/>
          </a:p>
          <a:p>
            <a:r>
              <a:rPr lang="en-US" i="1" dirty="0" smtClean="0"/>
              <a:t>( Read 2</a:t>
            </a:r>
            <a:r>
              <a:rPr lang="en-US" i="1" baseline="30000" dirty="0" smtClean="0"/>
              <a:t>nd</a:t>
            </a:r>
            <a:r>
              <a:rPr lang="en-US" i="1" dirty="0" smtClean="0"/>
              <a:t> bullet point on )  </a:t>
            </a:r>
          </a:p>
          <a:p>
            <a:endParaRPr lang="en-US" dirty="0"/>
          </a:p>
          <a:p>
            <a:r>
              <a:rPr lang="en-US" dirty="0" smtClean="0"/>
              <a:t>The outcome of this step should be a list of threats and vulnerabilities, with brief descriptions of how and why they might occur.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60</a:t>
            </a:fld>
            <a:endParaRPr lang="en-US" dirty="0"/>
          </a:p>
        </p:txBody>
      </p:sp>
    </p:spTree>
    <p:extLst>
      <p:ext uri="{BB962C8B-B14F-4D97-AF65-F5344CB8AC3E}">
        <p14:creationId xmlns:p14="http://schemas.microsoft.com/office/powerpoint/2010/main" val="37023121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667000"/>
          </a:xfrm>
        </p:spPr>
        <p:txBody>
          <a:bodyPr/>
          <a:lstStyle/>
          <a:p>
            <a:r>
              <a:rPr lang="en-US" dirty="0"/>
              <a:t>The </a:t>
            </a:r>
            <a:r>
              <a:rPr lang="en-US" dirty="0" smtClean="0"/>
              <a:t>fourth step </a:t>
            </a:r>
            <a:r>
              <a:rPr lang="en-US" dirty="0"/>
              <a:t>in the process on slide </a:t>
            </a:r>
            <a:r>
              <a:rPr lang="en-US" dirty="0" smtClean="0"/>
              <a:t>53 </a:t>
            </a:r>
            <a:r>
              <a:rPr lang="en-US" dirty="0" smtClean="0"/>
              <a:t>is </a:t>
            </a:r>
            <a:r>
              <a:rPr lang="en-US" dirty="0"/>
              <a:t>to </a:t>
            </a:r>
            <a:r>
              <a:rPr lang="en-US" dirty="0" smtClean="0"/>
              <a:t>identify and analyze the current and planned controls.</a:t>
            </a:r>
            <a:endParaRPr lang="en-US" dirty="0"/>
          </a:p>
          <a:p>
            <a:endParaRPr lang="en-US" dirty="0"/>
          </a:p>
          <a:p>
            <a:endParaRPr lang="en-US" dirty="0" smtClean="0"/>
          </a:p>
          <a:p>
            <a:endParaRPr lang="en-US" dirty="0"/>
          </a:p>
          <a:p>
            <a:r>
              <a:rPr lang="en-US" dirty="0" smtClean="0"/>
              <a:t>Before </a:t>
            </a:r>
            <a:r>
              <a:rPr lang="en-US" dirty="0"/>
              <a:t>the likelihood of a threat can be specified, any existing controls used by the organization to attempt to minimize threats need to be identified. </a:t>
            </a:r>
            <a:endParaRPr lang="en-US" dirty="0" smtClean="0"/>
          </a:p>
          <a:p>
            <a:endParaRPr lang="en-US" dirty="0"/>
          </a:p>
          <a:p>
            <a:r>
              <a:rPr lang="en-US" dirty="0" smtClean="0"/>
              <a:t>(</a:t>
            </a:r>
            <a:r>
              <a:rPr lang="en-US" i="1" dirty="0" smtClean="0"/>
              <a:t> read slide )</a:t>
            </a:r>
            <a:endParaRPr lang="en-US" i="1" dirty="0"/>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61</a:t>
            </a:fld>
            <a:endParaRPr lang="en-US" dirty="0"/>
          </a:p>
        </p:txBody>
      </p:sp>
    </p:spTree>
    <p:extLst>
      <p:ext uri="{BB962C8B-B14F-4D97-AF65-F5344CB8AC3E}">
        <p14:creationId xmlns:p14="http://schemas.microsoft.com/office/powerpoint/2010/main" val="34557245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read slide) </a:t>
            </a:r>
          </a:p>
          <a:p>
            <a:endParaRPr lang="en-US" dirty="0"/>
          </a:p>
          <a:p>
            <a:r>
              <a:rPr lang="en-US" dirty="0" smtClean="0"/>
              <a:t>Qualitative – see next slide</a:t>
            </a:r>
          </a:p>
        </p:txBody>
      </p:sp>
      <p:sp>
        <p:nvSpPr>
          <p:cNvPr id="4" name="Slide Number Placeholder 3"/>
          <p:cNvSpPr>
            <a:spLocks noGrp="1"/>
          </p:cNvSpPr>
          <p:nvPr>
            <p:ph type="sldNum" sz="quarter" idx="10"/>
          </p:nvPr>
        </p:nvSpPr>
        <p:spPr/>
        <p:txBody>
          <a:bodyPr/>
          <a:lstStyle/>
          <a:p>
            <a:fld id="{45A69B07-2FB0-4CD5-AAA1-9CFFFCC7C18D}" type="slidenum">
              <a:rPr lang="en-US" smtClean="0"/>
              <a:t>62</a:t>
            </a:fld>
            <a:endParaRPr lang="en-US" dirty="0"/>
          </a:p>
        </p:txBody>
      </p:sp>
    </p:spTree>
    <p:extLst>
      <p:ext uri="{BB962C8B-B14F-4D97-AF65-F5344CB8AC3E}">
        <p14:creationId xmlns:p14="http://schemas.microsoft.com/office/powerpoint/2010/main" val="1239256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685800"/>
            <a:ext cx="3657600" cy="2743200"/>
          </a:xfrm>
        </p:spPr>
      </p:sp>
      <p:sp>
        <p:nvSpPr>
          <p:cNvPr id="3" name="Notes Placeholder 2"/>
          <p:cNvSpPr>
            <a:spLocks noGrp="1"/>
          </p:cNvSpPr>
          <p:nvPr>
            <p:ph type="body" idx="1"/>
          </p:nvPr>
        </p:nvSpPr>
        <p:spPr>
          <a:xfrm>
            <a:off x="685800" y="3581400"/>
            <a:ext cx="5715000" cy="4876800"/>
          </a:xfrm>
        </p:spPr>
        <p:txBody>
          <a:bodyPr/>
          <a:lstStyle/>
          <a:p>
            <a:r>
              <a:rPr lang="en-US" dirty="0" smtClean="0"/>
              <a:t>Having identified existing controls, the likelihood that each identified threat could occur and cause harm to some asset needs to be specified.</a:t>
            </a:r>
          </a:p>
          <a:p>
            <a:endParaRPr lang="en-US" dirty="0"/>
          </a:p>
          <a:p>
            <a:r>
              <a:rPr lang="en-US" dirty="0" smtClean="0"/>
              <a:t>This is the </a:t>
            </a:r>
            <a:r>
              <a:rPr lang="en-US" b="1" dirty="0" smtClean="0"/>
              <a:t>fifth step </a:t>
            </a:r>
            <a:r>
              <a:rPr lang="en-US" dirty="0"/>
              <a:t>in the process on slide </a:t>
            </a:r>
            <a:r>
              <a:rPr lang="en-US" dirty="0" smtClean="0"/>
              <a:t>53, </a:t>
            </a:r>
            <a:r>
              <a:rPr lang="en-US" dirty="0" smtClean="0"/>
              <a:t>- to </a:t>
            </a:r>
            <a:r>
              <a:rPr lang="en-US" b="1" dirty="0" smtClean="0"/>
              <a:t>determine the likelihood </a:t>
            </a:r>
            <a:r>
              <a:rPr lang="en-US" dirty="0" smtClean="0"/>
              <a:t>of the threat to occur. </a:t>
            </a:r>
          </a:p>
          <a:p>
            <a:endParaRPr lang="en-US" dirty="0"/>
          </a:p>
          <a:p>
            <a:r>
              <a:rPr lang="en-US" dirty="0" smtClean="0"/>
              <a:t>The likelihood is typically described qualitatively. </a:t>
            </a:r>
          </a:p>
          <a:p>
            <a:endParaRPr lang="en-US" dirty="0"/>
          </a:p>
          <a:p>
            <a:r>
              <a:rPr lang="en-US" dirty="0" smtClean="0"/>
              <a:t>  </a:t>
            </a:r>
            <a:r>
              <a:rPr lang="en-US" i="1" dirty="0" smtClean="0"/>
              <a:t>( read slide ) </a:t>
            </a:r>
          </a:p>
          <a:p>
            <a:endParaRPr lang="en-US" dirty="0"/>
          </a:p>
          <a:p>
            <a:r>
              <a:rPr lang="en-US" dirty="0" smtClean="0"/>
              <a:t>There will likely be some uncertainty and debate over exactly which rating is more appropriate.</a:t>
            </a:r>
          </a:p>
          <a:p>
            <a:endParaRPr lang="en-US" dirty="0"/>
          </a:p>
          <a:p>
            <a:r>
              <a:rPr lang="en-US" dirty="0" smtClean="0"/>
              <a:t>The goal of this process is to provide guidance to management as to which risk exist, and provide enough information to help them decide how to respond.  </a:t>
            </a:r>
          </a:p>
          <a:p>
            <a:endParaRPr lang="en-US" dirty="0"/>
          </a:p>
          <a:p>
            <a:r>
              <a:rPr lang="en-US" dirty="0" smtClean="0"/>
              <a:t>The risk analyst takes the descriptive asset and threat / vulnerability details form the previous steps in the process, and taking into consideration the overall risk environment and existing controls (of the organization), decides the appropriate rating.</a:t>
            </a:r>
          </a:p>
          <a:p>
            <a:endParaRPr lang="en-US" dirty="0"/>
          </a:p>
          <a:p>
            <a:r>
              <a:rPr lang="en-US" dirty="0" smtClean="0"/>
              <a:t>This estimation relates the likelihood of the specified threat exploiting one or more vulnerabilities to an asset  (or group of assets) which would result in harm to the organization.</a:t>
            </a:r>
          </a:p>
          <a:p>
            <a:endParaRPr lang="en-US" dirty="0"/>
          </a:p>
          <a:p>
            <a:r>
              <a:rPr lang="en-US" dirty="0" smtClean="0"/>
              <a:t>Authors of the text suggests </a:t>
            </a:r>
            <a:r>
              <a:rPr lang="en-US" dirty="0" smtClean="0"/>
              <a:t>a </a:t>
            </a:r>
            <a:r>
              <a:rPr lang="en-US" dirty="0" smtClean="0"/>
              <a:t>rating of “likely” or higher should be assigned to a threat that has occurred before.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63</a:t>
            </a:fld>
            <a:endParaRPr lang="en-US" dirty="0"/>
          </a:p>
        </p:txBody>
      </p:sp>
    </p:spTree>
    <p:extLst>
      <p:ext uri="{BB962C8B-B14F-4D97-AF65-F5344CB8AC3E}">
        <p14:creationId xmlns:p14="http://schemas.microsoft.com/office/powerpoint/2010/main" val="25457194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smtClean="0"/>
              <a:t>sixth step </a:t>
            </a:r>
            <a:r>
              <a:rPr lang="en-US" dirty="0"/>
              <a:t>in the process on slide </a:t>
            </a:r>
            <a:r>
              <a:rPr lang="en-US" dirty="0" smtClean="0"/>
              <a:t>53 </a:t>
            </a:r>
            <a:r>
              <a:rPr lang="en-US" dirty="0"/>
              <a:t>is to </a:t>
            </a:r>
            <a:r>
              <a:rPr lang="en-US" dirty="0" smtClean="0"/>
              <a:t>perform an </a:t>
            </a:r>
            <a:r>
              <a:rPr lang="en-US" b="1" dirty="0" smtClean="0"/>
              <a:t>Impact Analysis</a:t>
            </a:r>
            <a:r>
              <a:rPr lang="en-US" dirty="0" smtClean="0"/>
              <a:t>. </a:t>
            </a:r>
            <a:endParaRPr lang="en-US" dirty="0"/>
          </a:p>
          <a:p>
            <a:endParaRPr lang="en-US" dirty="0" smtClean="0"/>
          </a:p>
          <a:p>
            <a:r>
              <a:rPr lang="en-US" dirty="0" smtClean="0"/>
              <a:t>After identifying the likelihood of a threat to occur, the analyst must then specify the consequences of a specific threat occurring.</a:t>
            </a:r>
          </a:p>
          <a:p>
            <a:endParaRPr lang="en-US" dirty="0"/>
          </a:p>
          <a:p>
            <a:r>
              <a:rPr lang="en-US" dirty="0" smtClean="0"/>
              <a:t>The author makes a note here that this is</a:t>
            </a:r>
          </a:p>
          <a:p>
            <a:endParaRPr lang="en-US" dirty="0"/>
          </a:p>
          <a:p>
            <a:r>
              <a:rPr lang="en-US" dirty="0" smtClean="0"/>
              <a:t>“distinct from, and not related to, the likelihood of the threat occurring.  Rather, consequence specification indicates the impact on the organization should the particular threat in question actually occur.</a:t>
            </a:r>
          </a:p>
          <a:p>
            <a:endParaRPr lang="en-US" dirty="0"/>
          </a:p>
          <a:p>
            <a:r>
              <a:rPr lang="en-US" dirty="0" smtClean="0"/>
              <a:t>Even if a threat is regarded as rare or unlikely, if the organization would suffer severe consequences should it occur, then it clearly poses a risk to the organization.”    </a:t>
            </a:r>
          </a:p>
          <a:p>
            <a:endParaRPr lang="en-US" dirty="0"/>
          </a:p>
          <a:p>
            <a:r>
              <a:rPr lang="en-US" dirty="0" smtClean="0"/>
              <a:t>A qualitative descriptive value should be used.</a:t>
            </a:r>
          </a:p>
          <a:p>
            <a:endParaRPr lang="en-US" dirty="0"/>
          </a:p>
          <a:p>
            <a:r>
              <a:rPr lang="en-US" i="1" dirty="0" smtClean="0"/>
              <a:t> ( read slide ) </a:t>
            </a:r>
          </a:p>
          <a:p>
            <a:endParaRPr lang="en-US" dirty="0"/>
          </a:p>
          <a:p>
            <a:r>
              <a:rPr lang="en-US" dirty="0" smtClean="0"/>
              <a:t>This determination should be based upon the judgment of the asset’s owner and / or the organization’s management, rather than the opinion of the risk analyst.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64</a:t>
            </a:fld>
            <a:endParaRPr lang="en-US" dirty="0"/>
          </a:p>
        </p:txBody>
      </p:sp>
    </p:spTree>
    <p:extLst>
      <p:ext uri="{BB962C8B-B14F-4D97-AF65-F5344CB8AC3E}">
        <p14:creationId xmlns:p14="http://schemas.microsoft.com/office/powerpoint/2010/main" val="26486176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likelihood and consequences of each specific threat have been identified, a final level of risk can be assigned.</a:t>
            </a:r>
          </a:p>
          <a:p>
            <a:endParaRPr lang="en-US" dirty="0" smtClean="0"/>
          </a:p>
          <a:p>
            <a:r>
              <a:rPr lang="en-US" dirty="0" smtClean="0"/>
              <a:t>This is the </a:t>
            </a:r>
            <a:r>
              <a:rPr lang="en-US" b="1" dirty="0" smtClean="0"/>
              <a:t>seventh step </a:t>
            </a:r>
            <a:r>
              <a:rPr lang="en-US" dirty="0"/>
              <a:t>in the process on slide </a:t>
            </a:r>
            <a:r>
              <a:rPr lang="en-US" dirty="0" smtClean="0"/>
              <a:t>53 </a:t>
            </a:r>
            <a:r>
              <a:rPr lang="en-US" dirty="0"/>
              <a:t>is to </a:t>
            </a:r>
            <a:r>
              <a:rPr lang="en-US" dirty="0" smtClean="0"/>
              <a:t>make </a:t>
            </a:r>
            <a:r>
              <a:rPr lang="en-US" b="1" dirty="0" smtClean="0"/>
              <a:t>a Risk Level Determination,</a:t>
            </a:r>
            <a:r>
              <a:rPr lang="en-US" dirty="0" smtClean="0"/>
              <a:t> </a:t>
            </a:r>
          </a:p>
          <a:p>
            <a:r>
              <a:rPr lang="en-US" dirty="0"/>
              <a:t> </a:t>
            </a:r>
            <a:r>
              <a:rPr lang="en-US" dirty="0" smtClean="0"/>
              <a:t>  or identify or assign a final level of risk.  </a:t>
            </a:r>
            <a:endParaRPr lang="en-US" dirty="0"/>
          </a:p>
          <a:p>
            <a:endParaRPr lang="en-US" dirty="0"/>
          </a:p>
          <a:p>
            <a:r>
              <a:rPr lang="en-US" dirty="0" smtClean="0"/>
              <a:t>This is typically determined using a table that maps the “Likelihood” values to a “Consequence” value to determine the “Risk Level”.</a:t>
            </a:r>
          </a:p>
          <a:p>
            <a:endParaRPr lang="en-US" dirty="0"/>
          </a:p>
          <a:p>
            <a:r>
              <a:rPr lang="en-US" i="1" dirty="0" smtClean="0"/>
              <a:t>( read slide )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65</a:t>
            </a:fld>
            <a:endParaRPr lang="en-US" dirty="0"/>
          </a:p>
        </p:txBody>
      </p:sp>
    </p:spTree>
    <p:extLst>
      <p:ext uri="{BB962C8B-B14F-4D97-AF65-F5344CB8AC3E}">
        <p14:creationId xmlns:p14="http://schemas.microsoft.com/office/powerpoint/2010/main" val="20771561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provides a description of the Risk Level assignments.</a:t>
            </a:r>
          </a:p>
          <a:p>
            <a:endParaRPr lang="en-US" dirty="0"/>
          </a:p>
          <a:p>
            <a:r>
              <a:rPr lang="en-US" i="1" dirty="0" smtClean="0"/>
              <a:t> ( read slide )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66</a:t>
            </a:fld>
            <a:endParaRPr lang="en-US" dirty="0"/>
          </a:p>
        </p:txBody>
      </p:sp>
    </p:spTree>
    <p:extLst>
      <p:ext uri="{BB962C8B-B14F-4D97-AF65-F5344CB8AC3E}">
        <p14:creationId xmlns:p14="http://schemas.microsoft.com/office/powerpoint/2010/main" val="15664213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 of the risk analysis process should be documented in Risk Register.</a:t>
            </a:r>
          </a:p>
          <a:p>
            <a:endParaRPr lang="en-US" dirty="0"/>
          </a:p>
          <a:p>
            <a:r>
              <a:rPr lang="en-US" dirty="0" smtClean="0"/>
              <a:t>This should include a summary table such as seen in this slide.</a:t>
            </a:r>
          </a:p>
          <a:p>
            <a:endParaRPr lang="en-US" dirty="0"/>
          </a:p>
          <a:p>
            <a:r>
              <a:rPr lang="en-US" dirty="0" smtClean="0"/>
              <a:t>This would be supported by details of how the various items were determined, including the rationale, justification, and supporting evidence used.</a:t>
            </a:r>
          </a:p>
          <a:p>
            <a:endParaRPr lang="en-US" dirty="0"/>
          </a:p>
          <a:p>
            <a:r>
              <a:rPr lang="en-US" dirty="0" smtClean="0"/>
              <a:t>The aim of this documentation is to provide senior management with the information needed to make appropriate decisions on how best to manage the identified risks.  </a:t>
            </a:r>
          </a:p>
          <a:p>
            <a:endParaRPr lang="en-US" dirty="0"/>
          </a:p>
          <a:p>
            <a:r>
              <a:rPr lang="en-US" dirty="0" smtClean="0"/>
              <a:t>(It also provides evidence that a formal “Risk Assessment” was done.)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67</a:t>
            </a:fld>
            <a:endParaRPr lang="en-US" dirty="0"/>
          </a:p>
        </p:txBody>
      </p:sp>
    </p:spTree>
    <p:extLst>
      <p:ext uri="{BB962C8B-B14F-4D97-AF65-F5344CB8AC3E}">
        <p14:creationId xmlns:p14="http://schemas.microsoft.com/office/powerpoint/2010/main" val="24315543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6600" y="685800"/>
            <a:ext cx="2844800" cy="2133600"/>
          </a:xfrm>
        </p:spPr>
      </p:sp>
      <p:sp>
        <p:nvSpPr>
          <p:cNvPr id="3" name="Notes Placeholder 2"/>
          <p:cNvSpPr>
            <a:spLocks noGrp="1"/>
          </p:cNvSpPr>
          <p:nvPr>
            <p:ph type="body" idx="1"/>
          </p:nvPr>
        </p:nvSpPr>
        <p:spPr>
          <a:xfrm>
            <a:off x="457200" y="2895600"/>
            <a:ext cx="5715000" cy="5715000"/>
          </a:xfrm>
        </p:spPr>
        <p:txBody>
          <a:bodyPr/>
          <a:lstStyle/>
          <a:p>
            <a:r>
              <a:rPr lang="en-US" dirty="0" smtClean="0"/>
              <a:t>Once the details of potentially significant risks are determined, management needs  to decide whether it needs to take action in response to the risk assessment.</a:t>
            </a:r>
          </a:p>
          <a:p>
            <a:endParaRPr lang="en-US" dirty="0"/>
          </a:p>
          <a:p>
            <a:r>
              <a:rPr lang="en-US" dirty="0" smtClean="0"/>
              <a:t>There are five broad alternatives available to management for treating identified risks:</a:t>
            </a:r>
          </a:p>
          <a:p>
            <a:endParaRPr lang="en-US" b="1" dirty="0"/>
          </a:p>
          <a:p>
            <a:r>
              <a:rPr lang="en-US" b="1" dirty="0" smtClean="0"/>
              <a:t>Risk Acceptance: </a:t>
            </a:r>
            <a:r>
              <a:rPr lang="en-US" dirty="0" smtClean="0"/>
              <a:t>Choosing to accept a risk level greater than normal for business reasons.</a:t>
            </a:r>
          </a:p>
          <a:p>
            <a:r>
              <a:rPr lang="en-US" dirty="0"/>
              <a:t>	</a:t>
            </a:r>
            <a:r>
              <a:rPr lang="en-US" dirty="0" smtClean="0"/>
              <a:t>- excessive costs or time needed to treat the risk</a:t>
            </a:r>
          </a:p>
          <a:p>
            <a:r>
              <a:rPr lang="en-US" dirty="0"/>
              <a:t>	</a:t>
            </a:r>
            <a:r>
              <a:rPr lang="en-US" dirty="0" smtClean="0"/>
              <a:t>- management must accept the responsibility for the consequences to the organization should the risk occur.</a:t>
            </a:r>
          </a:p>
          <a:p>
            <a:endParaRPr lang="en-US" dirty="0"/>
          </a:p>
          <a:p>
            <a:r>
              <a:rPr lang="en-US" b="1" dirty="0"/>
              <a:t>Risk </a:t>
            </a:r>
            <a:r>
              <a:rPr lang="en-US" b="1" dirty="0" smtClean="0"/>
              <a:t>Avoidance: </a:t>
            </a:r>
            <a:r>
              <a:rPr lang="en-US" dirty="0" smtClean="0"/>
              <a:t>Not proceeding with the activity or system that creates this risk. </a:t>
            </a:r>
          </a:p>
          <a:p>
            <a:endParaRPr lang="en-US" dirty="0"/>
          </a:p>
          <a:p>
            <a:r>
              <a:rPr lang="en-US" b="1" dirty="0"/>
              <a:t>Risk </a:t>
            </a:r>
            <a:r>
              <a:rPr lang="en-US" b="1" dirty="0" smtClean="0"/>
              <a:t>Transferal: </a:t>
            </a:r>
            <a:r>
              <a:rPr lang="en-US" dirty="0" smtClean="0"/>
              <a:t>Sharing responsibility for the risk with a third party.</a:t>
            </a:r>
          </a:p>
          <a:p>
            <a:r>
              <a:rPr lang="en-US" dirty="0"/>
              <a:t>	</a:t>
            </a:r>
            <a:r>
              <a:rPr lang="en-US" dirty="0" smtClean="0"/>
              <a:t>- typically achieved by taking out insurance against the risk occurring or entering into a partnership or a joint venture to share the risk</a:t>
            </a:r>
          </a:p>
          <a:p>
            <a:endParaRPr lang="en-US" dirty="0"/>
          </a:p>
          <a:p>
            <a:r>
              <a:rPr lang="en-US" b="1" dirty="0"/>
              <a:t>Reduce the </a:t>
            </a:r>
            <a:r>
              <a:rPr lang="en-US" b="1" dirty="0" smtClean="0"/>
              <a:t>Consequence: </a:t>
            </a:r>
            <a:r>
              <a:rPr lang="en-US" dirty="0" smtClean="0"/>
              <a:t>By modifying the structure or use of the assets at risk to reduce the impact on the organization should the risk occur.  This could be achieved by implementing controls to enable the organization to quickly recover should the risk occur.  </a:t>
            </a:r>
          </a:p>
          <a:p>
            <a:r>
              <a:rPr lang="en-US" dirty="0"/>
              <a:t>	</a:t>
            </a:r>
            <a:r>
              <a:rPr lang="en-US" dirty="0" smtClean="0"/>
              <a:t>e.g. implementing an off-site backup process,  or developing a disaster recovery plan </a:t>
            </a:r>
          </a:p>
          <a:p>
            <a:endParaRPr lang="en-US" dirty="0"/>
          </a:p>
          <a:p>
            <a:r>
              <a:rPr lang="en-US" b="1" dirty="0"/>
              <a:t>Reduce </a:t>
            </a:r>
            <a:r>
              <a:rPr lang="en-US" b="1" dirty="0" smtClean="0"/>
              <a:t>Likelihood: </a:t>
            </a:r>
            <a:r>
              <a:rPr lang="en-US" dirty="0" smtClean="0"/>
              <a:t>By implementing suitable controls to lower the chance of the vulnerability being exploited. </a:t>
            </a:r>
          </a:p>
          <a:p>
            <a:endParaRPr lang="en-US" dirty="0" smtClean="0"/>
          </a:p>
          <a:p>
            <a:r>
              <a:rPr lang="en-US" dirty="0"/>
              <a:t>	</a:t>
            </a:r>
            <a:r>
              <a:rPr lang="en-US" dirty="0" smtClean="0"/>
              <a:t>e.g. These could include technical or administrative controls – firewalls or access tokens</a:t>
            </a:r>
          </a:p>
          <a:p>
            <a:r>
              <a:rPr lang="en-US" dirty="0"/>
              <a:t>	</a:t>
            </a:r>
            <a:r>
              <a:rPr lang="en-US" dirty="0" smtClean="0"/>
              <a:t>Such controls aim to improve the security of the asset, making it harder for an attack to succeed by reducing the vulnerability of the asset. </a:t>
            </a:r>
          </a:p>
          <a:p>
            <a:endParaRPr lang="en-US" dirty="0"/>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68</a:t>
            </a:fld>
            <a:endParaRPr lang="en-US" dirty="0"/>
          </a:p>
        </p:txBody>
      </p:sp>
    </p:spTree>
    <p:extLst>
      <p:ext uri="{BB962C8B-B14F-4D97-AF65-F5344CB8AC3E}">
        <p14:creationId xmlns:p14="http://schemas.microsoft.com/office/powerpoint/2010/main" val="22706002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69</a:t>
            </a:fld>
            <a:endParaRPr lang="en-US" dirty="0"/>
          </a:p>
        </p:txBody>
      </p:sp>
    </p:spTree>
    <p:extLst>
      <p:ext uri="{BB962C8B-B14F-4D97-AF65-F5344CB8AC3E}">
        <p14:creationId xmlns:p14="http://schemas.microsoft.com/office/powerpoint/2010/main" val="420836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topic is </a:t>
            </a:r>
            <a:r>
              <a:rPr lang="en-US" b="1" dirty="0"/>
              <a:t>Security </a:t>
            </a:r>
            <a:r>
              <a:rPr lang="en-US" b="1" dirty="0" smtClean="0"/>
              <a:t>Auditing Trail. </a:t>
            </a:r>
          </a:p>
          <a:p>
            <a:endParaRPr lang="en-US" dirty="0"/>
          </a:p>
          <a:p>
            <a:r>
              <a:rPr lang="en-US" dirty="0" smtClean="0"/>
              <a:t>Definitions </a:t>
            </a:r>
            <a:r>
              <a:rPr lang="en-US" i="1" dirty="0"/>
              <a:t>( read  slide )</a:t>
            </a:r>
          </a:p>
          <a:p>
            <a:endParaRPr lang="en-US" dirty="0"/>
          </a:p>
          <a:p>
            <a:r>
              <a:rPr lang="en-US" b="1" dirty="0"/>
              <a:t>Security </a:t>
            </a:r>
            <a:r>
              <a:rPr lang="en-US" b="1" dirty="0" smtClean="0"/>
              <a:t>Audit Trail</a:t>
            </a:r>
          </a:p>
          <a:p>
            <a:endParaRPr lang="en-US" b="1" dirty="0"/>
          </a:p>
          <a:p>
            <a:r>
              <a:rPr lang="en-US" b="1" dirty="0" smtClean="0"/>
              <a:t>Key Point:</a:t>
            </a:r>
          </a:p>
          <a:p>
            <a:r>
              <a:rPr lang="en-US" b="1" dirty="0" smtClean="0"/>
              <a:t>  </a:t>
            </a:r>
          </a:p>
          <a:p>
            <a:r>
              <a:rPr lang="en-US" dirty="0"/>
              <a:t> </a:t>
            </a:r>
            <a:r>
              <a:rPr lang="en-US" dirty="0" smtClean="0"/>
              <a:t>- the capture of security related information</a:t>
            </a:r>
            <a:r>
              <a:rPr lang="en-US" b="1" dirty="0"/>
              <a:t>	</a:t>
            </a:r>
            <a:r>
              <a:rPr lang="en-US" b="1" dirty="0" smtClean="0"/>
              <a:t> </a:t>
            </a:r>
            <a:endParaRPr lang="en-US" b="1" dirty="0"/>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7</a:t>
            </a:fld>
            <a:endParaRPr lang="en-US" dirty="0"/>
          </a:p>
        </p:txBody>
      </p:sp>
    </p:spTree>
    <p:extLst>
      <p:ext uri="{BB962C8B-B14F-4D97-AF65-F5344CB8AC3E}">
        <p14:creationId xmlns:p14="http://schemas.microsoft.com/office/powerpoint/2010/main" val="6517161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70</a:t>
            </a:fld>
            <a:endParaRPr lang="en-US" dirty="0"/>
          </a:p>
        </p:txBody>
      </p:sp>
    </p:spTree>
    <p:extLst>
      <p:ext uri="{BB962C8B-B14F-4D97-AF65-F5344CB8AC3E}">
        <p14:creationId xmlns:p14="http://schemas.microsoft.com/office/powerpoint/2010/main" val="738046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71</a:t>
            </a:fld>
            <a:endParaRPr lang="en-US" dirty="0"/>
          </a:p>
        </p:txBody>
      </p:sp>
    </p:spTree>
    <p:extLst>
      <p:ext uri="{BB962C8B-B14F-4D97-AF65-F5344CB8AC3E}">
        <p14:creationId xmlns:p14="http://schemas.microsoft.com/office/powerpoint/2010/main" val="23692348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cover the high-level topics are:  </a:t>
            </a:r>
          </a:p>
          <a:p>
            <a:pPr marL="628650" lvl="1" indent="-171450">
              <a:buFont typeface="Arial" pitchFamily="34" charset="0"/>
              <a:buChar char="•"/>
            </a:pPr>
            <a:r>
              <a:rPr lang="en-US" dirty="0"/>
              <a:t>IT Security Management </a:t>
            </a:r>
            <a:r>
              <a:rPr lang="en-US" dirty="0" smtClean="0"/>
              <a:t>Implementation – this is the focus of all of Chapter 17</a:t>
            </a:r>
            <a:endParaRPr lang="en-US" dirty="0"/>
          </a:p>
          <a:p>
            <a:pPr marL="628650" lvl="1" indent="-171450">
              <a:buFont typeface="Arial" pitchFamily="34" charset="0"/>
              <a:buChar char="•"/>
            </a:pPr>
            <a:r>
              <a:rPr lang="en-US" dirty="0"/>
              <a:t>Security Controls or Safeguards</a:t>
            </a:r>
          </a:p>
          <a:p>
            <a:pPr marL="628650" lvl="1" indent="-171450">
              <a:buFont typeface="Arial" pitchFamily="34" charset="0"/>
              <a:buChar char="•"/>
            </a:pPr>
            <a:r>
              <a:rPr lang="en-US" dirty="0"/>
              <a:t>IT Security Plan</a:t>
            </a:r>
          </a:p>
          <a:p>
            <a:pPr marL="628650" lvl="1" indent="-171450">
              <a:buFont typeface="Arial" pitchFamily="34" charset="0"/>
              <a:buChar char="•"/>
            </a:pPr>
            <a:r>
              <a:rPr lang="en-US" dirty="0"/>
              <a:t>Implementation of Controls</a:t>
            </a:r>
          </a:p>
          <a:p>
            <a:pPr marL="628650" lvl="1" indent="-171450">
              <a:buFont typeface="Arial" pitchFamily="34" charset="0"/>
              <a:buChar char="•"/>
            </a:pPr>
            <a:r>
              <a:rPr lang="en-US" dirty="0"/>
              <a:t>Implementation Follow-up</a:t>
            </a:r>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72</a:t>
            </a:fld>
            <a:endParaRPr lang="en-US" dirty="0"/>
          </a:p>
        </p:txBody>
      </p:sp>
    </p:spTree>
    <p:extLst>
      <p:ext uri="{BB962C8B-B14F-4D97-AF65-F5344CB8AC3E}">
        <p14:creationId xmlns:p14="http://schemas.microsoft.com/office/powerpoint/2010/main" val="17969832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6600" y="685800"/>
            <a:ext cx="2844800" cy="2133600"/>
          </a:xfrm>
        </p:spPr>
      </p:sp>
      <p:sp>
        <p:nvSpPr>
          <p:cNvPr id="3" name="Notes Placeholder 2"/>
          <p:cNvSpPr>
            <a:spLocks noGrp="1"/>
          </p:cNvSpPr>
          <p:nvPr>
            <p:ph type="body" idx="1"/>
          </p:nvPr>
        </p:nvSpPr>
        <p:spPr>
          <a:xfrm>
            <a:off x="685800" y="2971800"/>
            <a:ext cx="5486400" cy="5486400"/>
          </a:xfrm>
        </p:spPr>
        <p:txBody>
          <a:bodyPr/>
          <a:lstStyle/>
          <a:p>
            <a:r>
              <a:rPr lang="en-US" dirty="0" smtClean="0"/>
              <a:t>Step 1. Prioritize Actions</a:t>
            </a:r>
          </a:p>
          <a:p>
            <a:r>
              <a:rPr lang="en-US" dirty="0"/>
              <a:t> </a:t>
            </a:r>
            <a:r>
              <a:rPr lang="en-US" dirty="0" smtClean="0"/>
              <a:t>   - Input:     Risk Levels form the Risk Assessment report</a:t>
            </a:r>
          </a:p>
          <a:p>
            <a:endParaRPr lang="en-US" dirty="0"/>
          </a:p>
          <a:p>
            <a:r>
              <a:rPr lang="en-US" dirty="0" smtClean="0"/>
              <a:t>    - Output:  Actions ranking from High to Low</a:t>
            </a:r>
          </a:p>
          <a:p>
            <a:endParaRPr lang="en-US" dirty="0"/>
          </a:p>
          <a:p>
            <a:r>
              <a:rPr lang="en-US" dirty="0" smtClean="0"/>
              <a:t>Step 2. Evaluate Recommended Control Options</a:t>
            </a:r>
          </a:p>
          <a:p>
            <a:pPr marL="628650" lvl="1" indent="-171450">
              <a:buFont typeface="Arial" pitchFamily="34" charset="0"/>
              <a:buChar char="•"/>
            </a:pPr>
            <a:r>
              <a:rPr lang="en-US" dirty="0" smtClean="0"/>
              <a:t>Feasibility</a:t>
            </a:r>
          </a:p>
          <a:p>
            <a:pPr marL="628650" lvl="1" indent="-171450">
              <a:buFont typeface="Arial" pitchFamily="34" charset="0"/>
              <a:buChar char="•"/>
            </a:pPr>
            <a:r>
              <a:rPr lang="en-US" dirty="0" smtClean="0"/>
              <a:t>Effectiveness</a:t>
            </a:r>
          </a:p>
          <a:p>
            <a:endParaRPr lang="en-US" dirty="0" smtClean="0"/>
          </a:p>
          <a:p>
            <a:r>
              <a:rPr lang="en-US" dirty="0" smtClean="0"/>
              <a:t>    - Input:     Risk Assessment Report</a:t>
            </a:r>
          </a:p>
          <a:p>
            <a:endParaRPr lang="en-US" dirty="0"/>
          </a:p>
          <a:p>
            <a:r>
              <a:rPr lang="en-US" dirty="0" smtClean="0"/>
              <a:t>   - Output:   List of possible controls</a:t>
            </a:r>
          </a:p>
          <a:p>
            <a:endParaRPr lang="en-US" dirty="0"/>
          </a:p>
          <a:p>
            <a:r>
              <a:rPr lang="en-US" dirty="0" smtClean="0"/>
              <a:t>Step3. Conduct Cost-Benefit Analysis </a:t>
            </a:r>
          </a:p>
          <a:p>
            <a:r>
              <a:rPr lang="en-US" dirty="0"/>
              <a:t> </a:t>
            </a:r>
            <a:r>
              <a:rPr lang="en-US" dirty="0" smtClean="0"/>
              <a:t>  - Output: Cost-Benefit Analysis </a:t>
            </a:r>
          </a:p>
          <a:p>
            <a:endParaRPr lang="en-US" dirty="0"/>
          </a:p>
          <a:p>
            <a:r>
              <a:rPr lang="en-US" dirty="0" smtClean="0"/>
              <a:t>Step 4. Select Controls</a:t>
            </a:r>
          </a:p>
          <a:p>
            <a:r>
              <a:rPr lang="en-US" dirty="0"/>
              <a:t> </a:t>
            </a:r>
            <a:r>
              <a:rPr lang="en-US" dirty="0" smtClean="0"/>
              <a:t> - Output: Selected Controls</a:t>
            </a:r>
          </a:p>
          <a:p>
            <a:endParaRPr lang="en-US" dirty="0"/>
          </a:p>
          <a:p>
            <a:r>
              <a:rPr lang="en-US" dirty="0" smtClean="0"/>
              <a:t>Step 5. Assign Responsibility</a:t>
            </a:r>
          </a:p>
          <a:p>
            <a:r>
              <a:rPr lang="en-US" dirty="0"/>
              <a:t> </a:t>
            </a:r>
            <a:r>
              <a:rPr lang="en-US" dirty="0" smtClean="0"/>
              <a:t>- Output: List of Responsible persons</a:t>
            </a:r>
          </a:p>
          <a:p>
            <a:endParaRPr lang="en-US" dirty="0"/>
          </a:p>
          <a:p>
            <a:r>
              <a:rPr lang="en-US" dirty="0" smtClean="0"/>
              <a:t>Step 6. Develop Safeguard Implementation Plan – most of these item we covered in Chapter 16 </a:t>
            </a:r>
          </a:p>
          <a:p>
            <a:r>
              <a:rPr lang="en-US" i="1" dirty="0"/>
              <a:t> </a:t>
            </a:r>
            <a:r>
              <a:rPr lang="en-US" i="1" dirty="0" smtClean="0"/>
              <a:t> ( read slide ) </a:t>
            </a:r>
          </a:p>
          <a:p>
            <a:endParaRPr lang="en-US" dirty="0"/>
          </a:p>
          <a:p>
            <a:r>
              <a:rPr lang="en-US" dirty="0" smtClean="0"/>
              <a:t>Step 7. Implement Selected Controls</a:t>
            </a:r>
          </a:p>
          <a:p>
            <a:r>
              <a:rPr lang="en-US" dirty="0"/>
              <a:t> </a:t>
            </a:r>
            <a:r>
              <a:rPr lang="en-US" dirty="0" smtClean="0"/>
              <a:t>   -  Output:    Residual Risks   </a:t>
            </a:r>
          </a:p>
          <a:p>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45A69B07-2FB0-4CD5-AAA1-9CFFFCC7C18D}" type="slidenum">
              <a:rPr lang="en-US" smtClean="0"/>
              <a:t>73</a:t>
            </a:fld>
            <a:endParaRPr lang="en-US" dirty="0"/>
          </a:p>
        </p:txBody>
      </p:sp>
    </p:spTree>
    <p:extLst>
      <p:ext uri="{BB962C8B-B14F-4D97-AF65-F5344CB8AC3E}">
        <p14:creationId xmlns:p14="http://schemas.microsoft.com/office/powerpoint/2010/main" val="22645903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our high-level topic of Security Controls or Safeguards with a definition. </a:t>
            </a:r>
          </a:p>
          <a:p>
            <a:endParaRPr lang="en-US" dirty="0"/>
          </a:p>
          <a:p>
            <a:r>
              <a:rPr lang="en-US" dirty="0" smtClean="0"/>
              <a:t>[Definition for] Controls also called Safeguards </a:t>
            </a:r>
          </a:p>
          <a:p>
            <a:r>
              <a:rPr lang="en-US" i="1" dirty="0"/>
              <a:t> </a:t>
            </a:r>
            <a:r>
              <a:rPr lang="en-US" i="1" dirty="0" smtClean="0"/>
              <a:t>( read slide )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74</a:t>
            </a:fld>
            <a:endParaRPr lang="en-US" dirty="0"/>
          </a:p>
        </p:txBody>
      </p:sp>
    </p:spTree>
    <p:extLst>
      <p:ext uri="{BB962C8B-B14F-4D97-AF65-F5344CB8AC3E}">
        <p14:creationId xmlns:p14="http://schemas.microsoft.com/office/powerpoint/2010/main" val="16725518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Controls can be classified as belonging to one of the following classes: </a:t>
            </a:r>
          </a:p>
          <a:p>
            <a:r>
              <a:rPr lang="en-US" dirty="0" smtClean="0"/>
              <a:t> </a:t>
            </a:r>
          </a:p>
          <a:p>
            <a:r>
              <a:rPr lang="en-US" dirty="0"/>
              <a:t> </a:t>
            </a:r>
            <a:r>
              <a:rPr lang="en-US" dirty="0" smtClean="0"/>
              <a:t> Management Controls</a:t>
            </a:r>
          </a:p>
          <a:p>
            <a:r>
              <a:rPr lang="en-US" dirty="0"/>
              <a:t> </a:t>
            </a:r>
            <a:r>
              <a:rPr lang="en-US" dirty="0" smtClean="0"/>
              <a:t> </a:t>
            </a:r>
          </a:p>
          <a:p>
            <a:r>
              <a:rPr lang="en-US" dirty="0"/>
              <a:t> </a:t>
            </a:r>
            <a:r>
              <a:rPr lang="en-US" dirty="0" smtClean="0"/>
              <a:t> Technical Controls  </a:t>
            </a:r>
          </a:p>
          <a:p>
            <a:endParaRPr lang="en-US" dirty="0"/>
          </a:p>
          <a:p>
            <a:r>
              <a:rPr lang="en-US" dirty="0" smtClean="0"/>
              <a:t> or Operational Controls </a:t>
            </a:r>
          </a:p>
          <a:p>
            <a:endParaRPr lang="en-US" dirty="0"/>
          </a:p>
          <a:p>
            <a:r>
              <a:rPr lang="en-US" i="1" dirty="0" smtClean="0"/>
              <a:t>   ( read slide )</a:t>
            </a:r>
            <a:endParaRPr lang="en-US" i="1" dirty="0"/>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75</a:t>
            </a:fld>
            <a:endParaRPr lang="en-US" dirty="0"/>
          </a:p>
        </p:txBody>
      </p:sp>
    </p:spTree>
    <p:extLst>
      <p:ext uri="{BB962C8B-B14F-4D97-AF65-F5344CB8AC3E}">
        <p14:creationId xmlns:p14="http://schemas.microsoft.com/office/powerpoint/2010/main" val="42793807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76</a:t>
            </a:fld>
            <a:endParaRPr lang="en-US" dirty="0"/>
          </a:p>
        </p:txBody>
      </p:sp>
    </p:spTree>
    <p:extLst>
      <p:ext uri="{BB962C8B-B14F-4D97-AF65-F5344CB8AC3E}">
        <p14:creationId xmlns:p14="http://schemas.microsoft.com/office/powerpoint/2010/main" val="15764071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these control classes may include the following: </a:t>
            </a:r>
          </a:p>
          <a:p>
            <a:endParaRPr lang="en-US" dirty="0"/>
          </a:p>
          <a:p>
            <a:r>
              <a:rPr lang="en-US" dirty="0" smtClean="0"/>
              <a:t> ( read slide )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77</a:t>
            </a:fld>
            <a:endParaRPr lang="en-US" dirty="0"/>
          </a:p>
        </p:txBody>
      </p:sp>
    </p:spTree>
    <p:extLst>
      <p:ext uri="{BB962C8B-B14F-4D97-AF65-F5344CB8AC3E}">
        <p14:creationId xmlns:p14="http://schemas.microsoft.com/office/powerpoint/2010/main" val="8828987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Supportive, Preventive and Detection and Recovery Controls for the class of  Technical Controls. </a:t>
            </a:r>
          </a:p>
          <a:p>
            <a:endParaRPr lang="en-US" dirty="0"/>
          </a:p>
          <a:p>
            <a:r>
              <a:rPr lang="en-US" dirty="0" smtClean="0"/>
              <a:t>Identify some of the Preventative Controls:</a:t>
            </a:r>
          </a:p>
          <a:p>
            <a:r>
              <a:rPr lang="en-US" dirty="0"/>
              <a:t>	</a:t>
            </a:r>
            <a:endParaRPr lang="en-US" dirty="0" smtClean="0"/>
          </a:p>
          <a:p>
            <a:r>
              <a:rPr lang="en-US" dirty="0"/>
              <a:t>	</a:t>
            </a:r>
            <a:r>
              <a:rPr lang="en-US" dirty="0" smtClean="0"/>
              <a:t>Authentication</a:t>
            </a:r>
          </a:p>
          <a:p>
            <a:r>
              <a:rPr lang="en-US" dirty="0"/>
              <a:t>	</a:t>
            </a:r>
            <a:r>
              <a:rPr lang="en-US" dirty="0" smtClean="0"/>
              <a:t>Authorization</a:t>
            </a:r>
          </a:p>
          <a:p>
            <a:r>
              <a:rPr lang="en-US" dirty="0"/>
              <a:t>	</a:t>
            </a:r>
            <a:r>
              <a:rPr lang="en-US" dirty="0" smtClean="0"/>
              <a:t>Access Control enforcement </a:t>
            </a:r>
          </a:p>
          <a:p>
            <a:endParaRPr lang="en-US" dirty="0"/>
          </a:p>
          <a:p>
            <a:endParaRPr lang="en-US" dirty="0" smtClean="0"/>
          </a:p>
          <a:p>
            <a:r>
              <a:rPr lang="en-US" dirty="0"/>
              <a:t>Identify some of the </a:t>
            </a:r>
            <a:r>
              <a:rPr lang="en-US" dirty="0" smtClean="0"/>
              <a:t>Detection and Recovery Controls</a:t>
            </a:r>
            <a:r>
              <a:rPr lang="en-US" dirty="0"/>
              <a:t>:</a:t>
            </a:r>
          </a:p>
          <a:p>
            <a:r>
              <a:rPr lang="en-US" dirty="0"/>
              <a:t>	</a:t>
            </a:r>
          </a:p>
          <a:p>
            <a:r>
              <a:rPr lang="en-US" dirty="0"/>
              <a:t>	</a:t>
            </a:r>
            <a:r>
              <a:rPr lang="en-US" dirty="0" smtClean="0"/>
              <a:t>Audit</a:t>
            </a:r>
            <a:endParaRPr lang="en-US" dirty="0"/>
          </a:p>
          <a:p>
            <a:r>
              <a:rPr lang="en-US" dirty="0"/>
              <a:t>	</a:t>
            </a:r>
            <a:r>
              <a:rPr lang="en-US" dirty="0" smtClean="0"/>
              <a:t>Intrusion Detection and containment</a:t>
            </a:r>
            <a:endParaRPr lang="en-US" dirty="0"/>
          </a:p>
          <a:p>
            <a:r>
              <a:rPr lang="en-US" dirty="0"/>
              <a:t>	</a:t>
            </a:r>
            <a:r>
              <a:rPr lang="en-US" dirty="0" smtClean="0"/>
              <a:t>State Restore  </a:t>
            </a:r>
          </a:p>
          <a:p>
            <a:endParaRPr lang="en-US" dirty="0"/>
          </a:p>
          <a:p>
            <a:r>
              <a:rPr lang="en-US" dirty="0"/>
              <a:t>Identify some of the </a:t>
            </a:r>
            <a:r>
              <a:rPr lang="en-US" dirty="0" smtClean="0"/>
              <a:t>Supportive Controls</a:t>
            </a:r>
            <a:r>
              <a:rPr lang="en-US" dirty="0"/>
              <a:t>:</a:t>
            </a:r>
          </a:p>
          <a:p>
            <a:r>
              <a:rPr lang="en-US" dirty="0"/>
              <a:t>	</a:t>
            </a:r>
          </a:p>
          <a:p>
            <a:r>
              <a:rPr lang="en-US" dirty="0"/>
              <a:t>	</a:t>
            </a:r>
            <a:r>
              <a:rPr lang="en-US" dirty="0" smtClean="0"/>
              <a:t>Security Administration </a:t>
            </a:r>
            <a:endParaRPr lang="en-US" dirty="0"/>
          </a:p>
          <a:p>
            <a:r>
              <a:rPr lang="en-US" dirty="0"/>
              <a:t>	</a:t>
            </a:r>
            <a:r>
              <a:rPr lang="en-US" dirty="0" smtClean="0"/>
              <a:t>Cryptographic key Management </a:t>
            </a:r>
            <a:endParaRPr lang="en-US" dirty="0"/>
          </a:p>
          <a:p>
            <a:r>
              <a:rPr lang="en-US" dirty="0"/>
              <a:t>	</a:t>
            </a:r>
            <a:r>
              <a:rPr lang="en-US" dirty="0" smtClean="0"/>
              <a:t>System protections </a:t>
            </a:r>
            <a:endParaRPr lang="en-US" dirty="0"/>
          </a:p>
          <a:p>
            <a:endParaRPr lang="en-US" dirty="0"/>
          </a:p>
          <a:p>
            <a:endParaRPr lang="en-US" dirty="0"/>
          </a:p>
          <a:p>
            <a:endParaRPr lang="en-US" dirty="0" smtClean="0"/>
          </a:p>
          <a:p>
            <a:r>
              <a:rPr lang="en-US" dirty="0"/>
              <a:t>	</a:t>
            </a:r>
            <a:endParaRPr lang="en-US" dirty="0" smtClean="0"/>
          </a:p>
          <a:p>
            <a:r>
              <a:rPr lang="en-US" dirty="0"/>
              <a:t>	</a:t>
            </a:r>
          </a:p>
        </p:txBody>
      </p:sp>
      <p:sp>
        <p:nvSpPr>
          <p:cNvPr id="4" name="Slide Number Placeholder 3"/>
          <p:cNvSpPr>
            <a:spLocks noGrp="1"/>
          </p:cNvSpPr>
          <p:nvPr>
            <p:ph type="sldNum" sz="quarter" idx="10"/>
          </p:nvPr>
        </p:nvSpPr>
        <p:spPr/>
        <p:txBody>
          <a:bodyPr/>
          <a:lstStyle/>
          <a:p>
            <a:fld id="{45A69B07-2FB0-4CD5-AAA1-9CFFFCC7C18D}" type="slidenum">
              <a:rPr lang="en-US" smtClean="0"/>
              <a:t>78</a:t>
            </a:fld>
            <a:endParaRPr lang="en-US" dirty="0"/>
          </a:p>
        </p:txBody>
      </p:sp>
    </p:spTree>
    <p:extLst>
      <p:ext uri="{BB962C8B-B14F-4D97-AF65-F5344CB8AC3E}">
        <p14:creationId xmlns:p14="http://schemas.microsoft.com/office/powerpoint/2010/main" val="10161817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of controls are provided in a number of national and international standards. </a:t>
            </a:r>
          </a:p>
          <a:p>
            <a:endParaRPr lang="en-US" dirty="0"/>
          </a:p>
          <a:p>
            <a:r>
              <a:rPr lang="en-US" dirty="0" smtClean="0"/>
              <a:t>Here is a list from NIST05 - Recommended </a:t>
            </a:r>
            <a:r>
              <a:rPr lang="en-US" dirty="0"/>
              <a:t>Security Controls for Federal Information Systems, National Institute of Standards and Technology Special Publication 800-53, 2005-02. Available from </a:t>
            </a:r>
            <a:r>
              <a:rPr lang="en-US" dirty="0">
                <a:hlinkClick r:id="rId3"/>
              </a:rPr>
              <a:t>http://csrc.nist.gov/publications/nistpubs</a:t>
            </a:r>
            <a:r>
              <a:rPr lang="en-US" dirty="0" smtClean="0">
                <a:hlinkClick r:id="rId3"/>
              </a:rPr>
              <a:t>/</a:t>
            </a:r>
            <a:r>
              <a:rPr lang="en-US" dirty="0" smtClean="0"/>
              <a:t>.</a:t>
            </a:r>
          </a:p>
          <a:p>
            <a:endParaRPr lang="en-US" dirty="0"/>
          </a:p>
          <a:p>
            <a:r>
              <a:rPr lang="en-US" dirty="0" smtClean="0"/>
              <a:t>This has been updated </a:t>
            </a:r>
            <a:r>
              <a:rPr lang="en-US" dirty="0"/>
              <a:t>/ replaced by </a:t>
            </a:r>
            <a:r>
              <a:rPr lang="en-US" dirty="0" smtClean="0"/>
              <a:t>- Recommended </a:t>
            </a:r>
            <a:r>
              <a:rPr lang="en-US" dirty="0"/>
              <a:t>Security Controls for Federal Information Systems, National Institute of Standards and Technology Special Publication 800-53, 2005-02. </a:t>
            </a:r>
            <a:endParaRPr lang="en-US" dirty="0" smtClean="0"/>
          </a:p>
          <a:p>
            <a:endParaRPr lang="en-US" dirty="0"/>
          </a:p>
          <a:p>
            <a:r>
              <a:rPr lang="en-US" dirty="0" smtClean="0"/>
              <a:t>A 29 page document – with Appendices it is 237 pages. </a:t>
            </a:r>
          </a:p>
          <a:p>
            <a:endParaRPr lang="en-US" dirty="0"/>
          </a:p>
          <a:p>
            <a:r>
              <a:rPr lang="en-US" i="1" dirty="0" smtClean="0"/>
              <a:t>(read slide)</a:t>
            </a:r>
          </a:p>
          <a:p>
            <a:endParaRPr lang="en-US" dirty="0"/>
          </a:p>
          <a:p>
            <a:r>
              <a:rPr lang="en-US" b="1" dirty="0" smtClean="0"/>
              <a:t>Management Controls ( 4)  </a:t>
            </a:r>
          </a:p>
          <a:p>
            <a:endParaRPr lang="en-US" dirty="0"/>
          </a:p>
          <a:p>
            <a:r>
              <a:rPr lang="en-US" b="1" dirty="0" smtClean="0"/>
              <a:t>Technical Controls (4)</a:t>
            </a:r>
          </a:p>
          <a:p>
            <a:endParaRPr lang="en-US" b="1" dirty="0"/>
          </a:p>
          <a:p>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79</a:t>
            </a:fld>
            <a:endParaRPr lang="en-US" dirty="0"/>
          </a:p>
        </p:txBody>
      </p:sp>
    </p:spTree>
    <p:extLst>
      <p:ext uri="{BB962C8B-B14F-4D97-AF65-F5344CB8AC3E}">
        <p14:creationId xmlns:p14="http://schemas.microsoft.com/office/powerpoint/2010/main" val="48381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685800"/>
            <a:ext cx="2235200" cy="1676400"/>
          </a:xfrm>
        </p:spPr>
      </p:sp>
      <p:sp>
        <p:nvSpPr>
          <p:cNvPr id="3" name="Notes Placeholder 2"/>
          <p:cNvSpPr>
            <a:spLocks noGrp="1"/>
          </p:cNvSpPr>
          <p:nvPr>
            <p:ph type="body" idx="1"/>
          </p:nvPr>
        </p:nvSpPr>
        <p:spPr>
          <a:xfrm>
            <a:off x="685800" y="2438400"/>
            <a:ext cx="5638800" cy="6248400"/>
          </a:xfrm>
        </p:spPr>
        <p:txBody>
          <a:bodyPr/>
          <a:lstStyle/>
          <a:p>
            <a:r>
              <a:rPr lang="en-US" dirty="0" smtClean="0"/>
              <a:t>Encompassing these two topics, here we have an illustration of a </a:t>
            </a:r>
            <a:r>
              <a:rPr lang="en-US" b="1" dirty="0" smtClean="0"/>
              <a:t>Security Audit Model</a:t>
            </a:r>
            <a:r>
              <a:rPr lang="en-US" dirty="0" smtClean="0"/>
              <a:t>.  It includes the following components </a:t>
            </a:r>
            <a:r>
              <a:rPr lang="en-US" b="1" dirty="0" smtClean="0"/>
              <a:t>( read slide ) </a:t>
            </a:r>
          </a:p>
          <a:p>
            <a:endParaRPr lang="en-US" b="1" dirty="0"/>
          </a:p>
          <a:p>
            <a:r>
              <a:rPr lang="en-US" b="1" dirty="0" smtClean="0"/>
              <a:t>Event Discriminator: </a:t>
            </a:r>
            <a:r>
              <a:rPr lang="en-US" dirty="0" smtClean="0"/>
              <a:t>The logic embedded into the software of the system that monitors system activity and detects security-related events that it has been configured to detect.</a:t>
            </a:r>
          </a:p>
          <a:p>
            <a:endParaRPr lang="en-US" dirty="0"/>
          </a:p>
          <a:p>
            <a:r>
              <a:rPr lang="en-US" b="1" dirty="0" smtClean="0"/>
              <a:t>Audit Recorder:  </a:t>
            </a:r>
            <a:r>
              <a:rPr lang="en-US" dirty="0" smtClean="0"/>
              <a:t>For each detected event, the event discriminator transmits the information to an audit recorder.  This can be in the form of a message or recording the event in a shared memory area.</a:t>
            </a:r>
          </a:p>
          <a:p>
            <a:endParaRPr lang="en-US" dirty="0" smtClean="0"/>
          </a:p>
          <a:p>
            <a:r>
              <a:rPr lang="en-US" b="1" dirty="0" smtClean="0"/>
              <a:t>Alarm Processor</a:t>
            </a:r>
            <a:r>
              <a:rPr lang="en-US" dirty="0" smtClean="0"/>
              <a:t>:  Some events detected by the event discriminator are defined as alarm events.  For each such event an alarm is issued to an alarm processor.  The alarm processor takes some action based on the alarm.</a:t>
            </a:r>
          </a:p>
          <a:p>
            <a:endParaRPr lang="en-US" dirty="0"/>
          </a:p>
          <a:p>
            <a:r>
              <a:rPr lang="en-US" b="1" dirty="0" smtClean="0"/>
              <a:t>Security Audit Trail:  </a:t>
            </a:r>
            <a:r>
              <a:rPr lang="en-US" dirty="0" smtClean="0"/>
              <a:t>The Audit Recorder creates a formatted record of each event and stores it in the security audit trail.</a:t>
            </a:r>
          </a:p>
          <a:p>
            <a:endParaRPr lang="en-US" dirty="0"/>
          </a:p>
          <a:p>
            <a:r>
              <a:rPr lang="en-US" b="1" dirty="0" smtClean="0"/>
              <a:t>Audit Analyzer:  </a:t>
            </a:r>
            <a:r>
              <a:rPr lang="en-US" dirty="0" smtClean="0"/>
              <a:t>Interprets the security audit trail, and based on a pattern of activity, may define a new auditable event that is sent to the audit recorder and may generate an alarm.</a:t>
            </a:r>
          </a:p>
          <a:p>
            <a:endParaRPr lang="en-US" dirty="0"/>
          </a:p>
          <a:p>
            <a:r>
              <a:rPr lang="en-US" b="1" dirty="0" smtClean="0"/>
              <a:t>Audit Archiver:  </a:t>
            </a:r>
            <a:r>
              <a:rPr lang="en-US" dirty="0" smtClean="0"/>
              <a:t>Software module that periodically extracts records from the audit trail to create a permanent archive of auditable events.  (</a:t>
            </a:r>
            <a:r>
              <a:rPr lang="en-US" b="1" dirty="0" smtClean="0"/>
              <a:t>Also </a:t>
            </a:r>
            <a:r>
              <a:rPr lang="en-US" b="1" dirty="0"/>
              <a:t>called the Audit </a:t>
            </a:r>
            <a:r>
              <a:rPr lang="en-US" b="1" dirty="0" smtClean="0"/>
              <a:t>log.)</a:t>
            </a:r>
          </a:p>
          <a:p>
            <a:endParaRPr lang="en-US" dirty="0"/>
          </a:p>
          <a:p>
            <a:r>
              <a:rPr lang="en-US" b="1" dirty="0" smtClean="0"/>
              <a:t>Archives: </a:t>
            </a:r>
            <a:r>
              <a:rPr lang="en-US" dirty="0" smtClean="0"/>
              <a:t>A permanent store of security-related events.</a:t>
            </a:r>
          </a:p>
          <a:p>
            <a:endParaRPr lang="en-US" dirty="0"/>
          </a:p>
          <a:p>
            <a:r>
              <a:rPr lang="en-US" b="1" dirty="0" smtClean="0"/>
              <a:t>Audit Provider</a:t>
            </a:r>
            <a:r>
              <a:rPr lang="en-US" dirty="0" smtClean="0"/>
              <a:t>:  An </a:t>
            </a:r>
            <a:r>
              <a:rPr lang="en-US" u="sng" dirty="0" smtClean="0"/>
              <a:t>Application</a:t>
            </a:r>
            <a:r>
              <a:rPr lang="en-US" dirty="0" smtClean="0"/>
              <a:t> and/or </a:t>
            </a:r>
            <a:r>
              <a:rPr lang="en-US" u="sng" dirty="0" smtClean="0"/>
              <a:t>user </a:t>
            </a:r>
            <a:r>
              <a:rPr lang="en-US" dirty="0" smtClean="0"/>
              <a:t>interface to the audit trail.</a:t>
            </a:r>
          </a:p>
          <a:p>
            <a:endParaRPr lang="en-US" dirty="0"/>
          </a:p>
          <a:p>
            <a:r>
              <a:rPr lang="en-US" b="1" dirty="0" smtClean="0"/>
              <a:t>Audit Trail Examiner:  </a:t>
            </a:r>
            <a:r>
              <a:rPr lang="en-US" dirty="0" smtClean="0"/>
              <a:t>An </a:t>
            </a:r>
            <a:r>
              <a:rPr lang="en-US" u="sng" dirty="0" smtClean="0"/>
              <a:t>Application</a:t>
            </a:r>
            <a:r>
              <a:rPr lang="en-US" dirty="0" smtClean="0"/>
              <a:t> or </a:t>
            </a:r>
            <a:r>
              <a:rPr lang="en-US" u="sng" dirty="0" smtClean="0"/>
              <a:t>user </a:t>
            </a:r>
            <a:r>
              <a:rPr lang="en-US" dirty="0" smtClean="0"/>
              <a:t>who examines the audit trail and audit archives for historical trends, computer forensic purposes, and other analysis.</a:t>
            </a:r>
          </a:p>
          <a:p>
            <a:endParaRPr lang="en-US" dirty="0"/>
          </a:p>
          <a:p>
            <a:r>
              <a:rPr lang="en-US" b="1" dirty="0" smtClean="0"/>
              <a:t>Security Reports:  </a:t>
            </a:r>
            <a:r>
              <a:rPr lang="en-US" dirty="0" smtClean="0"/>
              <a:t>The audit trail examiner can prepare human-readable security reports.   </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8</a:t>
            </a:fld>
            <a:endParaRPr lang="en-US" dirty="0"/>
          </a:p>
        </p:txBody>
      </p:sp>
    </p:spTree>
    <p:extLst>
      <p:ext uri="{BB962C8B-B14F-4D97-AF65-F5344CB8AC3E}">
        <p14:creationId xmlns:p14="http://schemas.microsoft.com/office/powerpoint/2010/main" val="31650245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Operational Controls (9) </a:t>
            </a:r>
          </a:p>
          <a:p>
            <a:endParaRPr lang="en-US" b="1" dirty="0"/>
          </a:p>
          <a:p>
            <a:r>
              <a:rPr lang="en-US" i="1" dirty="0"/>
              <a:t>   (read slide</a:t>
            </a:r>
            <a:r>
              <a:rPr lang="en-US" b="1" dirty="0"/>
              <a:t>)</a:t>
            </a:r>
          </a:p>
          <a:p>
            <a:endParaRPr lang="en-US" b="1" dirty="0" smtClean="0"/>
          </a:p>
          <a:p>
            <a:r>
              <a:rPr lang="en-US" dirty="0"/>
              <a:t>A description of these Controls can be found on pages 543 – 544.</a:t>
            </a:r>
          </a:p>
          <a:p>
            <a:endParaRPr lang="en-US" b="1" dirty="0"/>
          </a:p>
        </p:txBody>
      </p:sp>
      <p:sp>
        <p:nvSpPr>
          <p:cNvPr id="4" name="Slide Number Placeholder 3"/>
          <p:cNvSpPr>
            <a:spLocks noGrp="1"/>
          </p:cNvSpPr>
          <p:nvPr>
            <p:ph type="sldNum" sz="quarter" idx="10"/>
          </p:nvPr>
        </p:nvSpPr>
        <p:spPr/>
        <p:txBody>
          <a:bodyPr/>
          <a:lstStyle/>
          <a:p>
            <a:fld id="{45A69B07-2FB0-4CD5-AAA1-9CFFFCC7C18D}" type="slidenum">
              <a:rPr lang="en-US" smtClean="0"/>
              <a:t>80</a:t>
            </a:fld>
            <a:endParaRPr lang="en-US" dirty="0"/>
          </a:p>
        </p:txBody>
      </p:sp>
    </p:spTree>
    <p:extLst>
      <p:ext uri="{BB962C8B-B14F-4D97-AF65-F5344CB8AC3E}">
        <p14:creationId xmlns:p14="http://schemas.microsoft.com/office/powerpoint/2010/main" val="29214555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controls do not apply to all environments or organizations. </a:t>
            </a:r>
          </a:p>
          <a:p>
            <a:endParaRPr lang="en-US" dirty="0"/>
          </a:p>
          <a:p>
            <a:r>
              <a:rPr lang="en-US" dirty="0" smtClean="0"/>
              <a:t>Adjustments my need to be considered… </a:t>
            </a:r>
          </a:p>
          <a:p>
            <a:endParaRPr lang="en-US" b="1" dirty="0" smtClean="0"/>
          </a:p>
          <a:p>
            <a:r>
              <a:rPr lang="en-US" b="1" dirty="0" smtClean="0"/>
              <a:t>Technology </a:t>
            </a:r>
            <a:r>
              <a:rPr lang="en-US" dirty="0" smtClean="0"/>
              <a:t>– Some controls are only applicable to specific technologies – i.e. they are only needed by the systems that include these technologies.</a:t>
            </a:r>
          </a:p>
          <a:p>
            <a:r>
              <a:rPr lang="en-US" dirty="0" smtClean="0"/>
              <a:t>   e.g. wireless technology,  readers for access tokens </a:t>
            </a:r>
          </a:p>
          <a:p>
            <a:endParaRPr lang="en-US" b="1" dirty="0"/>
          </a:p>
          <a:p>
            <a:r>
              <a:rPr lang="en-US" b="1" dirty="0"/>
              <a:t>Common </a:t>
            </a:r>
            <a:r>
              <a:rPr lang="en-US" b="1" dirty="0" smtClean="0"/>
              <a:t>Controls </a:t>
            </a:r>
            <a:r>
              <a:rPr lang="en-US" dirty="0" smtClean="0"/>
              <a:t>– the entire organization may be managed centrally and (security controls) may not be the responsibility of the managers of a specific system. </a:t>
            </a:r>
          </a:p>
          <a:p>
            <a:endParaRPr lang="en-US" b="1" dirty="0"/>
          </a:p>
          <a:p>
            <a:r>
              <a:rPr lang="en-US" b="1" dirty="0"/>
              <a:t>Public Access </a:t>
            </a:r>
            <a:r>
              <a:rPr lang="en-US" b="1" dirty="0" smtClean="0"/>
              <a:t>Systems </a:t>
            </a:r>
            <a:r>
              <a:rPr lang="en-US" dirty="0" smtClean="0"/>
              <a:t>– for public access systems (public Web Server), some controls e.g.  personnel security, identification and authentication may not apply</a:t>
            </a:r>
          </a:p>
          <a:p>
            <a:endParaRPr lang="en-US" b="1" dirty="0"/>
          </a:p>
          <a:p>
            <a:r>
              <a:rPr lang="en-US" b="1" dirty="0"/>
              <a:t>Infrastructure </a:t>
            </a:r>
            <a:r>
              <a:rPr lang="en-US" b="1" dirty="0" smtClean="0"/>
              <a:t>Controls </a:t>
            </a:r>
            <a:r>
              <a:rPr lang="en-US" dirty="0" smtClean="0"/>
              <a:t>– physical access or environment controls are only relevant  to areas housing the computer equipment.</a:t>
            </a:r>
          </a:p>
          <a:p>
            <a:endParaRPr lang="en-US" b="1" dirty="0"/>
          </a:p>
          <a:p>
            <a:r>
              <a:rPr lang="en-US" b="1" dirty="0"/>
              <a:t>Scalability </a:t>
            </a:r>
            <a:r>
              <a:rPr lang="en-US" b="1" dirty="0" smtClean="0"/>
              <a:t>Issues </a:t>
            </a:r>
            <a:r>
              <a:rPr lang="en-US" dirty="0" smtClean="0"/>
              <a:t>– controls may vary in size and complexity.  Disaster recovery plan for a large organization would be more complex than one for a small one.</a:t>
            </a:r>
          </a:p>
          <a:p>
            <a:endParaRPr lang="en-US" dirty="0"/>
          </a:p>
          <a:p>
            <a:r>
              <a:rPr lang="en-US" b="1" dirty="0" smtClean="0"/>
              <a:t>Risk Assessment </a:t>
            </a:r>
            <a:r>
              <a:rPr lang="en-US" dirty="0" smtClean="0"/>
              <a:t>– controls may be adjusted according to the results of specific risk assessment of systems.</a:t>
            </a:r>
          </a:p>
          <a:p>
            <a:endParaRPr lang="en-US" b="1" dirty="0"/>
          </a:p>
        </p:txBody>
      </p:sp>
      <p:sp>
        <p:nvSpPr>
          <p:cNvPr id="4" name="Slide Number Placeholder 3"/>
          <p:cNvSpPr>
            <a:spLocks noGrp="1"/>
          </p:cNvSpPr>
          <p:nvPr>
            <p:ph type="sldNum" sz="quarter" idx="10"/>
          </p:nvPr>
        </p:nvSpPr>
        <p:spPr/>
        <p:txBody>
          <a:bodyPr/>
          <a:lstStyle/>
          <a:p>
            <a:fld id="{45A69B07-2FB0-4CD5-AAA1-9CFFFCC7C18D}" type="slidenum">
              <a:rPr lang="en-US" smtClean="0"/>
              <a:t>81</a:t>
            </a:fld>
            <a:endParaRPr lang="en-US" dirty="0"/>
          </a:p>
        </p:txBody>
      </p:sp>
    </p:spTree>
    <p:extLst>
      <p:ext uri="{BB962C8B-B14F-4D97-AF65-F5344CB8AC3E}">
        <p14:creationId xmlns:p14="http://schemas.microsoft.com/office/powerpoint/2010/main" val="30839232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685800"/>
            <a:ext cx="3657600" cy="2743200"/>
          </a:xfrm>
        </p:spPr>
      </p:sp>
      <p:sp>
        <p:nvSpPr>
          <p:cNvPr id="3" name="Notes Placeholder 2"/>
          <p:cNvSpPr>
            <a:spLocks noGrp="1"/>
          </p:cNvSpPr>
          <p:nvPr>
            <p:ph type="body" idx="1"/>
          </p:nvPr>
        </p:nvSpPr>
        <p:spPr>
          <a:xfrm>
            <a:off x="685800" y="3657600"/>
            <a:ext cx="5486400" cy="5029200"/>
          </a:xfrm>
        </p:spPr>
        <p:txBody>
          <a:bodyPr/>
          <a:lstStyle/>
          <a:p>
            <a:r>
              <a:rPr lang="en-US" dirty="0" smtClean="0"/>
              <a:t>The results of a risk assessment identifies risks that should be addressed.</a:t>
            </a:r>
          </a:p>
          <a:p>
            <a:endParaRPr lang="en-US" dirty="0"/>
          </a:p>
          <a:p>
            <a:r>
              <a:rPr lang="en-US" dirty="0" smtClean="0"/>
              <a:t>Implementing controls can reduce the likelihood of the risk occurring.</a:t>
            </a:r>
          </a:p>
          <a:p>
            <a:endParaRPr lang="en-US" dirty="0"/>
          </a:p>
          <a:p>
            <a:r>
              <a:rPr lang="en-US" dirty="0" smtClean="0"/>
              <a:t>The reduction in level of risk that results from implementing a new or enhanced control results from the reduction in threat likelihood or consequence that the control provides.  </a:t>
            </a:r>
            <a:r>
              <a:rPr lang="en-US" b="1" dirty="0" smtClean="0"/>
              <a:t>This results in a residual risk (reduced impact</a:t>
            </a:r>
            <a:r>
              <a:rPr lang="en-US" b="1" dirty="0"/>
              <a:t>). </a:t>
            </a:r>
            <a:endParaRPr lang="en-US" b="1" dirty="0" smtClean="0"/>
          </a:p>
          <a:p>
            <a:endParaRPr lang="en-US" b="1" dirty="0"/>
          </a:p>
          <a:p>
            <a:r>
              <a:rPr lang="en-US" b="1" dirty="0" smtClean="0"/>
              <a:t>A residual </a:t>
            </a:r>
            <a:r>
              <a:rPr lang="en-US" b="1" dirty="0"/>
              <a:t>risk is a portion of the risk that is left after a risk assessment has been </a:t>
            </a:r>
            <a:r>
              <a:rPr lang="en-US" b="1" dirty="0" smtClean="0"/>
              <a:t>conducted and  a change is made to reduce the risk       </a:t>
            </a:r>
          </a:p>
          <a:p>
            <a:endParaRPr lang="en-US" dirty="0"/>
          </a:p>
          <a:p>
            <a:r>
              <a:rPr lang="en-US" dirty="0" smtClean="0"/>
              <a:t>This reduction in likelihood may result from:</a:t>
            </a:r>
          </a:p>
          <a:p>
            <a:endParaRPr lang="en-US" dirty="0" smtClean="0"/>
          </a:p>
          <a:p>
            <a:r>
              <a:rPr lang="en-US" dirty="0" smtClean="0"/>
              <a:t>   - reducing the vulnerabilities (flaws, errors or weaknesses)  </a:t>
            </a:r>
          </a:p>
          <a:p>
            <a:endParaRPr lang="en-US" dirty="0"/>
          </a:p>
          <a:p>
            <a:r>
              <a:rPr lang="en-US" dirty="0" smtClean="0"/>
              <a:t>    - reducing the capability and motivation of the threat source (adding a targeted control)</a:t>
            </a:r>
          </a:p>
          <a:p>
            <a:endParaRPr lang="en-US" dirty="0"/>
          </a:p>
          <a:p>
            <a:r>
              <a:rPr lang="en-US" dirty="0" smtClean="0"/>
              <a:t> A reduction in consequence occurs by reducing the magnitude  of the adverse impact of the threat.    </a:t>
            </a:r>
          </a:p>
          <a:p>
            <a:endParaRPr lang="en-US" dirty="0"/>
          </a:p>
          <a:p>
            <a:r>
              <a:rPr lang="en-US" dirty="0" smtClean="0"/>
              <a:t>? – What would be an example of a control that would reduce the impact of a  risk? </a:t>
            </a:r>
          </a:p>
          <a:p>
            <a:endParaRPr lang="en-US" dirty="0" smtClean="0"/>
          </a:p>
          <a:p>
            <a:r>
              <a:rPr lang="en-US" dirty="0" smtClean="0"/>
              <a:t>Having a Disaster Recovery plan developed and tested can reduce the impact of the loss of a data center.(Shorten the time to recover – have alternative system up and running.</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82</a:t>
            </a:fld>
            <a:endParaRPr lang="en-US" dirty="0"/>
          </a:p>
        </p:txBody>
      </p:sp>
    </p:spTree>
    <p:extLst>
      <p:ext uri="{BB962C8B-B14F-4D97-AF65-F5344CB8AC3E}">
        <p14:creationId xmlns:p14="http://schemas.microsoft.com/office/powerpoint/2010/main" val="15970560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r>
              <a:rPr lang="en-US" dirty="0" smtClean="0"/>
              <a:t>It is likely that an organization will not have the resources to implement all the recommended controls.</a:t>
            </a:r>
          </a:p>
          <a:p>
            <a:endParaRPr lang="en-US" dirty="0"/>
          </a:p>
          <a:p>
            <a:r>
              <a:rPr lang="en-US" dirty="0" smtClean="0"/>
              <a:t>So management should conduct a Cost-Benefit Analysis to identify which controls are most appropriate and provide the greatest benefit.</a:t>
            </a:r>
          </a:p>
          <a:p>
            <a:endParaRPr lang="en-US" dirty="0" smtClean="0"/>
          </a:p>
          <a:p>
            <a:r>
              <a:rPr lang="en-US" dirty="0" smtClean="0"/>
              <a:t> ( read slide -(bullet pts. 1 – 3 )</a:t>
            </a:r>
          </a:p>
          <a:p>
            <a:endParaRPr lang="en-US" dirty="0"/>
          </a:p>
          <a:p>
            <a:r>
              <a:rPr lang="en-US" b="1" dirty="0" smtClean="0"/>
              <a:t>Quantitative Data</a:t>
            </a:r>
            <a:r>
              <a:rPr lang="en-US" dirty="0" smtClean="0"/>
              <a:t>: 'Hard’ data </a:t>
            </a:r>
            <a:r>
              <a:rPr lang="en-US" dirty="0"/>
              <a:t>measurable (through a suitable measure such as dollars, degrees, inches, millimeters) and </a:t>
            </a:r>
            <a:r>
              <a:rPr lang="en-US" dirty="0" smtClean="0"/>
              <a:t>it is or should be verifiable.</a:t>
            </a:r>
          </a:p>
          <a:p>
            <a:endParaRPr lang="en-US" dirty="0"/>
          </a:p>
          <a:p>
            <a:r>
              <a:rPr lang="en-US" b="1" dirty="0" smtClean="0"/>
              <a:t>Qualitative data:  </a:t>
            </a:r>
            <a:r>
              <a:rPr lang="en-US" dirty="0" smtClean="0"/>
              <a:t>'Soft</a:t>
            </a:r>
            <a:r>
              <a:rPr lang="en-US" dirty="0"/>
              <a:t>' data that approximates but does not measure the attributes, characteristics, properties, etc., of a thing or </a:t>
            </a:r>
            <a:r>
              <a:rPr lang="en-US" dirty="0" smtClean="0"/>
              <a:t>phenomenon</a:t>
            </a:r>
            <a:endParaRPr lang="en-US" b="1" dirty="0"/>
          </a:p>
          <a:p>
            <a:endParaRPr lang="en-US" b="1" dirty="0" smtClean="0"/>
          </a:p>
          <a:p>
            <a:r>
              <a:rPr lang="en-US" dirty="0"/>
              <a:t>Qualitative data describes whereas quantitative data defines</a:t>
            </a:r>
          </a:p>
          <a:p>
            <a:endParaRPr lang="en-US" dirty="0"/>
          </a:p>
          <a:p>
            <a:endParaRPr lang="en-US" dirty="0"/>
          </a:p>
          <a:p>
            <a:r>
              <a:rPr lang="en-US" dirty="0" smtClean="0"/>
              <a:t>The Cost-Benefit Analysis should include details of the impact of: </a:t>
            </a:r>
          </a:p>
          <a:p>
            <a:r>
              <a:rPr lang="en-US" dirty="0"/>
              <a:t>	</a:t>
            </a:r>
            <a:endParaRPr lang="en-US" dirty="0" smtClean="0"/>
          </a:p>
          <a:p>
            <a:r>
              <a:rPr lang="en-US" dirty="0"/>
              <a:t>	</a:t>
            </a:r>
            <a:r>
              <a:rPr lang="en-US" dirty="0" smtClean="0"/>
              <a:t>implementing the new or enhanced control</a:t>
            </a:r>
          </a:p>
          <a:p>
            <a:endParaRPr lang="en-US" dirty="0"/>
          </a:p>
          <a:p>
            <a:r>
              <a:rPr lang="en-US" dirty="0" smtClean="0"/>
              <a:t>	not implementing it </a:t>
            </a:r>
          </a:p>
          <a:p>
            <a:endParaRPr lang="en-US" dirty="0"/>
          </a:p>
          <a:p>
            <a:r>
              <a:rPr lang="en-US" dirty="0" smtClean="0"/>
              <a:t>    and the estimated cost of implementation.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83</a:t>
            </a:fld>
            <a:endParaRPr lang="en-US" dirty="0"/>
          </a:p>
        </p:txBody>
      </p:sp>
    </p:spTree>
    <p:extLst>
      <p:ext uri="{BB962C8B-B14F-4D97-AF65-F5344CB8AC3E}">
        <p14:creationId xmlns:p14="http://schemas.microsoft.com/office/powerpoint/2010/main" val="37346559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take a look at our next high-level topic – the IT Security Plan.</a:t>
            </a:r>
          </a:p>
          <a:p>
            <a:endParaRPr lang="en-US" dirty="0"/>
          </a:p>
          <a:p>
            <a:r>
              <a:rPr lang="en-US" dirty="0" smtClean="0"/>
              <a:t>Having identified and selected a range of possible controls to implement, an IT Security Plan should then be created.</a:t>
            </a:r>
          </a:p>
          <a:p>
            <a:endParaRPr lang="en-US" dirty="0"/>
          </a:p>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84</a:t>
            </a:fld>
            <a:endParaRPr lang="en-US" dirty="0"/>
          </a:p>
        </p:txBody>
      </p:sp>
    </p:spTree>
    <p:extLst>
      <p:ext uri="{BB962C8B-B14F-4D97-AF65-F5344CB8AC3E}">
        <p14:creationId xmlns:p14="http://schemas.microsoft.com/office/powerpoint/2010/main" val="10843370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85</a:t>
            </a:fld>
            <a:endParaRPr lang="en-US" dirty="0"/>
          </a:p>
        </p:txBody>
      </p:sp>
    </p:spTree>
    <p:extLst>
      <p:ext uri="{BB962C8B-B14F-4D97-AF65-F5344CB8AC3E}">
        <p14:creationId xmlns:p14="http://schemas.microsoft.com/office/powerpoint/2010/main" val="35158565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details are summarized in an IT Security Controls Implementation </a:t>
            </a:r>
            <a:r>
              <a:rPr lang="en-US" dirty="0" smtClean="0"/>
              <a:t>Plan Table.</a:t>
            </a:r>
            <a:endParaRPr lang="en-US" dirty="0"/>
          </a:p>
          <a:p>
            <a:endParaRPr lang="en-US" dirty="0"/>
          </a:p>
          <a:p>
            <a:endParaRPr lang="en-US" dirty="0" smtClean="0"/>
          </a:p>
          <a:p>
            <a:r>
              <a:rPr lang="en-US" dirty="0" smtClean="0"/>
              <a:t>  ( read slide  – columns / contents)</a:t>
            </a:r>
          </a:p>
          <a:p>
            <a:endParaRPr lang="en-US" dirty="0"/>
          </a:p>
          <a:p>
            <a:r>
              <a:rPr lang="en-US" dirty="0" smtClean="0"/>
              <a:t>Note this document includes some of the same type of information we saw on our Risk Register.</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86</a:t>
            </a:fld>
            <a:endParaRPr lang="en-US" dirty="0"/>
          </a:p>
        </p:txBody>
      </p:sp>
    </p:spTree>
    <p:extLst>
      <p:ext uri="{BB962C8B-B14F-4D97-AF65-F5344CB8AC3E}">
        <p14:creationId xmlns:p14="http://schemas.microsoft.com/office/powerpoint/2010/main" val="16105196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phase of the IT security management process is to manage the implementation of the controls detailed in the IT security plan. </a:t>
            </a:r>
          </a:p>
          <a:p>
            <a:endParaRPr lang="en-US" dirty="0"/>
          </a:p>
          <a:p>
            <a:r>
              <a:rPr lang="en-US" dirty="0" smtClean="0"/>
              <a:t>The</a:t>
            </a:r>
            <a:r>
              <a:rPr lang="en-US" b="1" dirty="0" smtClean="0"/>
              <a:t> Implementation of Controls </a:t>
            </a:r>
            <a:r>
              <a:rPr lang="en-US" dirty="0" smtClean="0"/>
              <a:t>is our </a:t>
            </a:r>
            <a:r>
              <a:rPr lang="en-US" dirty="0"/>
              <a:t>next high-level </a:t>
            </a:r>
            <a:r>
              <a:rPr lang="en-US" dirty="0" smtClean="0"/>
              <a:t>topic.</a:t>
            </a:r>
            <a:endParaRPr lang="en-US" dirty="0"/>
          </a:p>
          <a:p>
            <a:endParaRPr lang="en-US" dirty="0" smtClean="0"/>
          </a:p>
          <a:p>
            <a:r>
              <a:rPr lang="en-US" dirty="0" smtClean="0"/>
              <a:t>This comprises the “do” stage of the cyclic implementation model discussed in slide  41.</a:t>
            </a:r>
          </a:p>
          <a:p>
            <a:endParaRPr lang="en-US" dirty="0"/>
          </a:p>
          <a:p>
            <a:r>
              <a:rPr lang="en-US" dirty="0" smtClean="0"/>
              <a:t>The implementation phase consists of not only the direct implementation of the controls as detailed in the security plan, but also the associated training and general security awareness programs for the organization.</a:t>
            </a:r>
          </a:p>
          <a:p>
            <a:endParaRPr lang="en-US" dirty="0"/>
          </a:p>
          <a:p>
            <a:r>
              <a:rPr lang="en-US" i="1" dirty="0" smtClean="0"/>
              <a:t>(read slide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87</a:t>
            </a:fld>
            <a:endParaRPr lang="en-US" dirty="0"/>
          </a:p>
        </p:txBody>
      </p:sp>
    </p:spTree>
    <p:extLst>
      <p:ext uri="{BB962C8B-B14F-4D97-AF65-F5344CB8AC3E}">
        <p14:creationId xmlns:p14="http://schemas.microsoft.com/office/powerpoint/2010/main" val="22606191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Appropriate security training is an essential component in implementing controls. </a:t>
            </a:r>
          </a:p>
          <a:p>
            <a:endParaRPr lang="en-US" dirty="0"/>
          </a:p>
          <a:p>
            <a:r>
              <a:rPr lang="en-US" dirty="0" smtClean="0"/>
              <a:t>( read slide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88</a:t>
            </a:fld>
            <a:endParaRPr lang="en-US" dirty="0"/>
          </a:p>
        </p:txBody>
      </p:sp>
    </p:spTree>
    <p:extLst>
      <p:ext uri="{BB962C8B-B14F-4D97-AF65-F5344CB8AC3E}">
        <p14:creationId xmlns:p14="http://schemas.microsoft.com/office/powerpoint/2010/main" val="35428251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last high level topic is </a:t>
            </a:r>
            <a:r>
              <a:rPr lang="en-US" b="1" dirty="0" smtClean="0"/>
              <a:t>IT Security Management Implementation Follow-up </a:t>
            </a:r>
          </a:p>
          <a:p>
            <a:endParaRPr lang="en-US" dirty="0"/>
          </a:p>
          <a:p>
            <a:r>
              <a:rPr lang="en-US" dirty="0" smtClean="0"/>
              <a:t>The IT security management process is or should be a cyclic process constantly repeated to respond to changes in the IT systems and the risk environment.</a:t>
            </a:r>
          </a:p>
          <a:p>
            <a:endParaRPr lang="en-US" dirty="0"/>
          </a:p>
          <a:p>
            <a:r>
              <a:rPr lang="en-US" dirty="0" smtClean="0"/>
              <a:t>The various controls implemented should be monitored to ensure their continued effectiveness.</a:t>
            </a:r>
          </a:p>
          <a:p>
            <a:endParaRPr lang="en-US" dirty="0" smtClean="0"/>
          </a:p>
          <a:p>
            <a:r>
              <a:rPr lang="en-US" dirty="0" smtClean="0"/>
              <a:t>Any proposed changes to systems should be checked for security implications.</a:t>
            </a:r>
          </a:p>
          <a:p>
            <a:endParaRPr lang="en-US" dirty="0"/>
          </a:p>
          <a:p>
            <a:r>
              <a:rPr lang="en-US" dirty="0" smtClean="0"/>
              <a:t>     If this is not done, it may increase the chance of a security breach.		</a:t>
            </a:r>
          </a:p>
          <a:p>
            <a:r>
              <a:rPr lang="en-US" i="1" dirty="0" smtClean="0"/>
              <a:t>(read last bullet) </a:t>
            </a:r>
            <a:endParaRPr lang="en-US" i="1"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89</a:t>
            </a:fld>
            <a:endParaRPr lang="en-US" dirty="0"/>
          </a:p>
        </p:txBody>
      </p:sp>
    </p:spTree>
    <p:extLst>
      <p:ext uri="{BB962C8B-B14F-4D97-AF65-F5344CB8AC3E}">
        <p14:creationId xmlns:p14="http://schemas.microsoft.com/office/powerpoint/2010/main" val="333807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For a </a:t>
            </a:r>
            <a:r>
              <a:rPr lang="en-US" b="1" dirty="0" smtClean="0"/>
              <a:t>Distributed Audit Trail </a:t>
            </a:r>
            <a:r>
              <a:rPr lang="en-US" dirty="0" smtClean="0"/>
              <a:t>– two additional components are needed. </a:t>
            </a:r>
          </a:p>
          <a:p>
            <a:endParaRPr lang="en-US" b="1" dirty="0"/>
          </a:p>
          <a:p>
            <a:r>
              <a:rPr lang="en-US" b="1" dirty="0" smtClean="0"/>
              <a:t>Audit Trail Collector: </a:t>
            </a:r>
            <a:r>
              <a:rPr lang="en-US" dirty="0" smtClean="0"/>
              <a:t>A module on a centralized system that collects audit trail records from other systems and creates a combined audit trail.</a:t>
            </a:r>
          </a:p>
          <a:p>
            <a:endParaRPr lang="en-US" dirty="0"/>
          </a:p>
          <a:p>
            <a:r>
              <a:rPr lang="en-US" b="1" dirty="0" smtClean="0"/>
              <a:t>Audit Dispatcher: </a:t>
            </a:r>
            <a:r>
              <a:rPr lang="en-US" dirty="0" smtClean="0"/>
              <a:t>A module that transmits the audit trail records from its local system to the centralized audit trail collector.</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9</a:t>
            </a:fld>
            <a:endParaRPr lang="en-US" dirty="0"/>
          </a:p>
        </p:txBody>
      </p:sp>
    </p:spTree>
    <p:extLst>
      <p:ext uri="{BB962C8B-B14F-4D97-AF65-F5344CB8AC3E}">
        <p14:creationId xmlns:p14="http://schemas.microsoft.com/office/powerpoint/2010/main" val="30025558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aspect </a:t>
            </a:r>
            <a:r>
              <a:rPr lang="en-US" dirty="0"/>
              <a:t> of IT Security Management Implementation </a:t>
            </a:r>
            <a:r>
              <a:rPr lang="en-US" dirty="0" smtClean="0"/>
              <a:t>Follow-up deals with  the continued maintenance and monitoring of the implemented controls, to ensure they are serving the purpose they were intended to.</a:t>
            </a:r>
          </a:p>
          <a:p>
            <a:endParaRPr lang="en-US" dirty="0"/>
          </a:p>
          <a:p>
            <a:r>
              <a:rPr lang="en-US" i="1" dirty="0" smtClean="0"/>
              <a:t>( read bullet pt. 2 – on )  Tasks include…</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90</a:t>
            </a:fld>
            <a:endParaRPr lang="en-US" dirty="0"/>
          </a:p>
        </p:txBody>
      </p:sp>
    </p:spTree>
    <p:extLst>
      <p:ext uri="{BB962C8B-B14F-4D97-AF65-F5344CB8AC3E}">
        <p14:creationId xmlns:p14="http://schemas.microsoft.com/office/powerpoint/2010/main" val="791454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Security Compliance checking is an audit process to review the organization’s security processes.</a:t>
            </a:r>
          </a:p>
          <a:p>
            <a:endParaRPr lang="en-US" dirty="0"/>
          </a:p>
          <a:p>
            <a:r>
              <a:rPr lang="en-US" dirty="0" smtClean="0"/>
              <a:t>The goal is to verify compliance with the security plan.</a:t>
            </a:r>
          </a:p>
          <a:p>
            <a:endParaRPr lang="en-US" dirty="0"/>
          </a:p>
          <a:p>
            <a:r>
              <a:rPr lang="en-US" i="1" dirty="0" smtClean="0"/>
              <a:t>( read bullet pt. 3 – on )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91</a:t>
            </a:fld>
            <a:endParaRPr lang="en-US" dirty="0"/>
          </a:p>
        </p:txBody>
      </p:sp>
    </p:spTree>
    <p:extLst>
      <p:ext uri="{BB962C8B-B14F-4D97-AF65-F5344CB8AC3E}">
        <p14:creationId xmlns:p14="http://schemas.microsoft.com/office/powerpoint/2010/main" val="35755936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 read slide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92</a:t>
            </a:fld>
            <a:endParaRPr lang="en-US" dirty="0"/>
          </a:p>
        </p:txBody>
      </p:sp>
    </p:spTree>
    <p:extLst>
      <p:ext uri="{BB962C8B-B14F-4D97-AF65-F5344CB8AC3E}">
        <p14:creationId xmlns:p14="http://schemas.microsoft.com/office/powerpoint/2010/main" val="26491487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 read slide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93</a:t>
            </a:fld>
            <a:endParaRPr lang="en-US" dirty="0"/>
          </a:p>
        </p:txBody>
      </p:sp>
    </p:spTree>
    <p:extLst>
      <p:ext uri="{BB962C8B-B14F-4D97-AF65-F5344CB8AC3E}">
        <p14:creationId xmlns:p14="http://schemas.microsoft.com/office/powerpoint/2010/main" val="9424008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procedures used to respond to a security incident make-up the final aspect in the “follow-up” stage of IT Security Management.</a:t>
            </a:r>
          </a:p>
          <a:p>
            <a:endParaRPr lang="en-US" dirty="0"/>
          </a:p>
          <a:p>
            <a:r>
              <a:rPr lang="en-US" i="1" dirty="0" smtClean="0"/>
              <a:t>(  read slide )  First of 2 slides</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94</a:t>
            </a:fld>
            <a:endParaRPr lang="en-US" dirty="0"/>
          </a:p>
        </p:txBody>
      </p:sp>
    </p:spTree>
    <p:extLst>
      <p:ext uri="{BB962C8B-B14F-4D97-AF65-F5344CB8AC3E}">
        <p14:creationId xmlns:p14="http://schemas.microsoft.com/office/powerpoint/2010/main" val="27900566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 read slide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95</a:t>
            </a:fld>
            <a:endParaRPr lang="en-US" dirty="0"/>
          </a:p>
        </p:txBody>
      </p:sp>
    </p:spTree>
    <p:extLst>
      <p:ext uri="{BB962C8B-B14F-4D97-AF65-F5344CB8AC3E}">
        <p14:creationId xmlns:p14="http://schemas.microsoft.com/office/powerpoint/2010/main" val="9443392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should be something we all know (now – given previous course material).</a:t>
            </a:r>
          </a:p>
          <a:p>
            <a:endParaRPr lang="en-US" dirty="0"/>
          </a:p>
          <a:p>
            <a:r>
              <a:rPr lang="en-US" i="1" dirty="0" smtClean="0"/>
              <a:t>(read slide)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96</a:t>
            </a:fld>
            <a:endParaRPr lang="en-US" dirty="0"/>
          </a:p>
        </p:txBody>
      </p:sp>
    </p:spTree>
    <p:extLst>
      <p:ext uri="{BB962C8B-B14F-4D97-AF65-F5344CB8AC3E}">
        <p14:creationId xmlns:p14="http://schemas.microsoft.com/office/powerpoint/2010/main" val="38760700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Managing security incidents involves procedures and controls that address:</a:t>
            </a:r>
          </a:p>
          <a:p>
            <a:pPr marL="628650" lvl="1" indent="-171450">
              <a:buFont typeface="Arial" pitchFamily="34" charset="0"/>
              <a:buChar char="•"/>
            </a:pPr>
            <a:r>
              <a:rPr lang="en-US" dirty="0" smtClean="0"/>
              <a:t>Detecting potential security incidents</a:t>
            </a:r>
          </a:p>
          <a:p>
            <a:pPr marL="628650" lvl="1" indent="-171450">
              <a:buFont typeface="Arial" pitchFamily="34" charset="0"/>
              <a:buChar char="•"/>
            </a:pPr>
            <a:r>
              <a:rPr lang="en-US" dirty="0" smtClean="0"/>
              <a:t>Identifying and responding to breaches in security</a:t>
            </a:r>
          </a:p>
          <a:p>
            <a:pPr marL="628650" lvl="1" indent="-171450">
              <a:buFont typeface="Arial" pitchFamily="34" charset="0"/>
              <a:buChar char="•"/>
            </a:pPr>
            <a:r>
              <a:rPr lang="en-US" dirty="0" smtClean="0"/>
              <a:t>Documenting breaches in security for future reference</a:t>
            </a:r>
            <a:br>
              <a:rPr lang="en-US" dirty="0" smtClean="0"/>
            </a:br>
            <a:endParaRPr lang="en-US" dirty="0" smtClean="0"/>
          </a:p>
          <a:p>
            <a:r>
              <a:rPr lang="en-US" dirty="0" smtClean="0"/>
              <a:t>This slide illustrates this process.</a:t>
            </a:r>
          </a:p>
          <a:p>
            <a:endParaRPr lang="en-US" dirty="0"/>
          </a:p>
          <a:p>
            <a:r>
              <a:rPr lang="en-US" dirty="0" smtClean="0"/>
              <a:t>The concept that information learned as a result of a security incident should be used to improve procedures and the risk profile in the future is indicated by the arrow from Post-incident activity to Preparation.  (…hence a cycle)  </a:t>
            </a:r>
            <a:endParaRPr lang="en-US" dirty="0"/>
          </a:p>
        </p:txBody>
      </p:sp>
      <p:sp>
        <p:nvSpPr>
          <p:cNvPr id="4" name="Slide Number Placeholder 3"/>
          <p:cNvSpPr>
            <a:spLocks noGrp="1"/>
          </p:cNvSpPr>
          <p:nvPr>
            <p:ph type="sldNum" sz="quarter" idx="10"/>
          </p:nvPr>
        </p:nvSpPr>
        <p:spPr/>
        <p:txBody>
          <a:bodyPr/>
          <a:lstStyle/>
          <a:p>
            <a:fld id="{45A69B07-2FB0-4CD5-AAA1-9CFFFCC7C18D}" type="slidenum">
              <a:rPr lang="en-US" smtClean="0"/>
              <a:t>97</a:t>
            </a:fld>
            <a:endParaRPr lang="en-US" dirty="0"/>
          </a:p>
        </p:txBody>
      </p:sp>
    </p:spTree>
    <p:extLst>
      <p:ext uri="{BB962C8B-B14F-4D97-AF65-F5344CB8AC3E}">
        <p14:creationId xmlns:p14="http://schemas.microsoft.com/office/powerpoint/2010/main" val="44255937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Security incidents may be detected by users or administration staff, who report a system malfunction or anomalous behavior. </a:t>
            </a:r>
          </a:p>
          <a:p>
            <a:r>
              <a:rPr lang="en-US" dirty="0"/>
              <a:t>	</a:t>
            </a:r>
            <a:r>
              <a:rPr lang="en-US" dirty="0" smtClean="0"/>
              <a:t>- encourage such reporting</a:t>
            </a:r>
          </a:p>
          <a:p>
            <a:endParaRPr lang="en-US" dirty="0"/>
          </a:p>
          <a:p>
            <a:r>
              <a:rPr lang="en-US" dirty="0" smtClean="0"/>
              <a:t>Or security incidents may be detected by automated tools, which analyze information gathered from the systems and connecting networks</a:t>
            </a:r>
          </a:p>
          <a:p>
            <a:r>
              <a:rPr lang="en-US" dirty="0"/>
              <a:t>	</a:t>
            </a:r>
            <a:r>
              <a:rPr lang="en-US" i="1" dirty="0" smtClean="0"/>
              <a:t>( read second bullet pt.  - sub pt.  - e.g. ) </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98</a:t>
            </a:fld>
            <a:endParaRPr lang="en-US" dirty="0"/>
          </a:p>
        </p:txBody>
      </p:sp>
    </p:spTree>
    <p:extLst>
      <p:ext uri="{BB962C8B-B14F-4D97-AF65-F5344CB8AC3E}">
        <p14:creationId xmlns:p14="http://schemas.microsoft.com/office/powerpoint/2010/main" val="556678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potential incident is detected, there must be documented procedures to respond to it.</a:t>
            </a:r>
          </a:p>
          <a:p>
            <a:endParaRPr lang="en-US" dirty="0"/>
          </a:p>
          <a:p>
            <a:r>
              <a:rPr lang="en-US" dirty="0" smtClean="0"/>
              <a:t>Should include…   </a:t>
            </a:r>
            <a:r>
              <a:rPr lang="en-US" i="1" dirty="0" smtClean="0"/>
              <a:t>( read 1</a:t>
            </a:r>
            <a:r>
              <a:rPr lang="en-US" i="1" baseline="30000" dirty="0" smtClean="0"/>
              <a:t>st</a:t>
            </a:r>
            <a:r>
              <a:rPr lang="en-US" i="1" dirty="0" smtClean="0"/>
              <a:t> bullet pt. – sub pt. – on)</a:t>
            </a:r>
            <a:endParaRPr lang="en-US" i="1" dirty="0"/>
          </a:p>
        </p:txBody>
      </p:sp>
      <p:sp>
        <p:nvSpPr>
          <p:cNvPr id="4" name="Slide Number Placeholder 3"/>
          <p:cNvSpPr>
            <a:spLocks noGrp="1"/>
          </p:cNvSpPr>
          <p:nvPr>
            <p:ph type="sldNum" sz="quarter" idx="10"/>
          </p:nvPr>
        </p:nvSpPr>
        <p:spPr/>
        <p:txBody>
          <a:bodyPr/>
          <a:lstStyle/>
          <a:p>
            <a:fld id="{45A69B07-2FB0-4CD5-AAA1-9CFFFCC7C18D}" type="slidenum">
              <a:rPr lang="en-US" smtClean="0"/>
              <a:t>99</a:t>
            </a:fld>
            <a:endParaRPr lang="en-US" dirty="0"/>
          </a:p>
        </p:txBody>
      </p:sp>
    </p:spTree>
    <p:extLst>
      <p:ext uri="{BB962C8B-B14F-4D97-AF65-F5344CB8AC3E}">
        <p14:creationId xmlns:p14="http://schemas.microsoft.com/office/powerpoint/2010/main" val="199935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379C06B-D168-4572-8F8F-CB442753EF41}" type="slidenum">
              <a:rPr lang="en-US"/>
              <a:pPr>
                <a:defRPr/>
              </a:pPr>
              <a:t>‹#›</a:t>
            </a:fld>
            <a:endParaRPr lang="en-US" dirty="0"/>
          </a:p>
        </p:txBody>
      </p:sp>
    </p:spTree>
    <p:extLst>
      <p:ext uri="{BB962C8B-B14F-4D97-AF65-F5344CB8AC3E}">
        <p14:creationId xmlns:p14="http://schemas.microsoft.com/office/powerpoint/2010/main" val="370315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528626F-DFF2-4EAC-87DE-50AC8438B6D4}" type="slidenum">
              <a:rPr lang="en-US"/>
              <a:pPr>
                <a:defRPr/>
              </a:pPr>
              <a:t>‹#›</a:t>
            </a:fld>
            <a:endParaRPr lang="en-US" dirty="0"/>
          </a:p>
        </p:txBody>
      </p:sp>
    </p:spTree>
    <p:extLst>
      <p:ext uri="{BB962C8B-B14F-4D97-AF65-F5344CB8AC3E}">
        <p14:creationId xmlns:p14="http://schemas.microsoft.com/office/powerpoint/2010/main" val="373857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C2B5345-DAB5-4618-8DF4-728667AB0093}" type="slidenum">
              <a:rPr lang="en-US"/>
              <a:pPr>
                <a:defRPr/>
              </a:pPr>
              <a:t>‹#›</a:t>
            </a:fld>
            <a:endParaRPr lang="en-US" dirty="0"/>
          </a:p>
        </p:txBody>
      </p:sp>
    </p:spTree>
    <p:extLst>
      <p:ext uri="{BB962C8B-B14F-4D97-AF65-F5344CB8AC3E}">
        <p14:creationId xmlns:p14="http://schemas.microsoft.com/office/powerpoint/2010/main" val="3059716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endParaRPr lang="en-US" dirty="0">
              <a:solidFill>
                <a:srgbClr val="000000">
                  <a:tint val="75000"/>
                </a:srgb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a:xfrm>
            <a:off x="3886200" y="6356350"/>
            <a:ext cx="2133600" cy="365125"/>
          </a:xfrm>
        </p:spPr>
        <p:txBody>
          <a:bodyPr/>
          <a:lstStyle>
            <a:lvl1pPr>
              <a:defRPr/>
            </a:lvl1pPr>
          </a:lstStyle>
          <a:p>
            <a:pPr>
              <a:defRPr/>
            </a:pPr>
            <a:fld id="{D94A0985-50AB-47CE-B3BB-AFA90FF59DF0}" type="slidenum">
              <a:rPr lang="en-US"/>
              <a:pPr>
                <a:defRPr/>
              </a:pPr>
              <a:t>‹#›</a:t>
            </a:fld>
            <a:endParaRPr lang="en-US" dirty="0"/>
          </a:p>
        </p:txBody>
      </p:sp>
    </p:spTree>
    <p:extLst>
      <p:ext uri="{BB962C8B-B14F-4D97-AF65-F5344CB8AC3E}">
        <p14:creationId xmlns:p14="http://schemas.microsoft.com/office/powerpoint/2010/main" val="312648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DA6DD3D-6C6E-4761-B241-DE6179AD5C2F}" type="slidenum">
              <a:rPr lang="en-US"/>
              <a:pPr>
                <a:defRPr/>
              </a:pPr>
              <a:t>‹#›</a:t>
            </a:fld>
            <a:endParaRPr lang="en-US" dirty="0"/>
          </a:p>
        </p:txBody>
      </p:sp>
    </p:spTree>
    <p:extLst>
      <p:ext uri="{BB962C8B-B14F-4D97-AF65-F5344CB8AC3E}">
        <p14:creationId xmlns:p14="http://schemas.microsoft.com/office/powerpoint/2010/main" val="378093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858D3F4-DD9B-4611-908A-D2B52B3257C0}" type="slidenum">
              <a:rPr lang="en-US"/>
              <a:pPr>
                <a:defRPr/>
              </a:pPr>
              <a:t>‹#›</a:t>
            </a:fld>
            <a:endParaRPr lang="en-US" dirty="0"/>
          </a:p>
        </p:txBody>
      </p:sp>
    </p:spTree>
    <p:extLst>
      <p:ext uri="{BB962C8B-B14F-4D97-AF65-F5344CB8AC3E}">
        <p14:creationId xmlns:p14="http://schemas.microsoft.com/office/powerpoint/2010/main" val="246057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688D5997-6517-4071-B8FB-B673087D3C3F}" type="slidenum">
              <a:rPr lang="en-US"/>
              <a:pPr>
                <a:defRPr/>
              </a:pPr>
              <a:t>‹#›</a:t>
            </a:fld>
            <a:endParaRPr lang="en-US" dirty="0"/>
          </a:p>
        </p:txBody>
      </p:sp>
    </p:spTree>
    <p:extLst>
      <p:ext uri="{BB962C8B-B14F-4D97-AF65-F5344CB8AC3E}">
        <p14:creationId xmlns:p14="http://schemas.microsoft.com/office/powerpoint/2010/main" val="238332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13B27D17-3288-44AE-8744-A1C4A1E52FD1}" type="slidenum">
              <a:rPr lang="en-US"/>
              <a:pPr>
                <a:defRPr/>
              </a:pPr>
              <a:t>‹#›</a:t>
            </a:fld>
            <a:endParaRPr lang="en-US" dirty="0"/>
          </a:p>
        </p:txBody>
      </p:sp>
    </p:spTree>
    <p:extLst>
      <p:ext uri="{BB962C8B-B14F-4D97-AF65-F5344CB8AC3E}">
        <p14:creationId xmlns:p14="http://schemas.microsoft.com/office/powerpoint/2010/main" val="128045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F20E2C17-871B-4D7B-AE20-4D12597B7457}" type="slidenum">
              <a:rPr lang="en-US"/>
              <a:pPr>
                <a:defRPr/>
              </a:pPr>
              <a:t>‹#›</a:t>
            </a:fld>
            <a:endParaRPr lang="en-US" dirty="0"/>
          </a:p>
        </p:txBody>
      </p:sp>
    </p:spTree>
    <p:extLst>
      <p:ext uri="{BB962C8B-B14F-4D97-AF65-F5344CB8AC3E}">
        <p14:creationId xmlns:p14="http://schemas.microsoft.com/office/powerpoint/2010/main" val="87543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119694AC-4A90-40A1-8736-BB5A5F7F8A1B}" type="slidenum">
              <a:rPr lang="en-US"/>
              <a:pPr>
                <a:defRPr/>
              </a:pPr>
              <a:t>‹#›</a:t>
            </a:fld>
            <a:endParaRPr lang="en-US" dirty="0"/>
          </a:p>
        </p:txBody>
      </p:sp>
    </p:spTree>
    <p:extLst>
      <p:ext uri="{BB962C8B-B14F-4D97-AF65-F5344CB8AC3E}">
        <p14:creationId xmlns:p14="http://schemas.microsoft.com/office/powerpoint/2010/main" val="16094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4343989F-DC08-41C9-8DA1-F24E785B65D9}" type="slidenum">
              <a:rPr lang="en-US"/>
              <a:pPr>
                <a:defRPr/>
              </a:pPr>
              <a:t>‹#›</a:t>
            </a:fld>
            <a:endParaRPr lang="en-US" dirty="0"/>
          </a:p>
        </p:txBody>
      </p:sp>
    </p:spTree>
    <p:extLst>
      <p:ext uri="{BB962C8B-B14F-4D97-AF65-F5344CB8AC3E}">
        <p14:creationId xmlns:p14="http://schemas.microsoft.com/office/powerpoint/2010/main" val="330565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86F8941D-332F-4A1F-8624-4FC8556DC670}" type="slidenum">
              <a:rPr lang="en-US"/>
              <a:pPr>
                <a:defRPr/>
              </a:pPr>
              <a:t>‹#›</a:t>
            </a:fld>
            <a:endParaRPr lang="en-US" dirty="0"/>
          </a:p>
        </p:txBody>
      </p:sp>
    </p:spTree>
    <p:extLst>
      <p:ext uri="{BB962C8B-B14F-4D97-AF65-F5344CB8AC3E}">
        <p14:creationId xmlns:p14="http://schemas.microsoft.com/office/powerpoint/2010/main" val="29500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5154" name="Title Placeholder 1"/>
          <p:cNvSpPr>
            <a:spLocks noGrp="1"/>
          </p:cNvSpPr>
          <p:nvPr>
            <p:ph type="title"/>
          </p:nvPr>
        </p:nvSpPr>
        <p:spPr bwMode="auto">
          <a:xfrm>
            <a:off x="457200" y="1524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5155" name="Text Placeholder 2"/>
          <p:cNvSpPr>
            <a:spLocks noGrp="1"/>
          </p:cNvSpPr>
          <p:nvPr>
            <p:ph type="body" idx="1"/>
          </p:nvPr>
        </p:nvSpPr>
        <p:spPr bwMode="auto">
          <a:xfrm>
            <a:off x="5334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4"/>
          </p:nvPr>
        </p:nvSpPr>
        <p:spPr>
          <a:xfrm>
            <a:off x="3886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rgbClr val="C00000"/>
                </a:solidFill>
                <a:latin typeface="+mn-lt"/>
                <a:cs typeface="+mn-cs"/>
              </a:defRPr>
            </a:lvl1pPr>
          </a:lstStyle>
          <a:p>
            <a:pPr>
              <a:defRPr/>
            </a:pPr>
            <a:fld id="{484C45B9-8BA1-42E5-A342-ED569ADAE8F4}" type="slidenum">
              <a:rPr lang="en-US"/>
              <a:pPr>
                <a:defRPr/>
              </a:pPr>
              <a:t>‹#›</a:t>
            </a:fld>
            <a:endParaRPr lang="en-US" dirty="0"/>
          </a:p>
        </p:txBody>
      </p:sp>
    </p:spTree>
    <p:extLst>
      <p:ext uri="{BB962C8B-B14F-4D97-AF65-F5344CB8AC3E}">
        <p14:creationId xmlns:p14="http://schemas.microsoft.com/office/powerpoint/2010/main" val="1230838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fontAlgn="base">
        <a:spcBef>
          <a:spcPct val="0"/>
        </a:spcBef>
        <a:spcAft>
          <a:spcPct val="0"/>
        </a:spcAft>
        <a:defRPr sz="4000" b="1">
          <a:solidFill>
            <a:srgbClr val="C00000"/>
          </a:solidFill>
          <a:latin typeface="+mj-lt"/>
          <a:ea typeface="+mj-ea"/>
          <a:cs typeface="+mj-cs"/>
        </a:defRPr>
      </a:lvl1pPr>
      <a:lvl2pPr algn="l" rtl="0" fontAlgn="base">
        <a:spcBef>
          <a:spcPct val="0"/>
        </a:spcBef>
        <a:spcAft>
          <a:spcPct val="0"/>
        </a:spcAft>
        <a:defRPr sz="4000" b="1">
          <a:solidFill>
            <a:srgbClr val="C00000"/>
          </a:solidFill>
          <a:latin typeface="Calibri" pitchFamily="34" charset="0"/>
        </a:defRPr>
      </a:lvl2pPr>
      <a:lvl3pPr algn="l" rtl="0" fontAlgn="base">
        <a:spcBef>
          <a:spcPct val="0"/>
        </a:spcBef>
        <a:spcAft>
          <a:spcPct val="0"/>
        </a:spcAft>
        <a:defRPr sz="4000" b="1">
          <a:solidFill>
            <a:srgbClr val="C00000"/>
          </a:solidFill>
          <a:latin typeface="Calibri" pitchFamily="34" charset="0"/>
        </a:defRPr>
      </a:lvl3pPr>
      <a:lvl4pPr algn="l" rtl="0" fontAlgn="base">
        <a:spcBef>
          <a:spcPct val="0"/>
        </a:spcBef>
        <a:spcAft>
          <a:spcPct val="0"/>
        </a:spcAft>
        <a:defRPr sz="4000" b="1">
          <a:solidFill>
            <a:srgbClr val="C00000"/>
          </a:solidFill>
          <a:latin typeface="Calibri" pitchFamily="34" charset="0"/>
        </a:defRPr>
      </a:lvl4pPr>
      <a:lvl5pPr algn="l" rtl="0" fontAlgn="base">
        <a:spcBef>
          <a:spcPct val="0"/>
        </a:spcBef>
        <a:spcAft>
          <a:spcPct val="0"/>
        </a:spcAft>
        <a:defRPr sz="4000" b="1">
          <a:solidFill>
            <a:srgbClr val="C00000"/>
          </a:solidFill>
          <a:latin typeface="Calibri" pitchFamily="34" charset="0"/>
        </a:defRPr>
      </a:lvl5pPr>
      <a:lvl6pPr marL="457200" algn="l" rtl="0" fontAlgn="base">
        <a:spcBef>
          <a:spcPct val="0"/>
        </a:spcBef>
        <a:spcAft>
          <a:spcPct val="0"/>
        </a:spcAft>
        <a:defRPr sz="4000" b="1">
          <a:solidFill>
            <a:srgbClr val="C00000"/>
          </a:solidFill>
          <a:latin typeface="Calibri" pitchFamily="34" charset="0"/>
        </a:defRPr>
      </a:lvl6pPr>
      <a:lvl7pPr marL="914400" algn="l" rtl="0" fontAlgn="base">
        <a:spcBef>
          <a:spcPct val="0"/>
        </a:spcBef>
        <a:spcAft>
          <a:spcPct val="0"/>
        </a:spcAft>
        <a:defRPr sz="4000" b="1">
          <a:solidFill>
            <a:srgbClr val="C00000"/>
          </a:solidFill>
          <a:latin typeface="Calibri" pitchFamily="34" charset="0"/>
        </a:defRPr>
      </a:lvl7pPr>
      <a:lvl8pPr marL="1371600" algn="l" rtl="0" fontAlgn="base">
        <a:spcBef>
          <a:spcPct val="0"/>
        </a:spcBef>
        <a:spcAft>
          <a:spcPct val="0"/>
        </a:spcAft>
        <a:defRPr sz="4000" b="1">
          <a:solidFill>
            <a:srgbClr val="C00000"/>
          </a:solidFill>
          <a:latin typeface="Calibri" pitchFamily="34" charset="0"/>
        </a:defRPr>
      </a:lvl8pPr>
      <a:lvl9pPr marL="1828800" algn="l" rtl="0" fontAlgn="base">
        <a:spcBef>
          <a:spcPct val="0"/>
        </a:spcBef>
        <a:spcAft>
          <a:spcPct val="0"/>
        </a:spcAft>
        <a:defRPr sz="4000" b="1">
          <a:solidFill>
            <a:srgbClr val="C00000"/>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rgbClr val="002060"/>
          </a:solidFill>
          <a:latin typeface="+mn-lt"/>
          <a:ea typeface="+mn-ea"/>
          <a:cs typeface="+mn-cs"/>
        </a:defRPr>
      </a:lvl1pPr>
      <a:lvl2pPr marL="742950" indent="-285750" algn="l" rtl="0" fontAlgn="base">
        <a:spcBef>
          <a:spcPct val="20000"/>
        </a:spcBef>
        <a:spcAft>
          <a:spcPct val="0"/>
        </a:spcAft>
        <a:buFont typeface="Arial" charset="0"/>
        <a:buChar char="–"/>
        <a:defRPr sz="2800">
          <a:solidFill>
            <a:srgbClr val="002060"/>
          </a:solidFill>
          <a:latin typeface="+mn-lt"/>
        </a:defRPr>
      </a:lvl2pPr>
      <a:lvl3pPr marL="1143000" indent="-228600" algn="l" rtl="0" fontAlgn="base">
        <a:spcBef>
          <a:spcPct val="20000"/>
        </a:spcBef>
        <a:spcAft>
          <a:spcPct val="0"/>
        </a:spcAft>
        <a:buFont typeface="Arial" charset="0"/>
        <a:buChar char="•"/>
        <a:defRPr sz="2400">
          <a:solidFill>
            <a:srgbClr val="002060"/>
          </a:solidFill>
          <a:latin typeface="+mn-lt"/>
        </a:defRPr>
      </a:lvl3pPr>
      <a:lvl4pPr marL="1600200" indent="-228600" algn="l" rtl="0" fontAlgn="base">
        <a:spcBef>
          <a:spcPct val="20000"/>
        </a:spcBef>
        <a:spcAft>
          <a:spcPct val="0"/>
        </a:spcAft>
        <a:buFont typeface="Arial" charset="0"/>
        <a:buChar char="–"/>
        <a:defRPr sz="2000">
          <a:solidFill>
            <a:srgbClr val="002060"/>
          </a:solidFill>
          <a:latin typeface="+mn-lt"/>
        </a:defRPr>
      </a:lvl4pPr>
      <a:lvl5pPr marL="2057400" indent="-228600" algn="l" rtl="0" fontAlgn="base">
        <a:spcBef>
          <a:spcPct val="20000"/>
        </a:spcBef>
        <a:spcAft>
          <a:spcPct val="0"/>
        </a:spcAft>
        <a:buFont typeface="Arial" charset="0"/>
        <a:buChar char="»"/>
        <a:defRPr sz="2000">
          <a:solidFill>
            <a:srgbClr val="002060"/>
          </a:solidFill>
          <a:latin typeface="+mn-lt"/>
        </a:defRPr>
      </a:lvl5pPr>
      <a:lvl6pPr marL="2514600" indent="-228600" algn="l" rtl="0" fontAlgn="base">
        <a:spcBef>
          <a:spcPct val="20000"/>
        </a:spcBef>
        <a:spcAft>
          <a:spcPct val="0"/>
        </a:spcAft>
        <a:buFont typeface="Arial" charset="0"/>
        <a:buChar char="»"/>
        <a:defRPr sz="2000">
          <a:solidFill>
            <a:srgbClr val="002060"/>
          </a:solidFill>
          <a:latin typeface="+mn-lt"/>
        </a:defRPr>
      </a:lvl6pPr>
      <a:lvl7pPr marL="2971800" indent="-228600" algn="l" rtl="0" fontAlgn="base">
        <a:spcBef>
          <a:spcPct val="20000"/>
        </a:spcBef>
        <a:spcAft>
          <a:spcPct val="0"/>
        </a:spcAft>
        <a:buFont typeface="Arial" charset="0"/>
        <a:buChar char="»"/>
        <a:defRPr sz="2000">
          <a:solidFill>
            <a:srgbClr val="002060"/>
          </a:solidFill>
          <a:latin typeface="+mn-lt"/>
        </a:defRPr>
      </a:lvl7pPr>
      <a:lvl8pPr marL="3429000" indent="-228600" algn="l" rtl="0" fontAlgn="base">
        <a:spcBef>
          <a:spcPct val="20000"/>
        </a:spcBef>
        <a:spcAft>
          <a:spcPct val="0"/>
        </a:spcAft>
        <a:buFont typeface="Arial" charset="0"/>
        <a:buChar char="»"/>
        <a:defRPr sz="2000">
          <a:solidFill>
            <a:srgbClr val="002060"/>
          </a:solidFill>
          <a:latin typeface="+mn-lt"/>
        </a:defRPr>
      </a:lvl8pPr>
      <a:lvl9pPr marL="3886200" indent="-228600" algn="l" rtl="0" fontAlgn="base">
        <a:spcBef>
          <a:spcPct val="20000"/>
        </a:spcBef>
        <a:spcAft>
          <a:spcPct val="0"/>
        </a:spcAft>
        <a:buFont typeface="Arial" charset="0"/>
        <a:buChar char="»"/>
        <a:defRPr sz="2000">
          <a:solidFill>
            <a:srgbClr val="0020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830E42C-BE52-41B0-8B05-3BE1DD55E26F}" type="slidenum">
              <a:rPr lang="en-US"/>
              <a:pPr>
                <a:defRPr/>
              </a:pPr>
              <a:t>1</a:t>
            </a:fld>
            <a:endParaRPr lang="en-US" dirty="0"/>
          </a:p>
        </p:txBody>
      </p:sp>
      <p:sp>
        <p:nvSpPr>
          <p:cNvPr id="308226" name="Title 1"/>
          <p:cNvSpPr>
            <a:spLocks noGrp="1"/>
          </p:cNvSpPr>
          <p:nvPr>
            <p:ph type="ctrTitle" idx="4294967295"/>
          </p:nvPr>
        </p:nvSpPr>
        <p:spPr>
          <a:xfrm>
            <a:off x="304800" y="762000"/>
            <a:ext cx="8534400" cy="3429000"/>
          </a:xfrm>
        </p:spPr>
        <p:txBody>
          <a:bodyPr/>
          <a:lstStyle/>
          <a:p>
            <a:r>
              <a:rPr lang="en-US" dirty="0" smtClean="0"/>
              <a:t>Computer Security </a:t>
            </a:r>
            <a:r>
              <a:rPr lang="en-US" dirty="0"/>
              <a:t/>
            </a:r>
            <a:br>
              <a:rPr lang="en-US" dirty="0"/>
            </a:br>
            <a:r>
              <a:rPr lang="en-US" sz="3200" dirty="0" smtClean="0"/>
              <a:t>Principles and Practices</a:t>
            </a:r>
            <a:br>
              <a:rPr lang="en-US" sz="3200" dirty="0" smtClean="0"/>
            </a:br>
            <a:r>
              <a:rPr lang="en-US" sz="2800" dirty="0"/>
              <a:t/>
            </a:r>
            <a:br>
              <a:rPr lang="en-US" sz="2800" dirty="0"/>
            </a:br>
            <a:r>
              <a:rPr lang="en-US" sz="2800" dirty="0" smtClean="0"/>
              <a:t>Security Audit</a:t>
            </a:r>
            <a:br>
              <a:rPr lang="en-US" sz="2800" dirty="0" smtClean="0"/>
            </a:br>
            <a:r>
              <a:rPr lang="en-US" sz="1400" dirty="0" smtClean="0"/>
              <a:t/>
            </a:r>
            <a:br>
              <a:rPr lang="en-US" sz="1400" dirty="0" smtClean="0"/>
            </a:br>
            <a:r>
              <a:rPr lang="en-US" sz="2800" dirty="0" smtClean="0"/>
              <a:t>IT Security Management &amp; Risk Assessment</a:t>
            </a:r>
            <a:br>
              <a:rPr lang="en-US" sz="2800" dirty="0" smtClean="0"/>
            </a:br>
            <a:r>
              <a:rPr lang="en-US" sz="1400" dirty="0" smtClean="0"/>
              <a:t/>
            </a:r>
            <a:br>
              <a:rPr lang="en-US" sz="1400" dirty="0" smtClean="0"/>
            </a:br>
            <a:r>
              <a:rPr lang="en-US" sz="2800" dirty="0" smtClean="0"/>
              <a:t>IT Security Controls, Plans &amp; Procedures</a:t>
            </a:r>
            <a:endParaRPr lang="en-US" sz="2800" dirty="0"/>
          </a:p>
        </p:txBody>
      </p:sp>
      <p:sp>
        <p:nvSpPr>
          <p:cNvPr id="308227" name="Subtitle 2"/>
          <p:cNvSpPr>
            <a:spLocks noGrp="1"/>
          </p:cNvSpPr>
          <p:nvPr>
            <p:ph type="subTitle" idx="4294967295"/>
          </p:nvPr>
        </p:nvSpPr>
        <p:spPr>
          <a:xfrm>
            <a:off x="762000" y="4343400"/>
            <a:ext cx="7772400" cy="1371600"/>
          </a:xfrm>
        </p:spPr>
        <p:txBody>
          <a:bodyPr/>
          <a:lstStyle/>
          <a:p>
            <a:pPr marL="0" indent="0">
              <a:buFont typeface="Arial" charset="0"/>
              <a:buNone/>
            </a:pPr>
            <a:r>
              <a:rPr lang="en-US" sz="2800" b="1" dirty="0"/>
              <a:t>Gregory (Greg) Maltby, PMP, BSCS</a:t>
            </a:r>
          </a:p>
          <a:p>
            <a:pPr marL="0" indent="0">
              <a:buFont typeface="Arial" charset="0"/>
              <a:buNone/>
            </a:pPr>
            <a:r>
              <a:rPr lang="en-US" sz="2800" dirty="0" smtClean="0"/>
              <a:t>October 11, 2010</a:t>
            </a:r>
            <a:endParaRPr lang="en-US" sz="2800" dirty="0"/>
          </a:p>
          <a:p>
            <a:pPr marL="0" indent="0">
              <a:buFont typeface="Arial" charset="0"/>
              <a:buNone/>
            </a:pPr>
            <a:r>
              <a:rPr lang="en-US" sz="2800" dirty="0" smtClean="0"/>
              <a:t>EECS 710</a:t>
            </a:r>
            <a:endParaRPr lang="en-US" sz="2800" dirty="0"/>
          </a:p>
        </p:txBody>
      </p:sp>
    </p:spTree>
    <p:extLst>
      <p:ext uri="{BB962C8B-B14F-4D97-AF65-F5344CB8AC3E}">
        <p14:creationId xmlns:p14="http://schemas.microsoft.com/office/powerpoint/2010/main" val="3495350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2286000" cy="3657600"/>
          </a:xfrm>
        </p:spPr>
        <p:txBody>
          <a:bodyPr/>
          <a:lstStyle/>
          <a:p>
            <a:r>
              <a:rPr lang="en-US" dirty="0" smtClean="0"/>
              <a:t>Security Auditing Functions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10</a:t>
            </a:fld>
            <a:endParaRPr lang="en-US" dirty="0"/>
          </a:p>
        </p:txBody>
      </p:sp>
      <p:pic>
        <p:nvPicPr>
          <p:cNvPr id="3075" name="Picture 3" descr="C:\Users\gmaltby\Pictures\My Scans\2010-10 (Oct)\scan0003_crop_crop.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413766"/>
            <a:ext cx="5971794" cy="545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930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Incidents</a:t>
            </a:r>
            <a:endParaRPr lang="en-US" dirty="0"/>
          </a:p>
        </p:txBody>
      </p:sp>
      <p:sp>
        <p:nvSpPr>
          <p:cNvPr id="3" name="Content Placeholder 2"/>
          <p:cNvSpPr>
            <a:spLocks noGrp="1"/>
          </p:cNvSpPr>
          <p:nvPr>
            <p:ph idx="1"/>
          </p:nvPr>
        </p:nvSpPr>
        <p:spPr>
          <a:xfrm>
            <a:off x="533400" y="1447800"/>
            <a:ext cx="8229600" cy="4419600"/>
          </a:xfrm>
        </p:spPr>
        <p:txBody>
          <a:bodyPr/>
          <a:lstStyle/>
          <a:p>
            <a:r>
              <a:rPr lang="en-US" dirty="0" smtClean="0"/>
              <a:t>Need </a:t>
            </a:r>
            <a:r>
              <a:rPr lang="en-US" dirty="0"/>
              <a:t>to identify vulnerability </a:t>
            </a:r>
            <a:r>
              <a:rPr lang="en-US" dirty="0" smtClean="0"/>
              <a:t>used</a:t>
            </a:r>
            <a:endParaRPr lang="en-US" dirty="0"/>
          </a:p>
          <a:p>
            <a:pPr lvl="1"/>
            <a:r>
              <a:rPr lang="en-US" dirty="0" smtClean="0"/>
              <a:t>record </a:t>
            </a:r>
            <a:r>
              <a:rPr lang="en-US" dirty="0"/>
              <a:t>details for future </a:t>
            </a:r>
            <a:r>
              <a:rPr lang="en-US" dirty="0" smtClean="0"/>
              <a:t>reference</a:t>
            </a:r>
          </a:p>
          <a:p>
            <a:pPr lvl="1"/>
            <a:r>
              <a:rPr lang="en-US" dirty="0"/>
              <a:t>(purpose) how to prevent it occurring in future </a:t>
            </a:r>
          </a:p>
          <a:p>
            <a:r>
              <a:rPr lang="en-US" dirty="0" smtClean="0"/>
              <a:t>Consider </a:t>
            </a:r>
            <a:r>
              <a:rPr lang="en-US" dirty="0"/>
              <a:t>impact on </a:t>
            </a:r>
            <a:r>
              <a:rPr lang="en-US" dirty="0" smtClean="0"/>
              <a:t>organization </a:t>
            </a:r>
            <a:r>
              <a:rPr lang="en-US" dirty="0"/>
              <a:t>and </a:t>
            </a:r>
            <a:r>
              <a:rPr lang="en-US" dirty="0" smtClean="0"/>
              <a:t>it’s risk profile </a:t>
            </a:r>
          </a:p>
          <a:p>
            <a:pPr lvl="1"/>
            <a:r>
              <a:rPr lang="en-US" dirty="0" smtClean="0"/>
              <a:t>was this a one-time isolated occurrence </a:t>
            </a:r>
            <a:endParaRPr lang="en-US" dirty="0"/>
          </a:p>
          <a:p>
            <a:pPr lvl="1"/>
            <a:r>
              <a:rPr lang="en-US" dirty="0" smtClean="0"/>
              <a:t>should the risk </a:t>
            </a:r>
            <a:r>
              <a:rPr lang="en-US" dirty="0"/>
              <a:t>profile </a:t>
            </a:r>
            <a:r>
              <a:rPr lang="en-US" dirty="0" smtClean="0"/>
              <a:t>be reevaluated and (possibly) changed</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100</a:t>
            </a:fld>
            <a:endParaRPr lang="en-US" dirty="0"/>
          </a:p>
        </p:txBody>
      </p:sp>
    </p:spTree>
    <p:extLst>
      <p:ext uri="{BB962C8B-B14F-4D97-AF65-F5344CB8AC3E}">
        <p14:creationId xmlns:p14="http://schemas.microsoft.com/office/powerpoint/2010/main" val="32898191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IT </a:t>
            </a:r>
            <a:r>
              <a:rPr lang="en-US" dirty="0"/>
              <a:t>Security Controls, Plans &amp; </a:t>
            </a:r>
            <a:r>
              <a:rPr lang="en-US" dirty="0" smtClean="0"/>
              <a:t>Procedures : Summary</a:t>
            </a:r>
            <a:endParaRPr lang="en-US" dirty="0"/>
          </a:p>
        </p:txBody>
      </p:sp>
      <p:sp>
        <p:nvSpPr>
          <p:cNvPr id="3" name="Content Placeholder 2"/>
          <p:cNvSpPr>
            <a:spLocks noGrp="1"/>
          </p:cNvSpPr>
          <p:nvPr>
            <p:ph idx="1"/>
          </p:nvPr>
        </p:nvSpPr>
        <p:spPr>
          <a:xfrm>
            <a:off x="533400" y="1143000"/>
            <a:ext cx="8229600" cy="4724400"/>
          </a:xfrm>
        </p:spPr>
        <p:txBody>
          <a:bodyPr/>
          <a:lstStyle/>
          <a:p>
            <a:r>
              <a:rPr lang="en-US" dirty="0" smtClean="0"/>
              <a:t>Security controls also called safeguards </a:t>
            </a:r>
            <a:endParaRPr lang="en-US" dirty="0"/>
          </a:p>
          <a:p>
            <a:pPr lvl="1"/>
            <a:r>
              <a:rPr lang="en-US" dirty="0" smtClean="0"/>
              <a:t>management</a:t>
            </a:r>
            <a:r>
              <a:rPr lang="en-US" dirty="0"/>
              <a:t>, operational, </a:t>
            </a:r>
            <a:r>
              <a:rPr lang="en-US" dirty="0" smtClean="0"/>
              <a:t>technical </a:t>
            </a:r>
            <a:endParaRPr lang="en-US" dirty="0"/>
          </a:p>
          <a:p>
            <a:pPr lvl="1"/>
            <a:r>
              <a:rPr lang="en-US" dirty="0" smtClean="0"/>
              <a:t>supportive</a:t>
            </a:r>
            <a:r>
              <a:rPr lang="en-US" dirty="0"/>
              <a:t>, preventative, detection / </a:t>
            </a:r>
            <a:r>
              <a:rPr lang="en-US" dirty="0" smtClean="0"/>
              <a:t>recovery </a:t>
            </a:r>
            <a:endParaRPr lang="en-US" dirty="0"/>
          </a:p>
          <a:p>
            <a:r>
              <a:rPr lang="en-US" dirty="0" smtClean="0"/>
              <a:t>IT </a:t>
            </a:r>
            <a:r>
              <a:rPr lang="en-US" dirty="0"/>
              <a:t>security </a:t>
            </a:r>
            <a:r>
              <a:rPr lang="en-US" dirty="0" smtClean="0"/>
              <a:t>plan</a:t>
            </a:r>
            <a:endParaRPr lang="en-US" dirty="0"/>
          </a:p>
          <a:p>
            <a:r>
              <a:rPr lang="en-US" dirty="0" smtClean="0"/>
              <a:t>Implementation </a:t>
            </a:r>
            <a:r>
              <a:rPr lang="en-US" dirty="0"/>
              <a:t>of </a:t>
            </a:r>
            <a:r>
              <a:rPr lang="en-US" dirty="0" smtClean="0"/>
              <a:t>controls </a:t>
            </a:r>
            <a:endParaRPr lang="en-US" dirty="0"/>
          </a:p>
          <a:p>
            <a:pPr lvl="1"/>
            <a:r>
              <a:rPr lang="en-US" dirty="0" smtClean="0"/>
              <a:t>implement </a:t>
            </a:r>
            <a:r>
              <a:rPr lang="en-US" dirty="0"/>
              <a:t>plan, training and </a:t>
            </a:r>
            <a:r>
              <a:rPr lang="en-US" dirty="0" smtClean="0"/>
              <a:t>awareness </a:t>
            </a:r>
            <a:endParaRPr lang="en-US" dirty="0"/>
          </a:p>
          <a:p>
            <a:r>
              <a:rPr lang="en-US" dirty="0" smtClean="0"/>
              <a:t>Implementation follow-up</a:t>
            </a:r>
            <a:endParaRPr lang="en-US" dirty="0"/>
          </a:p>
          <a:p>
            <a:pPr lvl="1"/>
            <a:r>
              <a:rPr lang="en-US" dirty="0" smtClean="0"/>
              <a:t>maintenance</a:t>
            </a:r>
            <a:r>
              <a:rPr lang="en-US" dirty="0"/>
              <a:t>, compliance, change / </a:t>
            </a:r>
            <a:r>
              <a:rPr lang="en-US" dirty="0" smtClean="0"/>
              <a:t>config management</a:t>
            </a:r>
            <a:r>
              <a:rPr lang="en-US" dirty="0"/>
              <a:t>, incident </a:t>
            </a:r>
            <a:r>
              <a:rPr lang="en-US" dirty="0" smtClean="0"/>
              <a:t>handling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101</a:t>
            </a:fld>
            <a:endParaRPr lang="en-US" dirty="0"/>
          </a:p>
        </p:txBody>
      </p:sp>
    </p:spTree>
    <p:extLst>
      <p:ext uri="{BB962C8B-B14F-4D97-AF65-F5344CB8AC3E}">
        <p14:creationId xmlns:p14="http://schemas.microsoft.com/office/powerpoint/2010/main" val="38281283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 Industrial Strength  </a:t>
            </a:r>
            <a:br>
              <a:rPr lang="en-US" dirty="0" smtClean="0"/>
            </a:br>
            <a:r>
              <a:rPr lang="en-US" dirty="0"/>
              <a:t> </a:t>
            </a:r>
            <a:r>
              <a:rPr lang="en-US" dirty="0" smtClean="0"/>
              <a:t>                Security Plan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102</a:t>
            </a:fld>
            <a:endParaRPr lang="en-US" dirty="0"/>
          </a:p>
        </p:txBody>
      </p:sp>
    </p:spTree>
    <p:extLst>
      <p:ext uri="{BB962C8B-B14F-4D97-AF65-F5344CB8AC3E}">
        <p14:creationId xmlns:p14="http://schemas.microsoft.com/office/powerpoint/2010/main" val="76771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r>
              <a:rPr lang="en-US" sz="3600" dirty="0" smtClean="0"/>
              <a:t>Security Auditing Requirements – Event Definition</a:t>
            </a:r>
            <a:endParaRPr lang="en-US" sz="3600" dirty="0"/>
          </a:p>
        </p:txBody>
      </p:sp>
      <p:sp>
        <p:nvSpPr>
          <p:cNvPr id="3" name="Content Placeholder 2"/>
          <p:cNvSpPr>
            <a:spLocks noGrp="1"/>
          </p:cNvSpPr>
          <p:nvPr>
            <p:ph idx="1"/>
          </p:nvPr>
        </p:nvSpPr>
        <p:spPr>
          <a:xfrm>
            <a:off x="533400" y="1143000"/>
            <a:ext cx="8229600" cy="4800600"/>
          </a:xfrm>
        </p:spPr>
        <p:txBody>
          <a:bodyPr/>
          <a:lstStyle/>
          <a:p>
            <a:r>
              <a:rPr lang="en-US" b="1" dirty="0" smtClean="0"/>
              <a:t>Event definition </a:t>
            </a:r>
            <a:r>
              <a:rPr lang="en-US" dirty="0" smtClean="0"/>
              <a:t>- must define what are auditable events</a:t>
            </a:r>
          </a:p>
          <a:p>
            <a:pPr lvl="1"/>
            <a:r>
              <a:rPr lang="en-US" dirty="0" smtClean="0"/>
              <a:t>Common Criteria suggests:</a:t>
            </a:r>
          </a:p>
          <a:p>
            <a:pPr lvl="2"/>
            <a:r>
              <a:rPr lang="en-US" sz="1800" dirty="0" smtClean="0"/>
              <a:t>introduction of objects within the security-related portion of the software into a subject’s address space </a:t>
            </a:r>
          </a:p>
          <a:p>
            <a:pPr lvl="2"/>
            <a:r>
              <a:rPr lang="en-US" sz="1800" dirty="0" smtClean="0"/>
              <a:t>deletion of objects</a:t>
            </a:r>
          </a:p>
          <a:p>
            <a:pPr lvl="2"/>
            <a:r>
              <a:rPr lang="en-US" sz="1800" dirty="0" smtClean="0"/>
              <a:t>distribution or revocation of access rights or capabilities</a:t>
            </a:r>
          </a:p>
          <a:p>
            <a:pPr lvl="2"/>
            <a:r>
              <a:rPr lang="en-US" sz="1800" dirty="0" smtClean="0"/>
              <a:t>changes to (subject or object) security attributes</a:t>
            </a:r>
          </a:p>
          <a:p>
            <a:pPr lvl="2"/>
            <a:r>
              <a:rPr lang="en-US" sz="1800" dirty="0" smtClean="0"/>
              <a:t>policy checks performed by the security software</a:t>
            </a:r>
          </a:p>
          <a:p>
            <a:pPr lvl="2"/>
            <a:r>
              <a:rPr lang="en-US" sz="1800" dirty="0" smtClean="0"/>
              <a:t>use of access rights to bypass a policy check</a:t>
            </a:r>
          </a:p>
          <a:p>
            <a:pPr lvl="2"/>
            <a:r>
              <a:rPr lang="en-US" sz="1800" dirty="0" smtClean="0"/>
              <a:t>use of identification and authentication functions</a:t>
            </a:r>
          </a:p>
          <a:p>
            <a:pPr lvl="2"/>
            <a:r>
              <a:rPr lang="en-US" sz="1800" dirty="0" smtClean="0"/>
              <a:t>security-related actions taken by an operator/user</a:t>
            </a:r>
          </a:p>
          <a:p>
            <a:pPr lvl="2"/>
            <a:r>
              <a:rPr lang="en-US" sz="1800" dirty="0" smtClean="0"/>
              <a:t>import </a:t>
            </a:r>
            <a:r>
              <a:rPr lang="en-US" sz="1800" dirty="0" smtClean="0"/>
              <a:t>or export of data from or to removable media</a:t>
            </a:r>
          </a:p>
          <a:p>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a:pPr>
                <a:defRPr/>
              </a:pPr>
              <a:t>11</a:t>
            </a:fld>
            <a:endParaRPr lang="en-US" dirty="0"/>
          </a:p>
        </p:txBody>
      </p:sp>
    </p:spTree>
    <p:extLst>
      <p:ext uri="{BB962C8B-B14F-4D97-AF65-F5344CB8AC3E}">
        <p14:creationId xmlns:p14="http://schemas.microsoft.com/office/powerpoint/2010/main" val="3685234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r>
              <a:rPr lang="en-US" sz="3600" dirty="0" smtClean="0"/>
              <a:t>Additional Security Auditing Requirements  </a:t>
            </a:r>
            <a:endParaRPr lang="en-US" sz="3600" dirty="0"/>
          </a:p>
        </p:txBody>
      </p:sp>
      <p:sp>
        <p:nvSpPr>
          <p:cNvPr id="3" name="Content Placeholder 2"/>
          <p:cNvSpPr>
            <a:spLocks noGrp="1"/>
          </p:cNvSpPr>
          <p:nvPr>
            <p:ph idx="1"/>
          </p:nvPr>
        </p:nvSpPr>
        <p:spPr>
          <a:xfrm>
            <a:off x="533400" y="1066800"/>
            <a:ext cx="8229600" cy="4800600"/>
          </a:xfrm>
        </p:spPr>
        <p:txBody>
          <a:bodyPr/>
          <a:lstStyle/>
          <a:p>
            <a:r>
              <a:rPr lang="en-US" b="1" dirty="0" smtClean="0"/>
              <a:t>Event detection: </a:t>
            </a:r>
            <a:r>
              <a:rPr lang="en-US" dirty="0" smtClean="0"/>
              <a:t>hooks created in the application &amp; monitoring software to capture activity</a:t>
            </a:r>
          </a:p>
          <a:p>
            <a:r>
              <a:rPr lang="en-US" b="1" dirty="0" smtClean="0"/>
              <a:t>Event recording: </a:t>
            </a:r>
            <a:r>
              <a:rPr lang="en-US" dirty="0" smtClean="0"/>
              <a:t>secure storage resistant to tampering or deletion.</a:t>
            </a:r>
          </a:p>
          <a:p>
            <a:r>
              <a:rPr lang="en-US" b="1" dirty="0" smtClean="0"/>
              <a:t>Event and audit trail analysis: </a:t>
            </a:r>
            <a:r>
              <a:rPr lang="en-US" dirty="0" smtClean="0"/>
              <a:t>software, tools, and interfaces</a:t>
            </a:r>
          </a:p>
          <a:p>
            <a:r>
              <a:rPr lang="en-US" b="1" dirty="0" smtClean="0"/>
              <a:t>Security of the auditing function</a:t>
            </a:r>
          </a:p>
          <a:p>
            <a:r>
              <a:rPr lang="en-US" b="1" dirty="0" smtClean="0"/>
              <a:t>Minimal effect / impact on functionality</a:t>
            </a:r>
            <a:endParaRPr lang="en-US" b="1"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12</a:t>
            </a:fld>
            <a:endParaRPr lang="en-US" dirty="0"/>
          </a:p>
        </p:txBody>
      </p:sp>
    </p:spTree>
    <p:extLst>
      <p:ext uri="{BB962C8B-B14F-4D97-AF65-F5344CB8AC3E}">
        <p14:creationId xmlns:p14="http://schemas.microsoft.com/office/powerpoint/2010/main" val="4273390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Audit – Implementation Guidelines</a:t>
            </a:r>
            <a:endParaRPr lang="en-US" dirty="0"/>
          </a:p>
        </p:txBody>
      </p:sp>
      <p:sp>
        <p:nvSpPr>
          <p:cNvPr id="3" name="Content Placeholder 2"/>
          <p:cNvSpPr>
            <a:spLocks noGrp="1"/>
          </p:cNvSpPr>
          <p:nvPr>
            <p:ph idx="1"/>
          </p:nvPr>
        </p:nvSpPr>
        <p:spPr>
          <a:xfrm>
            <a:off x="533400" y="1524000"/>
            <a:ext cx="8229600" cy="4419600"/>
          </a:xfrm>
        </p:spPr>
        <p:txBody>
          <a:bodyPr/>
          <a:lstStyle/>
          <a:p>
            <a:pPr marL="457200" indent="-457200">
              <a:buFont typeface="+mj-lt"/>
              <a:buAutoNum type="arabicPeriod"/>
            </a:pPr>
            <a:r>
              <a:rPr lang="en-US" sz="2200" dirty="0" smtClean="0"/>
              <a:t>Agree on audit requirements with management</a:t>
            </a:r>
          </a:p>
          <a:p>
            <a:pPr marL="457200" indent="-457200">
              <a:buFont typeface="+mj-lt"/>
              <a:buAutoNum type="arabicPeriod"/>
            </a:pPr>
            <a:r>
              <a:rPr lang="en-US" sz="2200" dirty="0" smtClean="0"/>
              <a:t>Scope of the checks should be agreed and controlled</a:t>
            </a:r>
          </a:p>
          <a:p>
            <a:pPr marL="457200" indent="-457200">
              <a:buFont typeface="+mj-lt"/>
              <a:buAutoNum type="arabicPeriod"/>
            </a:pPr>
            <a:r>
              <a:rPr lang="en-US" sz="2200" dirty="0" smtClean="0"/>
              <a:t>Checks limited to read-only access to software &amp; data</a:t>
            </a:r>
          </a:p>
          <a:p>
            <a:pPr marL="457200" indent="-457200">
              <a:buFont typeface="+mj-lt"/>
              <a:buAutoNum type="arabicPeriod"/>
            </a:pPr>
            <a:r>
              <a:rPr lang="en-US" sz="2200" dirty="0" smtClean="0"/>
              <a:t>Other access only for isolated copies of system files, then erased or given appropriate protection</a:t>
            </a:r>
          </a:p>
          <a:p>
            <a:pPr marL="457200" indent="-457200">
              <a:buFont typeface="+mj-lt"/>
              <a:buAutoNum type="arabicPeriod"/>
            </a:pPr>
            <a:r>
              <a:rPr lang="en-US" sz="2200" dirty="0" smtClean="0"/>
              <a:t>Resources for performing the checks should be explicitly identified and made available</a:t>
            </a:r>
          </a:p>
          <a:p>
            <a:pPr marL="457200" indent="-457200">
              <a:buFont typeface="+mj-lt"/>
              <a:buAutoNum type="arabicPeriod"/>
            </a:pPr>
            <a:r>
              <a:rPr lang="en-US" sz="2200" dirty="0" smtClean="0"/>
              <a:t>Identify / agreed on special or additional requirements</a:t>
            </a:r>
          </a:p>
          <a:p>
            <a:pPr marL="457200" indent="-457200">
              <a:buFont typeface="+mj-lt"/>
              <a:buAutoNum type="arabicPeriod"/>
            </a:pPr>
            <a:r>
              <a:rPr lang="en-US" sz="2200" dirty="0" smtClean="0"/>
              <a:t>All access should be monitored &amp; logged, produce a reference trail </a:t>
            </a:r>
          </a:p>
          <a:p>
            <a:pPr marL="457200" indent="-457200">
              <a:buFont typeface="+mj-lt"/>
              <a:buAutoNum type="arabicPeriod"/>
            </a:pPr>
            <a:r>
              <a:rPr lang="en-US" sz="2200" dirty="0" smtClean="0"/>
              <a:t>Document procedures, requirements, responsibilities</a:t>
            </a:r>
          </a:p>
          <a:p>
            <a:pPr marL="457200" indent="-457200">
              <a:buFont typeface="+mj-lt"/>
              <a:buAutoNum type="arabicPeriod"/>
            </a:pPr>
            <a:r>
              <a:rPr lang="en-US" sz="2200" dirty="0" smtClean="0"/>
              <a:t>Person(s) doing audit independent of activities</a:t>
            </a:r>
            <a:endParaRPr lang="en-US" sz="22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13</a:t>
            </a:fld>
            <a:endParaRPr lang="en-US" dirty="0"/>
          </a:p>
        </p:txBody>
      </p:sp>
    </p:spTree>
    <p:extLst>
      <p:ext uri="{BB962C8B-B14F-4D97-AF65-F5344CB8AC3E}">
        <p14:creationId xmlns:p14="http://schemas.microsoft.com/office/powerpoint/2010/main" val="2121597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Audit Trail – What to collect </a:t>
            </a:r>
            <a:endParaRPr lang="en-US" dirty="0"/>
          </a:p>
        </p:txBody>
      </p:sp>
      <p:sp>
        <p:nvSpPr>
          <p:cNvPr id="3" name="Content Placeholder 2"/>
          <p:cNvSpPr>
            <a:spLocks noGrp="1"/>
          </p:cNvSpPr>
          <p:nvPr>
            <p:ph idx="1"/>
          </p:nvPr>
        </p:nvSpPr>
        <p:spPr>
          <a:xfrm>
            <a:off x="533400" y="1219200"/>
            <a:ext cx="8229600" cy="4648200"/>
          </a:xfrm>
        </p:spPr>
        <p:txBody>
          <a:bodyPr/>
          <a:lstStyle/>
          <a:p>
            <a:r>
              <a:rPr lang="en-US" dirty="0" smtClean="0"/>
              <a:t>Issue of amount of data generated</a:t>
            </a:r>
          </a:p>
          <a:p>
            <a:pPr lvl="1"/>
            <a:r>
              <a:rPr lang="en-US" sz="2400" dirty="0" smtClean="0"/>
              <a:t>tradeoff quantity vs. efficiency</a:t>
            </a:r>
          </a:p>
          <a:p>
            <a:r>
              <a:rPr lang="en-US" dirty="0" smtClean="0"/>
              <a:t>Data items captured may include:</a:t>
            </a:r>
          </a:p>
          <a:p>
            <a:pPr lvl="1"/>
            <a:r>
              <a:rPr lang="en-US" sz="2400" dirty="0" smtClean="0"/>
              <a:t>events related to the use of  auditing software </a:t>
            </a:r>
          </a:p>
          <a:p>
            <a:pPr lvl="1"/>
            <a:r>
              <a:rPr lang="en-US" sz="2400" dirty="0" smtClean="0"/>
              <a:t>events  related to (the use of) system security mechanisms</a:t>
            </a:r>
          </a:p>
          <a:p>
            <a:pPr lvl="1"/>
            <a:r>
              <a:rPr lang="en-US" sz="2400" dirty="0" smtClean="0"/>
              <a:t>events from IDS and firewall systems</a:t>
            </a:r>
          </a:p>
          <a:p>
            <a:pPr lvl="1"/>
            <a:r>
              <a:rPr lang="en-US" sz="2400" dirty="0" smtClean="0"/>
              <a:t>system management / operation events</a:t>
            </a:r>
          </a:p>
          <a:p>
            <a:pPr lvl="1"/>
            <a:r>
              <a:rPr lang="en-US" sz="2400" dirty="0" smtClean="0"/>
              <a:t>operating system access (e.g. system calls)</a:t>
            </a:r>
          </a:p>
          <a:p>
            <a:pPr lvl="1"/>
            <a:r>
              <a:rPr lang="en-US" sz="2400" dirty="0" smtClean="0"/>
              <a:t>access to selected applications</a:t>
            </a:r>
          </a:p>
          <a:p>
            <a:pPr lvl="1"/>
            <a:r>
              <a:rPr lang="en-US" sz="2400" dirty="0" smtClean="0"/>
              <a:t>remote access</a:t>
            </a:r>
            <a:endParaRPr lang="en-US" sz="24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14</a:t>
            </a:fld>
            <a:endParaRPr lang="en-US" dirty="0"/>
          </a:p>
        </p:txBody>
      </p:sp>
    </p:spTree>
    <p:extLst>
      <p:ext uri="{BB962C8B-B14F-4D97-AF65-F5344CB8AC3E}">
        <p14:creationId xmlns:p14="http://schemas.microsoft.com/office/powerpoint/2010/main" val="3281201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Audit Trail – What to collect </a:t>
            </a:r>
            <a:endParaRPr lang="en-US" dirty="0"/>
          </a:p>
        </p:txBody>
      </p:sp>
      <p:sp>
        <p:nvSpPr>
          <p:cNvPr id="3" name="Content Placeholder 2"/>
          <p:cNvSpPr>
            <a:spLocks noGrp="1"/>
          </p:cNvSpPr>
          <p:nvPr>
            <p:ph idx="1"/>
          </p:nvPr>
        </p:nvSpPr>
        <p:spPr>
          <a:xfrm>
            <a:off x="533400" y="1447800"/>
            <a:ext cx="8229600" cy="4419600"/>
          </a:xfrm>
        </p:spPr>
        <p:txBody>
          <a:bodyPr/>
          <a:lstStyle/>
          <a:p>
            <a:r>
              <a:rPr lang="en-US" dirty="0" smtClean="0"/>
              <a:t>Auditable items suggested in X.816 </a:t>
            </a:r>
            <a:r>
              <a:rPr lang="en-US" sz="2800" dirty="0" smtClean="0"/>
              <a:t>(Table 15.2)</a:t>
            </a:r>
          </a:p>
          <a:p>
            <a:pPr lvl="1"/>
            <a:r>
              <a:rPr lang="en-US" dirty="0" smtClean="0"/>
              <a:t>events related to a specific connection</a:t>
            </a:r>
          </a:p>
          <a:p>
            <a:pPr lvl="1"/>
            <a:r>
              <a:rPr lang="en-US" dirty="0" smtClean="0"/>
              <a:t>events related to the use of security services </a:t>
            </a:r>
          </a:p>
          <a:p>
            <a:pPr lvl="1"/>
            <a:r>
              <a:rPr lang="en-US" dirty="0" smtClean="0"/>
              <a:t>events related to management operations or notifications</a:t>
            </a:r>
          </a:p>
          <a:p>
            <a:pPr lvl="1"/>
            <a:r>
              <a:rPr lang="en-US" dirty="0" smtClean="0"/>
              <a:t>Auditable events (some examples)</a:t>
            </a:r>
          </a:p>
          <a:p>
            <a:pPr lvl="2"/>
            <a:r>
              <a:rPr lang="en-US" dirty="0" smtClean="0"/>
              <a:t>Deny access</a:t>
            </a:r>
          </a:p>
          <a:p>
            <a:pPr lvl="2"/>
            <a:r>
              <a:rPr lang="en-US" dirty="0" smtClean="0"/>
              <a:t>Authenticate</a:t>
            </a:r>
          </a:p>
          <a:p>
            <a:pPr lvl="2"/>
            <a:r>
              <a:rPr lang="en-US" dirty="0" smtClean="0"/>
              <a:t>Object: Creation, Deletion or Modification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15</a:t>
            </a:fld>
            <a:endParaRPr lang="en-US" dirty="0"/>
          </a:p>
        </p:txBody>
      </p:sp>
    </p:spTree>
    <p:extLst>
      <p:ext uri="{BB962C8B-B14F-4D97-AF65-F5344CB8AC3E}">
        <p14:creationId xmlns:p14="http://schemas.microsoft.com/office/powerpoint/2010/main" val="3624969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(Audit Trail) Logging</a:t>
            </a:r>
            <a:endParaRPr lang="en-US" dirty="0"/>
          </a:p>
        </p:txBody>
      </p:sp>
      <p:sp>
        <p:nvSpPr>
          <p:cNvPr id="3" name="Content Placeholder 2"/>
          <p:cNvSpPr>
            <a:spLocks noGrp="1"/>
          </p:cNvSpPr>
          <p:nvPr>
            <p:ph idx="1"/>
          </p:nvPr>
        </p:nvSpPr>
        <p:spPr/>
        <p:txBody>
          <a:bodyPr/>
          <a:lstStyle/>
          <a:p>
            <a:r>
              <a:rPr lang="en-US" dirty="0" smtClean="0"/>
              <a:t>The foundation of a security auditing facility is the initial capture of the audit data.</a:t>
            </a:r>
          </a:p>
          <a:p>
            <a:r>
              <a:rPr lang="en-US" dirty="0" smtClean="0"/>
              <a:t>Software must include hooks (capture points) that trigger data collection and storage of data as preselected events occur.</a:t>
            </a:r>
          </a:p>
          <a:p>
            <a:r>
              <a:rPr lang="en-US" dirty="0" smtClean="0"/>
              <a:t>Operating system / application dependent</a:t>
            </a:r>
          </a:p>
          <a:p>
            <a:pPr lvl="1"/>
            <a:r>
              <a:rPr lang="en-US" dirty="0" smtClean="0"/>
              <a:t>system-level logging can use existing means</a:t>
            </a:r>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16</a:t>
            </a:fld>
            <a:endParaRPr lang="en-US" dirty="0"/>
          </a:p>
        </p:txBody>
      </p:sp>
    </p:spTree>
    <p:extLst>
      <p:ext uri="{BB962C8B-B14F-4D97-AF65-F5344CB8AC3E}">
        <p14:creationId xmlns:p14="http://schemas.microsoft.com/office/powerpoint/2010/main" val="2849868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Implementing the Logging Function </a:t>
            </a:r>
            <a:endParaRPr lang="en-US" dirty="0"/>
          </a:p>
        </p:txBody>
      </p:sp>
      <p:sp>
        <p:nvSpPr>
          <p:cNvPr id="3" name="Content Placeholder 2"/>
          <p:cNvSpPr>
            <a:spLocks noGrp="1"/>
          </p:cNvSpPr>
          <p:nvPr>
            <p:ph idx="1"/>
          </p:nvPr>
        </p:nvSpPr>
        <p:spPr>
          <a:xfrm>
            <a:off x="533400" y="1752600"/>
            <a:ext cx="8229600" cy="2895600"/>
          </a:xfrm>
        </p:spPr>
        <p:txBody>
          <a:bodyPr/>
          <a:lstStyle/>
          <a:p>
            <a:r>
              <a:rPr lang="en-US" sz="2800" dirty="0" smtClean="0"/>
              <a:t>Useful to categorize audit trails</a:t>
            </a:r>
          </a:p>
          <a:p>
            <a:pPr lvl="1"/>
            <a:r>
              <a:rPr lang="en-US" sz="2400" dirty="0" smtClean="0"/>
              <a:t>system-level audit trails</a:t>
            </a:r>
          </a:p>
          <a:p>
            <a:pPr lvl="1"/>
            <a:r>
              <a:rPr lang="en-US" sz="2400" dirty="0" smtClean="0"/>
              <a:t>application-level audit trail</a:t>
            </a:r>
          </a:p>
          <a:p>
            <a:pPr lvl="1"/>
            <a:r>
              <a:rPr lang="en-US" sz="2400" dirty="0" smtClean="0"/>
              <a:t>user-Level audit trail</a:t>
            </a:r>
          </a:p>
          <a:p>
            <a:pPr lvl="1"/>
            <a:r>
              <a:rPr lang="en-US" sz="2400" dirty="0" smtClean="0"/>
              <a:t>physical access control (equipment) </a:t>
            </a:r>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17</a:t>
            </a:fld>
            <a:endParaRPr lang="en-US" dirty="0"/>
          </a:p>
        </p:txBody>
      </p:sp>
    </p:spTree>
    <p:extLst>
      <p:ext uri="{BB962C8B-B14F-4D97-AF65-F5344CB8AC3E}">
        <p14:creationId xmlns:p14="http://schemas.microsoft.com/office/powerpoint/2010/main" val="3558816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t>Auto Trail Category : System-Level </a:t>
            </a:r>
            <a:endParaRPr lang="en-US" dirty="0"/>
          </a:p>
        </p:txBody>
      </p:sp>
      <p:sp>
        <p:nvSpPr>
          <p:cNvPr id="3" name="Content Placeholder 2"/>
          <p:cNvSpPr>
            <a:spLocks noGrp="1"/>
          </p:cNvSpPr>
          <p:nvPr>
            <p:ph idx="1"/>
          </p:nvPr>
        </p:nvSpPr>
        <p:spPr>
          <a:xfrm>
            <a:off x="533400" y="1295400"/>
            <a:ext cx="8229600" cy="4572000"/>
          </a:xfrm>
        </p:spPr>
        <p:txBody>
          <a:bodyPr/>
          <a:lstStyle/>
          <a:p>
            <a:r>
              <a:rPr lang="en-US" sz="2800" dirty="0" smtClean="0"/>
              <a:t>System-level audit trails:</a:t>
            </a:r>
          </a:p>
          <a:p>
            <a:pPr lvl="1"/>
            <a:r>
              <a:rPr lang="en-US" sz="2400" dirty="0" smtClean="0"/>
              <a:t>are generally used to monitor and optimize system performance</a:t>
            </a:r>
          </a:p>
          <a:p>
            <a:pPr lvl="1"/>
            <a:r>
              <a:rPr lang="en-US" sz="2400" dirty="0" smtClean="0"/>
              <a:t>can also serve a security audit function</a:t>
            </a:r>
          </a:p>
          <a:p>
            <a:pPr lvl="1"/>
            <a:r>
              <a:rPr lang="en-US" sz="2400" dirty="0" smtClean="0"/>
              <a:t>captures logins, device use, O/S functions, e.g.</a:t>
            </a:r>
          </a:p>
          <a:p>
            <a:pPr lvl="2"/>
            <a:r>
              <a:rPr lang="en-US" sz="2000" dirty="0" smtClean="0"/>
              <a:t>Jan 27 17:18:38 host1 login: ROOT LOGIN console</a:t>
            </a:r>
          </a:p>
          <a:p>
            <a:pPr lvl="2"/>
            <a:r>
              <a:rPr lang="en-US" sz="2000" dirty="0" smtClean="0"/>
              <a:t>Jan 27 17:19:37 host1 reboot: rebooted by root</a:t>
            </a:r>
          </a:p>
          <a:p>
            <a:pPr lvl="2"/>
            <a:r>
              <a:rPr lang="en-US" sz="2000" dirty="0" smtClean="0"/>
              <a:t>Jan 28 09:47:35 host1 shutdown: reboot by user1</a:t>
            </a:r>
            <a:endParaRPr lang="en-US" sz="20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18</a:t>
            </a:fld>
            <a:endParaRPr lang="en-US" dirty="0"/>
          </a:p>
        </p:txBody>
      </p:sp>
    </p:spTree>
    <p:extLst>
      <p:ext uri="{BB962C8B-B14F-4D97-AF65-F5344CB8AC3E}">
        <p14:creationId xmlns:p14="http://schemas.microsoft.com/office/powerpoint/2010/main" val="1456574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System Level : Windows Event Log</a:t>
            </a:r>
            <a:endParaRPr lang="en-US" dirty="0"/>
          </a:p>
        </p:txBody>
      </p:sp>
      <p:sp>
        <p:nvSpPr>
          <p:cNvPr id="3" name="Content Placeholder 2"/>
          <p:cNvSpPr>
            <a:spLocks noGrp="1"/>
          </p:cNvSpPr>
          <p:nvPr>
            <p:ph idx="1"/>
          </p:nvPr>
        </p:nvSpPr>
        <p:spPr>
          <a:xfrm>
            <a:off x="533400" y="1066800"/>
            <a:ext cx="8229600" cy="4800600"/>
          </a:xfrm>
        </p:spPr>
        <p:txBody>
          <a:bodyPr/>
          <a:lstStyle/>
          <a:p>
            <a:r>
              <a:rPr lang="en-US" dirty="0" smtClean="0"/>
              <a:t>Each event is an entity that describes some interesting occurrence </a:t>
            </a:r>
          </a:p>
          <a:p>
            <a:pPr lvl="1"/>
            <a:r>
              <a:rPr lang="en-US" sz="2600" dirty="0" smtClean="0"/>
              <a:t>each event record contains:</a:t>
            </a:r>
          </a:p>
          <a:p>
            <a:pPr lvl="2"/>
            <a:r>
              <a:rPr lang="en-US" sz="2200" dirty="0" smtClean="0"/>
              <a:t>numeric id, set of attributes, optional user data</a:t>
            </a:r>
          </a:p>
          <a:p>
            <a:pPr lvl="1"/>
            <a:r>
              <a:rPr lang="en-US" sz="2600" dirty="0" smtClean="0"/>
              <a:t>presented as XML or binary data</a:t>
            </a:r>
          </a:p>
          <a:p>
            <a:r>
              <a:rPr lang="en-US" dirty="0" smtClean="0"/>
              <a:t>Have three types of event logs:</a:t>
            </a:r>
          </a:p>
          <a:p>
            <a:pPr lvl="1"/>
            <a:r>
              <a:rPr lang="en-US" sz="2600" dirty="0" smtClean="0"/>
              <a:t>System event log – applications running under system service accounts and drivers </a:t>
            </a:r>
          </a:p>
          <a:p>
            <a:pPr lvl="1"/>
            <a:r>
              <a:rPr lang="en-US" sz="2600" dirty="0" smtClean="0"/>
              <a:t>Application event log - user-level applications</a:t>
            </a:r>
          </a:p>
          <a:p>
            <a:pPr lvl="1"/>
            <a:r>
              <a:rPr lang="en-US" sz="2600" dirty="0" smtClean="0"/>
              <a:t>Security event log - Windows Local Security Authority</a:t>
            </a:r>
            <a:endParaRPr lang="en-US" sz="26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19</a:t>
            </a:fld>
            <a:endParaRPr lang="en-US" dirty="0"/>
          </a:p>
        </p:txBody>
      </p:sp>
    </p:spTree>
    <p:extLst>
      <p:ext uri="{BB962C8B-B14F-4D97-AF65-F5344CB8AC3E}">
        <p14:creationId xmlns:p14="http://schemas.microsoft.com/office/powerpoint/2010/main" val="2755776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Technical Security Controls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2</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218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Event Log Example</a:t>
            </a:r>
            <a:endParaRPr lang="en-US" dirty="0"/>
          </a:p>
        </p:txBody>
      </p:sp>
      <p:sp>
        <p:nvSpPr>
          <p:cNvPr id="3" name="Content Placeholder 2"/>
          <p:cNvSpPr>
            <a:spLocks noGrp="1"/>
          </p:cNvSpPr>
          <p:nvPr>
            <p:ph idx="1"/>
          </p:nvPr>
        </p:nvSpPr>
        <p:spPr>
          <a:xfrm>
            <a:off x="533400" y="1371600"/>
            <a:ext cx="8229600" cy="4495800"/>
          </a:xfrm>
        </p:spPr>
        <p:txBody>
          <a:bodyPr/>
          <a:lstStyle/>
          <a:p>
            <a:pPr marL="0" indent="0">
              <a:buNone/>
            </a:pPr>
            <a:r>
              <a:rPr lang="en-US" sz="2000" dirty="0" smtClean="0"/>
              <a:t>Event  Type: 	Success Audit</a:t>
            </a:r>
          </a:p>
          <a:p>
            <a:pPr marL="0" indent="0">
              <a:buNone/>
            </a:pPr>
            <a:r>
              <a:rPr lang="en-US" sz="2000" dirty="0" smtClean="0"/>
              <a:t>Event Source: 	Security </a:t>
            </a:r>
          </a:p>
          <a:p>
            <a:pPr marL="0" indent="0">
              <a:buNone/>
            </a:pPr>
            <a:r>
              <a:rPr lang="en-US" sz="2000" dirty="0" smtClean="0"/>
              <a:t>Event  Category: 	(1)</a:t>
            </a:r>
          </a:p>
          <a:p>
            <a:pPr marL="0" indent="0">
              <a:buNone/>
            </a:pPr>
            <a:r>
              <a:rPr lang="en-US" sz="2000" dirty="0" smtClean="0"/>
              <a:t>Event  ID: 	517</a:t>
            </a:r>
          </a:p>
          <a:p>
            <a:pPr marL="0" indent="0">
              <a:buNone/>
            </a:pPr>
            <a:r>
              <a:rPr lang="en-US" sz="2000" dirty="0" smtClean="0"/>
              <a:t>Date:		3/6/2006</a:t>
            </a:r>
          </a:p>
          <a:p>
            <a:pPr marL="0" indent="0">
              <a:buNone/>
            </a:pPr>
            <a:r>
              <a:rPr lang="en-US" sz="2000" dirty="0" smtClean="0"/>
              <a:t>Time: 		2:56:40 PM</a:t>
            </a:r>
          </a:p>
          <a:p>
            <a:pPr marL="0" indent="0">
              <a:buNone/>
            </a:pPr>
            <a:r>
              <a:rPr lang="en-US" sz="2000" dirty="0" smtClean="0"/>
              <a:t>User: 		NT AUTHORITY\SYSTEM</a:t>
            </a:r>
          </a:p>
          <a:p>
            <a:pPr marL="0" indent="0">
              <a:buNone/>
            </a:pPr>
            <a:r>
              <a:rPr lang="en-US" sz="2000" dirty="0" smtClean="0"/>
              <a:t>Computer: 	KENT</a:t>
            </a:r>
          </a:p>
          <a:p>
            <a:pPr marL="0" indent="0">
              <a:buNone/>
            </a:pPr>
            <a:r>
              <a:rPr lang="en-US" sz="2000" dirty="0" smtClean="0"/>
              <a:t>Description: 	The audit log was cleared</a:t>
            </a:r>
          </a:p>
          <a:p>
            <a:pPr marL="0" indent="0">
              <a:buNone/>
            </a:pPr>
            <a:r>
              <a:rPr lang="en-US" sz="2000" dirty="0" smtClean="0"/>
              <a:t>Primary User Name:	SYSTEM           Primary Domain: 	NT AUTHORITY</a:t>
            </a:r>
          </a:p>
          <a:p>
            <a:pPr marL="0" indent="0">
              <a:buNone/>
            </a:pPr>
            <a:r>
              <a:rPr lang="en-US" sz="2000" dirty="0" smtClean="0"/>
              <a:t>Primary Logon ID:	(0x0,0x3F7)     Client User Name:	userk</a:t>
            </a:r>
          </a:p>
          <a:p>
            <a:pPr marL="0" indent="0">
              <a:buNone/>
            </a:pPr>
            <a:r>
              <a:rPr lang="en-US" sz="2000" dirty="0" smtClean="0"/>
              <a:t>Client Domain:		KENT	         Client Logon ID:	(0x0,0x28BFD)</a:t>
            </a:r>
            <a:endParaRPr lang="en-US" sz="20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20</a:t>
            </a:fld>
            <a:endParaRPr lang="en-US" dirty="0"/>
          </a:p>
        </p:txBody>
      </p:sp>
    </p:spTree>
    <p:extLst>
      <p:ext uri="{BB962C8B-B14F-4D97-AF65-F5344CB8AC3E}">
        <p14:creationId xmlns:p14="http://schemas.microsoft.com/office/powerpoint/2010/main" val="1220583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Windows Event Categories</a:t>
            </a:r>
            <a:endParaRPr lang="en-US" dirty="0"/>
          </a:p>
        </p:txBody>
      </p:sp>
      <p:sp>
        <p:nvSpPr>
          <p:cNvPr id="3" name="Content Placeholder 2"/>
          <p:cNvSpPr>
            <a:spLocks noGrp="1"/>
          </p:cNvSpPr>
          <p:nvPr>
            <p:ph idx="1"/>
          </p:nvPr>
        </p:nvSpPr>
        <p:spPr>
          <a:xfrm>
            <a:off x="533400" y="990600"/>
            <a:ext cx="8229600" cy="4876800"/>
          </a:xfrm>
        </p:spPr>
        <p:txBody>
          <a:bodyPr/>
          <a:lstStyle/>
          <a:p>
            <a:r>
              <a:rPr lang="en-US" sz="3000" dirty="0" smtClean="0"/>
              <a:t>Account logon events</a:t>
            </a:r>
          </a:p>
          <a:p>
            <a:r>
              <a:rPr lang="en-US" sz="3000" dirty="0" smtClean="0"/>
              <a:t>Account management</a:t>
            </a:r>
          </a:p>
          <a:p>
            <a:r>
              <a:rPr lang="en-US" sz="3000" dirty="0" smtClean="0"/>
              <a:t>Directory service access</a:t>
            </a:r>
          </a:p>
          <a:p>
            <a:r>
              <a:rPr lang="en-US" sz="3000" dirty="0" smtClean="0"/>
              <a:t>Logon events</a:t>
            </a:r>
          </a:p>
          <a:p>
            <a:r>
              <a:rPr lang="en-US" sz="3000" dirty="0" smtClean="0"/>
              <a:t>Object access</a:t>
            </a:r>
          </a:p>
          <a:p>
            <a:r>
              <a:rPr lang="en-US" sz="3000" dirty="0" smtClean="0"/>
              <a:t>Policy changes</a:t>
            </a:r>
          </a:p>
          <a:p>
            <a:r>
              <a:rPr lang="en-US" sz="3000" dirty="0" smtClean="0"/>
              <a:t>Privilege use</a:t>
            </a:r>
          </a:p>
          <a:p>
            <a:r>
              <a:rPr lang="en-US" sz="3000" dirty="0" smtClean="0"/>
              <a:t>Process tracking</a:t>
            </a:r>
          </a:p>
          <a:p>
            <a:r>
              <a:rPr lang="en-US" sz="3000" dirty="0" smtClean="0"/>
              <a:t>System events</a:t>
            </a:r>
            <a:endParaRPr lang="en-US" sz="30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21</a:t>
            </a:fld>
            <a:endParaRPr lang="en-US" dirty="0"/>
          </a:p>
        </p:txBody>
      </p:sp>
    </p:spTree>
    <p:extLst>
      <p:ext uri="{BB962C8B-B14F-4D97-AF65-F5344CB8AC3E}">
        <p14:creationId xmlns:p14="http://schemas.microsoft.com/office/powerpoint/2010/main" val="1920751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295400"/>
          </a:xfrm>
        </p:spPr>
        <p:txBody>
          <a:bodyPr/>
          <a:lstStyle/>
          <a:p>
            <a:r>
              <a:rPr lang="en-US" dirty="0" smtClean="0"/>
              <a:t>Auto Trail Category : Application-Level </a:t>
            </a:r>
            <a:endParaRPr lang="en-US" dirty="0"/>
          </a:p>
        </p:txBody>
      </p:sp>
      <p:sp>
        <p:nvSpPr>
          <p:cNvPr id="3" name="Content Placeholder 2"/>
          <p:cNvSpPr>
            <a:spLocks noGrp="1"/>
          </p:cNvSpPr>
          <p:nvPr>
            <p:ph idx="1"/>
          </p:nvPr>
        </p:nvSpPr>
        <p:spPr>
          <a:xfrm>
            <a:off x="533400" y="1524000"/>
            <a:ext cx="8534400" cy="4343400"/>
          </a:xfrm>
        </p:spPr>
        <p:txBody>
          <a:bodyPr/>
          <a:lstStyle/>
          <a:p>
            <a:r>
              <a:rPr lang="en-US" sz="2800" dirty="0" smtClean="0"/>
              <a:t>To detect security violations within an application</a:t>
            </a:r>
          </a:p>
          <a:p>
            <a:r>
              <a:rPr lang="en-US" sz="2800" dirty="0" smtClean="0"/>
              <a:t>To detect flaws in application's system interaction</a:t>
            </a:r>
          </a:p>
          <a:p>
            <a:r>
              <a:rPr lang="en-US" sz="2800" dirty="0" smtClean="0"/>
              <a:t>Record appropriate security related details, e.g.</a:t>
            </a:r>
          </a:p>
          <a:p>
            <a:pPr lvl="1"/>
            <a:r>
              <a:rPr lang="en-US" sz="2000" dirty="0" smtClean="0"/>
              <a:t>Apr 911:20:22 host1 AA06370: from=&lt;user2@host2&gt;, size=3355, class=0</a:t>
            </a:r>
          </a:p>
          <a:p>
            <a:pPr lvl="1"/>
            <a:r>
              <a:rPr lang="en-US" sz="2000" dirty="0" smtClean="0"/>
              <a:t>Apr 911:20:23 host1 AA06370: to=&lt;user1@host1&gt;, delay=00:00:02, stat=Sent</a:t>
            </a:r>
          </a:p>
          <a:p>
            <a:pPr lvl="1"/>
            <a:r>
              <a:rPr lang="en-US" sz="2000" dirty="0" smtClean="0"/>
              <a:t>Apr 911:59:51 host1 AA06436: from=&lt;user4@host3&gt;, size=1424, class=0</a:t>
            </a:r>
          </a:p>
          <a:p>
            <a:pPr lvl="1"/>
            <a:r>
              <a:rPr lang="en-US" sz="2000" dirty="0" smtClean="0"/>
              <a:t>Apr 911:59:52 host1 AA06436: to=&lt;user1@host1&gt;, delay=00:00:02, stat=Sent</a:t>
            </a:r>
            <a:endParaRPr lang="en-US" sz="20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22</a:t>
            </a:fld>
            <a:endParaRPr lang="en-US" dirty="0"/>
          </a:p>
        </p:txBody>
      </p:sp>
    </p:spTree>
    <p:extLst>
      <p:ext uri="{BB962C8B-B14F-4D97-AF65-F5344CB8AC3E}">
        <p14:creationId xmlns:p14="http://schemas.microsoft.com/office/powerpoint/2010/main" val="12800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Logging at Application Level</a:t>
            </a:r>
            <a:endParaRPr lang="en-US" dirty="0"/>
          </a:p>
        </p:txBody>
      </p:sp>
      <p:sp>
        <p:nvSpPr>
          <p:cNvPr id="3" name="Content Placeholder 2"/>
          <p:cNvSpPr>
            <a:spLocks noGrp="1"/>
          </p:cNvSpPr>
          <p:nvPr>
            <p:ph idx="1"/>
          </p:nvPr>
        </p:nvSpPr>
        <p:spPr>
          <a:xfrm>
            <a:off x="533400" y="838200"/>
            <a:ext cx="8229600" cy="5029200"/>
          </a:xfrm>
        </p:spPr>
        <p:txBody>
          <a:bodyPr/>
          <a:lstStyle/>
          <a:p>
            <a:r>
              <a:rPr lang="en-US" sz="3000" dirty="0" smtClean="0"/>
              <a:t>Privileged applications present security issues</a:t>
            </a:r>
          </a:p>
          <a:p>
            <a:pPr lvl="1"/>
            <a:r>
              <a:rPr lang="en-US" sz="2400" dirty="0" smtClean="0"/>
              <a:t>audit data may not be captured by system or user-level audit logs</a:t>
            </a:r>
          </a:p>
          <a:p>
            <a:pPr lvl="1"/>
            <a:r>
              <a:rPr lang="en-US" sz="2400" dirty="0" smtClean="0"/>
              <a:t>a large percentage of reported vulnerabilities</a:t>
            </a:r>
          </a:p>
          <a:p>
            <a:pPr lvl="1"/>
            <a:r>
              <a:rPr lang="en-US" sz="2400" dirty="0" smtClean="0"/>
              <a:t>e.g. failure to adequately check input data or application logic errors</a:t>
            </a:r>
          </a:p>
          <a:p>
            <a:r>
              <a:rPr lang="en-US" sz="3000" dirty="0" smtClean="0"/>
              <a:t>Need to capture detailed behavior</a:t>
            </a:r>
          </a:p>
          <a:p>
            <a:r>
              <a:rPr lang="en-US" sz="3000" dirty="0" smtClean="0"/>
              <a:t>Applications can be written to create audit data</a:t>
            </a:r>
          </a:p>
          <a:p>
            <a:r>
              <a:rPr lang="en-US" sz="3000" dirty="0" smtClean="0"/>
              <a:t>If not done, consider two approaches to auditing:</a:t>
            </a:r>
          </a:p>
          <a:p>
            <a:pPr lvl="1"/>
            <a:r>
              <a:rPr lang="en-US" sz="2400" dirty="0" smtClean="0"/>
              <a:t>interposable libraries</a:t>
            </a:r>
          </a:p>
          <a:p>
            <a:pPr lvl="1"/>
            <a:r>
              <a:rPr lang="en-US" sz="2400" dirty="0" smtClean="0"/>
              <a:t>dynamic binary rewriting</a:t>
            </a:r>
            <a:endParaRPr lang="en-US" sz="24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23</a:t>
            </a:fld>
            <a:endParaRPr lang="en-US" dirty="0"/>
          </a:p>
        </p:txBody>
      </p:sp>
    </p:spTree>
    <p:extLst>
      <p:ext uri="{BB962C8B-B14F-4D97-AF65-F5344CB8AC3E}">
        <p14:creationId xmlns:p14="http://schemas.microsoft.com/office/powerpoint/2010/main" val="3922611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3048000" cy="1371600"/>
          </a:xfrm>
        </p:spPr>
        <p:txBody>
          <a:bodyPr/>
          <a:lstStyle/>
          <a:p>
            <a:r>
              <a:rPr lang="en-US" dirty="0" smtClean="0"/>
              <a:t>Interposable Libraries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24</a:t>
            </a:fld>
            <a:endParaRPr lang="en-US" dirty="0"/>
          </a:p>
        </p:txBody>
      </p:sp>
      <p:pic>
        <p:nvPicPr>
          <p:cNvPr id="5122" name="Picture 2" descr="C:\Users\gmaltby\Pictures\My Scans\2010-10 (Oct)\scan000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05200" y="228600"/>
            <a:ext cx="5029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76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t>Auto Trail Category : User-Level </a:t>
            </a:r>
            <a:endParaRPr lang="en-US" dirty="0"/>
          </a:p>
        </p:txBody>
      </p:sp>
      <p:sp>
        <p:nvSpPr>
          <p:cNvPr id="3" name="Content Placeholder 2"/>
          <p:cNvSpPr>
            <a:spLocks noGrp="1"/>
          </p:cNvSpPr>
          <p:nvPr>
            <p:ph idx="1"/>
          </p:nvPr>
        </p:nvSpPr>
        <p:spPr>
          <a:xfrm>
            <a:off x="533400" y="1295400"/>
            <a:ext cx="8229600" cy="4572000"/>
          </a:xfrm>
        </p:spPr>
        <p:txBody>
          <a:bodyPr/>
          <a:lstStyle/>
          <a:p>
            <a:r>
              <a:rPr lang="en-US" sz="3000" dirty="0" smtClean="0"/>
              <a:t>Trace activity of individual users over time</a:t>
            </a:r>
          </a:p>
          <a:p>
            <a:pPr lvl="1"/>
            <a:r>
              <a:rPr lang="en-US" sz="2400" dirty="0" smtClean="0"/>
              <a:t>documents user’s actions  </a:t>
            </a:r>
          </a:p>
          <a:p>
            <a:pPr lvl="1"/>
            <a:r>
              <a:rPr lang="en-US" sz="2400" dirty="0" smtClean="0"/>
              <a:t>can be used as input to an analysis program that attempts to define normal versus anomalous behavior</a:t>
            </a:r>
          </a:p>
          <a:p>
            <a:r>
              <a:rPr lang="en-US" sz="3000" dirty="0" smtClean="0"/>
              <a:t>May capture</a:t>
            </a:r>
          </a:p>
          <a:p>
            <a:pPr lvl="1"/>
            <a:r>
              <a:rPr lang="en-US" sz="2400" dirty="0" smtClean="0"/>
              <a:t>user interactions with system (e.g.)</a:t>
            </a:r>
          </a:p>
          <a:p>
            <a:pPr lvl="2"/>
            <a:r>
              <a:rPr lang="en-US" sz="2200" dirty="0" smtClean="0"/>
              <a:t>commands issued</a:t>
            </a:r>
          </a:p>
          <a:p>
            <a:pPr lvl="2"/>
            <a:r>
              <a:rPr lang="en-US" sz="2200" dirty="0" smtClean="0"/>
              <a:t>identification and authentication attempts</a:t>
            </a:r>
          </a:p>
          <a:p>
            <a:pPr lvl="2"/>
            <a:r>
              <a:rPr lang="en-US" sz="2200" dirty="0" smtClean="0"/>
              <a:t>files and resources accessed.</a:t>
            </a:r>
          </a:p>
          <a:p>
            <a:pPr lvl="2"/>
            <a:r>
              <a:rPr lang="en-US" sz="2200" dirty="0" smtClean="0"/>
              <a:t>may also log use of applications</a:t>
            </a:r>
            <a:endParaRPr lang="en-US" sz="22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25</a:t>
            </a:fld>
            <a:endParaRPr lang="en-US" dirty="0"/>
          </a:p>
        </p:txBody>
      </p:sp>
    </p:spTree>
    <p:extLst>
      <p:ext uri="{BB962C8B-B14F-4D97-AF65-F5344CB8AC3E}">
        <p14:creationId xmlns:p14="http://schemas.microsoft.com/office/powerpoint/2010/main" val="1933002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Auto Trail Category : Physical Access </a:t>
            </a:r>
            <a:endParaRPr lang="en-US" dirty="0"/>
          </a:p>
        </p:txBody>
      </p:sp>
      <p:sp>
        <p:nvSpPr>
          <p:cNvPr id="3" name="Content Placeholder 2"/>
          <p:cNvSpPr>
            <a:spLocks noGrp="1"/>
          </p:cNvSpPr>
          <p:nvPr>
            <p:ph idx="1"/>
          </p:nvPr>
        </p:nvSpPr>
        <p:spPr>
          <a:xfrm>
            <a:off x="533400" y="1143000"/>
            <a:ext cx="8229600" cy="4724400"/>
          </a:xfrm>
        </p:spPr>
        <p:txBody>
          <a:bodyPr/>
          <a:lstStyle/>
          <a:p>
            <a:r>
              <a:rPr lang="en-US" dirty="0" smtClean="0"/>
              <a:t>Generated by physical access control (equipment)</a:t>
            </a:r>
          </a:p>
          <a:p>
            <a:pPr lvl="1"/>
            <a:r>
              <a:rPr lang="en-US" dirty="0" smtClean="0"/>
              <a:t>e.g. card-key systems, alarm systems</a:t>
            </a:r>
          </a:p>
          <a:p>
            <a:r>
              <a:rPr lang="en-US" dirty="0" smtClean="0"/>
              <a:t>Sent to central host for analysis / storage</a:t>
            </a:r>
          </a:p>
          <a:p>
            <a:r>
              <a:rPr lang="en-US" dirty="0" smtClean="0"/>
              <a:t>Can log</a:t>
            </a:r>
          </a:p>
          <a:p>
            <a:pPr lvl="1"/>
            <a:r>
              <a:rPr lang="en-US" dirty="0" smtClean="0"/>
              <a:t>date/time/location/user of access attempt</a:t>
            </a:r>
          </a:p>
          <a:p>
            <a:pPr lvl="1"/>
            <a:r>
              <a:rPr lang="en-US" dirty="0" smtClean="0"/>
              <a:t>both invalid and valid access attempts</a:t>
            </a:r>
          </a:p>
          <a:p>
            <a:pPr lvl="1"/>
            <a:r>
              <a:rPr lang="en-US" dirty="0" smtClean="0"/>
              <a:t>attempts to change access privileges</a:t>
            </a:r>
          </a:p>
          <a:p>
            <a:pPr lvl="1"/>
            <a:r>
              <a:rPr lang="en-US" dirty="0" smtClean="0"/>
              <a:t>may send violation messages to personnel</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26</a:t>
            </a:fld>
            <a:endParaRPr lang="en-US" dirty="0"/>
          </a:p>
        </p:txBody>
      </p:sp>
    </p:spTree>
    <p:extLst>
      <p:ext uri="{BB962C8B-B14F-4D97-AF65-F5344CB8AC3E}">
        <p14:creationId xmlns:p14="http://schemas.microsoft.com/office/powerpoint/2010/main" val="3488112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Protecting Audit Trail Data: 3 alternatives</a:t>
            </a:r>
            <a:endParaRPr lang="en-US" sz="3600" dirty="0"/>
          </a:p>
        </p:txBody>
      </p:sp>
      <p:sp>
        <p:nvSpPr>
          <p:cNvPr id="3" name="Content Placeholder 2"/>
          <p:cNvSpPr>
            <a:spLocks noGrp="1"/>
          </p:cNvSpPr>
          <p:nvPr>
            <p:ph idx="1"/>
          </p:nvPr>
        </p:nvSpPr>
        <p:spPr>
          <a:xfrm>
            <a:off x="533400" y="990600"/>
            <a:ext cx="8229600" cy="4876800"/>
          </a:xfrm>
        </p:spPr>
        <p:txBody>
          <a:bodyPr/>
          <a:lstStyle/>
          <a:p>
            <a:r>
              <a:rPr lang="en-US" sz="3000" dirty="0" smtClean="0"/>
              <a:t>Read/write file on host</a:t>
            </a:r>
          </a:p>
          <a:p>
            <a:pPr lvl="1"/>
            <a:r>
              <a:rPr lang="en-US" sz="2400" dirty="0" smtClean="0"/>
              <a:t>easy to implement, least resource use, fast access</a:t>
            </a:r>
          </a:p>
          <a:p>
            <a:pPr lvl="1"/>
            <a:r>
              <a:rPr lang="en-US" sz="2400" dirty="0" smtClean="0"/>
              <a:t>vulnerable to attack by intruder</a:t>
            </a:r>
          </a:p>
          <a:p>
            <a:r>
              <a:rPr lang="en-US" sz="3000" dirty="0" smtClean="0"/>
              <a:t>Write-once device (e.g. CD/DVD-ROM)</a:t>
            </a:r>
          </a:p>
          <a:p>
            <a:pPr lvl="1"/>
            <a:r>
              <a:rPr lang="en-US" sz="2400" dirty="0" smtClean="0"/>
              <a:t>more secure but less convenient</a:t>
            </a:r>
          </a:p>
          <a:p>
            <a:pPr lvl="1"/>
            <a:r>
              <a:rPr lang="en-US" sz="2400" dirty="0" smtClean="0"/>
              <a:t>need media supply and have delayed access</a:t>
            </a:r>
          </a:p>
          <a:p>
            <a:r>
              <a:rPr lang="en-US" sz="3000" dirty="0" smtClean="0"/>
              <a:t>Write-only device (e.g. printer)</a:t>
            </a:r>
          </a:p>
          <a:p>
            <a:pPr lvl="1"/>
            <a:r>
              <a:rPr lang="en-US" sz="2400" dirty="0" smtClean="0"/>
              <a:t>paper-trail but impractical for analysis</a:t>
            </a:r>
          </a:p>
          <a:p>
            <a:r>
              <a:rPr lang="en-US" sz="3000" dirty="0" smtClean="0"/>
              <a:t>Must protect both </a:t>
            </a:r>
            <a:r>
              <a:rPr lang="en-US" sz="3000" u="sng" dirty="0" smtClean="0"/>
              <a:t>integrity</a:t>
            </a:r>
            <a:r>
              <a:rPr lang="en-US" sz="3000" dirty="0" smtClean="0"/>
              <a:t> and </a:t>
            </a:r>
            <a:r>
              <a:rPr lang="en-US" sz="3000" u="sng" dirty="0" smtClean="0"/>
              <a:t>confidentiality</a:t>
            </a:r>
          </a:p>
          <a:p>
            <a:pPr lvl="1"/>
            <a:r>
              <a:rPr lang="en-US" sz="2400" dirty="0" smtClean="0"/>
              <a:t>using encryption, digital signatures, access controls</a:t>
            </a:r>
            <a:endParaRPr lang="en-US" sz="24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27</a:t>
            </a:fld>
            <a:endParaRPr lang="en-US" dirty="0"/>
          </a:p>
        </p:txBody>
      </p:sp>
    </p:spTree>
    <p:extLst>
      <p:ext uri="{BB962C8B-B14F-4D97-AF65-F5344CB8AC3E}">
        <p14:creationId xmlns:p14="http://schemas.microsoft.com/office/powerpoint/2010/main" val="3275068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Audit Trail Analysis</a:t>
            </a:r>
            <a:endParaRPr lang="en-US" dirty="0"/>
          </a:p>
        </p:txBody>
      </p:sp>
      <p:sp>
        <p:nvSpPr>
          <p:cNvPr id="3" name="Content Placeholder 2"/>
          <p:cNvSpPr>
            <a:spLocks noGrp="1"/>
          </p:cNvSpPr>
          <p:nvPr>
            <p:ph idx="1"/>
          </p:nvPr>
        </p:nvSpPr>
        <p:spPr>
          <a:xfrm>
            <a:off x="381000" y="762000"/>
            <a:ext cx="8610600" cy="5105400"/>
          </a:xfrm>
        </p:spPr>
        <p:txBody>
          <a:bodyPr/>
          <a:lstStyle/>
          <a:p>
            <a:r>
              <a:rPr lang="en-US" sz="3000" dirty="0" smtClean="0"/>
              <a:t>Analysis programs/procedures vary widely</a:t>
            </a:r>
          </a:p>
          <a:p>
            <a:pPr lvl="1"/>
            <a:r>
              <a:rPr lang="en-US" sz="2400" dirty="0" smtClean="0"/>
              <a:t>cf. NIST SP 800-92 offers some useful advice on this topic</a:t>
            </a:r>
          </a:p>
          <a:p>
            <a:r>
              <a:rPr lang="en-US" sz="3000" dirty="0" smtClean="0"/>
              <a:t>Security Admin must understand context of log entries</a:t>
            </a:r>
          </a:p>
          <a:p>
            <a:pPr lvl="1"/>
            <a:r>
              <a:rPr lang="en-US" sz="2400" dirty="0" smtClean="0"/>
              <a:t>relevant info may reside in same / other logs, or non log sources (e.g. configuration management entries)</a:t>
            </a:r>
          </a:p>
          <a:p>
            <a:pPr lvl="1"/>
            <a:r>
              <a:rPr lang="en-US" sz="2400" dirty="0" smtClean="0"/>
              <a:t>possibility for unreliable entries (e.g. “false positives”)</a:t>
            </a:r>
          </a:p>
          <a:p>
            <a:r>
              <a:rPr lang="en-US" sz="3000" dirty="0" smtClean="0"/>
              <a:t>Audit file formats contain a mix of plain text / codes</a:t>
            </a:r>
          </a:p>
          <a:p>
            <a:pPr lvl="1"/>
            <a:r>
              <a:rPr lang="en-US" sz="2400" dirty="0" smtClean="0"/>
              <a:t>hence must decipher manually / automatically</a:t>
            </a:r>
          </a:p>
          <a:p>
            <a:r>
              <a:rPr lang="en-US" sz="3000" dirty="0" smtClean="0"/>
              <a:t>To gain an understanding of log data - regularly review log entries </a:t>
            </a:r>
            <a:endParaRPr lang="en-US" sz="30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28</a:t>
            </a:fld>
            <a:endParaRPr lang="en-US" dirty="0"/>
          </a:p>
        </p:txBody>
      </p:sp>
    </p:spTree>
    <p:extLst>
      <p:ext uri="{BB962C8B-B14F-4D97-AF65-F5344CB8AC3E}">
        <p14:creationId xmlns:p14="http://schemas.microsoft.com/office/powerpoint/2010/main" val="3715538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914400"/>
          </a:xfrm>
        </p:spPr>
        <p:txBody>
          <a:bodyPr/>
          <a:lstStyle/>
          <a:p>
            <a:r>
              <a:rPr lang="en-US" sz="3200" dirty="0" smtClean="0"/>
              <a:t>Audit Analysis – Develop an Understanding of</a:t>
            </a:r>
            <a:endParaRPr lang="en-US" sz="3200" dirty="0"/>
          </a:p>
        </p:txBody>
      </p:sp>
      <p:sp>
        <p:nvSpPr>
          <p:cNvPr id="3" name="Content Placeholder 2"/>
          <p:cNvSpPr>
            <a:spLocks noGrp="1"/>
          </p:cNvSpPr>
          <p:nvPr>
            <p:ph idx="1"/>
          </p:nvPr>
        </p:nvSpPr>
        <p:spPr>
          <a:xfrm>
            <a:off x="381000" y="990600"/>
            <a:ext cx="8382000" cy="4876800"/>
          </a:xfrm>
        </p:spPr>
        <p:txBody>
          <a:bodyPr/>
          <a:lstStyle/>
          <a:p>
            <a:r>
              <a:rPr lang="en-US" sz="2800" dirty="0" smtClean="0"/>
              <a:t>Organizations policies regarding acceptable use</a:t>
            </a:r>
          </a:p>
          <a:p>
            <a:r>
              <a:rPr lang="en-US" sz="2800" dirty="0" smtClean="0"/>
              <a:t>Security software (used) </a:t>
            </a:r>
          </a:p>
          <a:p>
            <a:pPr lvl="1"/>
            <a:r>
              <a:rPr lang="en-US" sz="2400" dirty="0" smtClean="0"/>
              <a:t>security-related events that can be detected</a:t>
            </a:r>
          </a:p>
          <a:p>
            <a:pPr lvl="1"/>
            <a:r>
              <a:rPr lang="en-US" sz="2400" dirty="0" smtClean="0"/>
              <a:t>general detection profile of each program</a:t>
            </a:r>
          </a:p>
          <a:p>
            <a:r>
              <a:rPr lang="en-US" sz="2800" dirty="0" smtClean="0"/>
              <a:t>Operating Systems and major applications used</a:t>
            </a:r>
          </a:p>
          <a:p>
            <a:r>
              <a:rPr lang="en-US" sz="2800" dirty="0" smtClean="0"/>
              <a:t>Characteristics of common attack techniques</a:t>
            </a:r>
          </a:p>
          <a:p>
            <a:pPr lvl="1"/>
            <a:r>
              <a:rPr lang="en-US" sz="2400" dirty="0" smtClean="0"/>
              <a:t>esp. how the use of these techniques might be recorded on each system</a:t>
            </a:r>
          </a:p>
          <a:p>
            <a:r>
              <a:rPr lang="en-US" sz="2800" dirty="0" smtClean="0"/>
              <a:t>Software needed to perform analysis</a:t>
            </a:r>
          </a:p>
          <a:p>
            <a:pPr lvl="1"/>
            <a:r>
              <a:rPr lang="en-US" sz="2400" dirty="0" smtClean="0"/>
              <a:t>Log viewers, log reduction scripts, database query tools   </a:t>
            </a:r>
          </a:p>
          <a:p>
            <a:endParaRPr lang="en-US" sz="30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29</a:t>
            </a:fld>
            <a:endParaRPr lang="en-US" dirty="0"/>
          </a:p>
        </p:txBody>
      </p:sp>
    </p:spTree>
    <p:extLst>
      <p:ext uri="{BB962C8B-B14F-4D97-AF65-F5344CB8AC3E}">
        <p14:creationId xmlns:p14="http://schemas.microsoft.com/office/powerpoint/2010/main" val="4068677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2743200" cy="4648200"/>
          </a:xfrm>
        </p:spPr>
        <p:txBody>
          <a:bodyPr/>
          <a:lstStyle/>
          <a:p>
            <a:r>
              <a:rPr lang="en-US" sz="3600" dirty="0" smtClean="0"/>
              <a:t>IT Security Management Controls</a:t>
            </a:r>
            <a:br>
              <a:rPr lang="en-US" sz="3600" dirty="0" smtClean="0"/>
            </a:br>
            <a:r>
              <a:rPr lang="en-US" sz="3600" dirty="0" smtClean="0"/>
              <a:t>and Implementa-tion</a:t>
            </a:r>
            <a:endParaRPr lang="en-US" sz="36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3</a:t>
            </a:fld>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5600" y="152400"/>
            <a:ext cx="5410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637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Types of Audit Trail Analysis</a:t>
            </a:r>
            <a:endParaRPr lang="en-US" dirty="0"/>
          </a:p>
        </p:txBody>
      </p:sp>
      <p:sp>
        <p:nvSpPr>
          <p:cNvPr id="3" name="Content Placeholder 2"/>
          <p:cNvSpPr>
            <a:spLocks noGrp="1"/>
          </p:cNvSpPr>
          <p:nvPr>
            <p:ph idx="1"/>
          </p:nvPr>
        </p:nvSpPr>
        <p:spPr>
          <a:xfrm>
            <a:off x="457200" y="990600"/>
            <a:ext cx="8382000" cy="4800600"/>
          </a:xfrm>
        </p:spPr>
        <p:txBody>
          <a:bodyPr/>
          <a:lstStyle/>
          <a:p>
            <a:r>
              <a:rPr lang="en-US" dirty="0" smtClean="0"/>
              <a:t>Audit trails can be used in multiple ways</a:t>
            </a:r>
          </a:p>
          <a:p>
            <a:r>
              <a:rPr lang="en-US" dirty="0" smtClean="0"/>
              <a:t>This depends in part on when analysis is done</a:t>
            </a:r>
          </a:p>
          <a:p>
            <a:r>
              <a:rPr lang="en-US" dirty="0" smtClean="0"/>
              <a:t>Possibilities include:</a:t>
            </a:r>
          </a:p>
          <a:p>
            <a:pPr lvl="1"/>
            <a:r>
              <a:rPr lang="en-US" dirty="0" smtClean="0"/>
              <a:t>audit trail review after an event</a:t>
            </a:r>
          </a:p>
          <a:p>
            <a:pPr lvl="2"/>
            <a:r>
              <a:rPr lang="en-US" dirty="0" smtClean="0"/>
              <a:t>triggered by event to diagnose cause &amp; remediate</a:t>
            </a:r>
          </a:p>
          <a:p>
            <a:pPr lvl="1"/>
            <a:r>
              <a:rPr lang="en-US" dirty="0" smtClean="0"/>
              <a:t>periodic review of audit trail data</a:t>
            </a:r>
          </a:p>
          <a:p>
            <a:pPr lvl="2"/>
            <a:r>
              <a:rPr lang="en-US" dirty="0" smtClean="0"/>
              <a:t>review bulk data to identify problems &amp; behavior</a:t>
            </a:r>
          </a:p>
          <a:p>
            <a:pPr lvl="1"/>
            <a:r>
              <a:rPr lang="en-US" dirty="0" smtClean="0"/>
              <a:t>real-time audit analysis</a:t>
            </a:r>
          </a:p>
          <a:p>
            <a:pPr lvl="2"/>
            <a:r>
              <a:rPr lang="en-US" dirty="0" smtClean="0"/>
              <a:t>as part of an intrusion detection function</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30</a:t>
            </a:fld>
            <a:endParaRPr lang="en-US" dirty="0"/>
          </a:p>
        </p:txBody>
      </p:sp>
    </p:spTree>
    <p:extLst>
      <p:ext uri="{BB962C8B-B14F-4D97-AF65-F5344CB8AC3E}">
        <p14:creationId xmlns:p14="http://schemas.microsoft.com/office/powerpoint/2010/main" val="3617759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Audit Review</a:t>
            </a:r>
            <a:endParaRPr lang="en-US" dirty="0"/>
          </a:p>
        </p:txBody>
      </p:sp>
      <p:sp>
        <p:nvSpPr>
          <p:cNvPr id="3" name="Content Placeholder 2"/>
          <p:cNvSpPr>
            <a:spLocks noGrp="1"/>
          </p:cNvSpPr>
          <p:nvPr>
            <p:ph idx="1"/>
          </p:nvPr>
        </p:nvSpPr>
        <p:spPr>
          <a:xfrm>
            <a:off x="533400" y="990600"/>
            <a:ext cx="8229600" cy="4876800"/>
          </a:xfrm>
        </p:spPr>
        <p:txBody>
          <a:bodyPr/>
          <a:lstStyle/>
          <a:p>
            <a:r>
              <a:rPr lang="en-US" dirty="0" smtClean="0"/>
              <a:t>Audit review capability provides administrator with information from selected audit records</a:t>
            </a:r>
          </a:p>
          <a:p>
            <a:pPr lvl="1"/>
            <a:r>
              <a:rPr lang="en-US" dirty="0" smtClean="0"/>
              <a:t>actions of one or more users (e.g. identification)</a:t>
            </a:r>
          </a:p>
          <a:p>
            <a:pPr lvl="1"/>
            <a:r>
              <a:rPr lang="en-US" dirty="0" smtClean="0"/>
              <a:t>actions on a specific object or resource</a:t>
            </a:r>
          </a:p>
          <a:p>
            <a:pPr lvl="1"/>
            <a:r>
              <a:rPr lang="en-US" dirty="0" smtClean="0"/>
              <a:t>all or a specified set of audited exceptions</a:t>
            </a:r>
          </a:p>
          <a:p>
            <a:pPr lvl="1"/>
            <a:r>
              <a:rPr lang="en-US" dirty="0" smtClean="0"/>
              <a:t>actions on a specific system / security attribute</a:t>
            </a:r>
          </a:p>
          <a:p>
            <a:r>
              <a:rPr lang="en-US" dirty="0" smtClean="0"/>
              <a:t>May be filtered by time / source / frequency </a:t>
            </a:r>
          </a:p>
          <a:p>
            <a:r>
              <a:rPr lang="en-US" dirty="0" smtClean="0"/>
              <a:t>Used to provide system activity baseline</a:t>
            </a:r>
          </a:p>
          <a:p>
            <a:r>
              <a:rPr lang="en-US" dirty="0" smtClean="0"/>
              <a:t>To gauge level of security related activity</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31</a:t>
            </a:fld>
            <a:endParaRPr lang="en-US" dirty="0"/>
          </a:p>
        </p:txBody>
      </p:sp>
    </p:spTree>
    <p:extLst>
      <p:ext uri="{BB962C8B-B14F-4D97-AF65-F5344CB8AC3E}">
        <p14:creationId xmlns:p14="http://schemas.microsoft.com/office/powerpoint/2010/main" val="19800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r>
              <a:rPr lang="en-US" dirty="0" smtClean="0"/>
              <a:t>Approaches to Data Analysis</a:t>
            </a:r>
            <a:endParaRPr lang="en-US" dirty="0"/>
          </a:p>
        </p:txBody>
      </p:sp>
      <p:sp>
        <p:nvSpPr>
          <p:cNvPr id="3" name="Content Placeholder 2"/>
          <p:cNvSpPr>
            <a:spLocks noGrp="1"/>
          </p:cNvSpPr>
          <p:nvPr>
            <p:ph idx="1"/>
          </p:nvPr>
        </p:nvSpPr>
        <p:spPr>
          <a:xfrm>
            <a:off x="381000" y="1066800"/>
            <a:ext cx="8610600" cy="4800600"/>
          </a:xfrm>
        </p:spPr>
        <p:txBody>
          <a:bodyPr/>
          <a:lstStyle/>
          <a:p>
            <a:r>
              <a:rPr lang="en-US" dirty="0" smtClean="0"/>
              <a:t>Basic alerting</a:t>
            </a:r>
          </a:p>
          <a:p>
            <a:pPr lvl="1"/>
            <a:r>
              <a:rPr lang="en-US" dirty="0" smtClean="0"/>
              <a:t>indicate interesting type of event has occurred</a:t>
            </a:r>
          </a:p>
          <a:p>
            <a:r>
              <a:rPr lang="en-US" dirty="0" smtClean="0"/>
              <a:t>Baselining</a:t>
            </a:r>
          </a:p>
          <a:p>
            <a:pPr lvl="1"/>
            <a:r>
              <a:rPr lang="en-US" dirty="0" smtClean="0"/>
              <a:t>define normal vs. unusual events / patterns</a:t>
            </a:r>
          </a:p>
          <a:p>
            <a:pPr lvl="1"/>
            <a:r>
              <a:rPr lang="en-US" dirty="0" smtClean="0"/>
              <a:t>compare with new data to detect changes</a:t>
            </a:r>
          </a:p>
          <a:p>
            <a:r>
              <a:rPr lang="en-US" dirty="0" smtClean="0"/>
              <a:t>Windowing</a:t>
            </a:r>
          </a:p>
          <a:p>
            <a:pPr lvl="1"/>
            <a:r>
              <a:rPr lang="en-US" dirty="0" smtClean="0"/>
              <a:t>detection of events within a given set of parameters</a:t>
            </a:r>
          </a:p>
          <a:p>
            <a:r>
              <a:rPr lang="en-US" dirty="0" smtClean="0"/>
              <a:t>Correlation</a:t>
            </a:r>
          </a:p>
          <a:p>
            <a:pPr lvl="1"/>
            <a:r>
              <a:rPr lang="en-US" dirty="0" smtClean="0"/>
              <a:t>seek relationships among events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32</a:t>
            </a:fld>
            <a:endParaRPr lang="en-US" dirty="0"/>
          </a:p>
        </p:txBody>
      </p:sp>
    </p:spTree>
    <p:extLst>
      <p:ext uri="{BB962C8B-B14F-4D97-AF65-F5344CB8AC3E}">
        <p14:creationId xmlns:p14="http://schemas.microsoft.com/office/powerpoint/2010/main" val="4179849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Integrated Approaches</a:t>
            </a:r>
            <a:endParaRPr lang="en-US" dirty="0"/>
          </a:p>
        </p:txBody>
      </p:sp>
      <p:sp>
        <p:nvSpPr>
          <p:cNvPr id="3" name="Content Placeholder 2"/>
          <p:cNvSpPr>
            <a:spLocks noGrp="1"/>
          </p:cNvSpPr>
          <p:nvPr>
            <p:ph idx="1"/>
          </p:nvPr>
        </p:nvSpPr>
        <p:spPr>
          <a:xfrm>
            <a:off x="304800" y="838200"/>
            <a:ext cx="8686800" cy="4953000"/>
          </a:xfrm>
        </p:spPr>
        <p:txBody>
          <a:bodyPr/>
          <a:lstStyle/>
          <a:p>
            <a:r>
              <a:rPr lang="en-US" sz="3000" dirty="0" smtClean="0"/>
              <a:t>Large volume of audit data means manual analysis and manual baselining is impractical</a:t>
            </a:r>
          </a:p>
          <a:p>
            <a:r>
              <a:rPr lang="en-US" sz="3000" dirty="0" smtClean="0"/>
              <a:t>Need a Security Information and Event Management (SIEM) system</a:t>
            </a:r>
          </a:p>
          <a:p>
            <a:pPr lvl="1"/>
            <a:r>
              <a:rPr lang="en-US" sz="2400" dirty="0" smtClean="0"/>
              <a:t>a centralized logging and analysis package</a:t>
            </a:r>
          </a:p>
          <a:p>
            <a:pPr lvl="1"/>
            <a:r>
              <a:rPr lang="en-US" sz="2400" dirty="0" smtClean="0"/>
              <a:t>agentless or agent-based</a:t>
            </a:r>
          </a:p>
          <a:p>
            <a:pPr lvl="1"/>
            <a:r>
              <a:rPr lang="en-US" sz="2400" dirty="0" smtClean="0"/>
              <a:t>normalizes a variety of log formats</a:t>
            </a:r>
          </a:p>
          <a:p>
            <a:pPr lvl="1"/>
            <a:r>
              <a:rPr lang="en-US" sz="2400" dirty="0" smtClean="0"/>
              <a:t>analyzes combined data</a:t>
            </a:r>
          </a:p>
          <a:p>
            <a:pPr lvl="1"/>
            <a:r>
              <a:rPr lang="en-US" sz="2400" dirty="0" smtClean="0"/>
              <a:t>correlates events among the log entries</a:t>
            </a:r>
          </a:p>
          <a:p>
            <a:pPr lvl="1"/>
            <a:r>
              <a:rPr lang="en-US" sz="2400" dirty="0" smtClean="0"/>
              <a:t>identifies and prioritizes significant events</a:t>
            </a:r>
          </a:p>
          <a:p>
            <a:pPr lvl="1"/>
            <a:r>
              <a:rPr lang="en-US" sz="2400" dirty="0" smtClean="0"/>
              <a:t>can initiate responses</a:t>
            </a:r>
            <a:endParaRPr lang="en-US" sz="24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33</a:t>
            </a:fld>
            <a:endParaRPr lang="en-US" dirty="0"/>
          </a:p>
        </p:txBody>
      </p:sp>
    </p:spTree>
    <p:extLst>
      <p:ext uri="{BB962C8B-B14F-4D97-AF65-F5344CB8AC3E}">
        <p14:creationId xmlns:p14="http://schemas.microsoft.com/office/powerpoint/2010/main" val="920623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t>SIEM Example: Cisco MARS</a:t>
            </a:r>
            <a:endParaRPr lang="en-US" dirty="0"/>
          </a:p>
        </p:txBody>
      </p:sp>
      <p:sp>
        <p:nvSpPr>
          <p:cNvPr id="3" name="Content Placeholder 2"/>
          <p:cNvSpPr>
            <a:spLocks noGrp="1"/>
          </p:cNvSpPr>
          <p:nvPr>
            <p:ph idx="1"/>
          </p:nvPr>
        </p:nvSpPr>
        <p:spPr>
          <a:xfrm>
            <a:off x="533400" y="1143000"/>
            <a:ext cx="8229600" cy="4724400"/>
          </a:xfrm>
        </p:spPr>
        <p:txBody>
          <a:bodyPr/>
          <a:lstStyle/>
          <a:p>
            <a:r>
              <a:rPr lang="en-US" dirty="0" smtClean="0"/>
              <a:t>Example of SIEM product</a:t>
            </a:r>
          </a:p>
          <a:p>
            <a:r>
              <a:rPr lang="en-US" dirty="0" smtClean="0"/>
              <a:t>Supports a wide variety of systems</a:t>
            </a:r>
          </a:p>
          <a:p>
            <a:r>
              <a:rPr lang="en-US" dirty="0" smtClean="0"/>
              <a:t>Agentless with central dedicated server</a:t>
            </a:r>
          </a:p>
          <a:p>
            <a:r>
              <a:rPr lang="en-US" dirty="0" smtClean="0"/>
              <a:t>Wide array of analysis packages</a:t>
            </a:r>
          </a:p>
          <a:p>
            <a:r>
              <a:rPr lang="en-US" dirty="0" smtClean="0"/>
              <a:t>An effective GUI</a:t>
            </a:r>
          </a:p>
          <a:p>
            <a:r>
              <a:rPr lang="en-US" dirty="0" smtClean="0"/>
              <a:t>Server collects, parses, normalizes, correlates and assesses events to then check for false positives, vulnerabilities, and profiling</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34</a:t>
            </a:fld>
            <a:endParaRPr lang="en-US" dirty="0"/>
          </a:p>
        </p:txBody>
      </p:sp>
    </p:spTree>
    <p:extLst>
      <p:ext uri="{BB962C8B-B14F-4D97-AF65-F5344CB8AC3E}">
        <p14:creationId xmlns:p14="http://schemas.microsoft.com/office/powerpoint/2010/main" val="74619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Security </a:t>
            </a:r>
            <a:r>
              <a:rPr lang="en-US" dirty="0"/>
              <a:t>Audit : Summary</a:t>
            </a:r>
          </a:p>
        </p:txBody>
      </p:sp>
      <p:sp>
        <p:nvSpPr>
          <p:cNvPr id="3" name="Content Placeholder 2"/>
          <p:cNvSpPr>
            <a:spLocks noGrp="1"/>
          </p:cNvSpPr>
          <p:nvPr>
            <p:ph idx="1"/>
          </p:nvPr>
        </p:nvSpPr>
        <p:spPr>
          <a:xfrm>
            <a:off x="533400" y="838200"/>
            <a:ext cx="8229600" cy="4953000"/>
          </a:xfrm>
        </p:spPr>
        <p:txBody>
          <a:bodyPr/>
          <a:lstStyle/>
          <a:p>
            <a:r>
              <a:rPr lang="en-US" dirty="0" smtClean="0"/>
              <a:t>Introduced need for security auditing</a:t>
            </a:r>
          </a:p>
          <a:p>
            <a:r>
              <a:rPr lang="en-US" dirty="0" smtClean="0"/>
              <a:t>Audit model, functions, requirements</a:t>
            </a:r>
          </a:p>
          <a:p>
            <a:r>
              <a:rPr lang="en-US" dirty="0" smtClean="0"/>
              <a:t>Security audit trails</a:t>
            </a:r>
          </a:p>
          <a:p>
            <a:pPr lvl="1"/>
            <a:r>
              <a:rPr lang="en-US" dirty="0" smtClean="0"/>
              <a:t>system Level</a:t>
            </a:r>
          </a:p>
          <a:p>
            <a:pPr lvl="1"/>
            <a:r>
              <a:rPr lang="en-US" dirty="0" smtClean="0"/>
              <a:t>application Level</a:t>
            </a:r>
          </a:p>
          <a:p>
            <a:pPr lvl="1"/>
            <a:r>
              <a:rPr lang="en-US" dirty="0" smtClean="0"/>
              <a:t>user Level</a:t>
            </a:r>
          </a:p>
          <a:p>
            <a:r>
              <a:rPr lang="en-US" dirty="0" smtClean="0"/>
              <a:t>Implementing logging – “What to collect”</a:t>
            </a:r>
          </a:p>
          <a:p>
            <a:r>
              <a:rPr lang="en-US" dirty="0" smtClean="0"/>
              <a:t>Audit trail analysis</a:t>
            </a:r>
          </a:p>
          <a:p>
            <a:r>
              <a:rPr lang="en-US" dirty="0" smtClean="0"/>
              <a:t>Integrated SIEM products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35</a:t>
            </a:fld>
            <a:endParaRPr lang="en-US" dirty="0"/>
          </a:p>
        </p:txBody>
      </p:sp>
    </p:spTree>
    <p:extLst>
      <p:ext uri="{BB962C8B-B14F-4D97-AF65-F5344CB8AC3E}">
        <p14:creationId xmlns:p14="http://schemas.microsoft.com/office/powerpoint/2010/main" val="4170138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830E42C-BE52-41B0-8B05-3BE1DD55E26F}" type="slidenum">
              <a:rPr lang="en-US"/>
              <a:pPr>
                <a:defRPr/>
              </a:pPr>
              <a:t>36</a:t>
            </a:fld>
            <a:endParaRPr lang="en-US" dirty="0"/>
          </a:p>
        </p:txBody>
      </p:sp>
      <p:sp>
        <p:nvSpPr>
          <p:cNvPr id="308226" name="Title 1"/>
          <p:cNvSpPr>
            <a:spLocks noGrp="1"/>
          </p:cNvSpPr>
          <p:nvPr>
            <p:ph type="ctrTitle" idx="4294967295"/>
          </p:nvPr>
        </p:nvSpPr>
        <p:spPr>
          <a:xfrm>
            <a:off x="304800" y="762000"/>
            <a:ext cx="8534400" cy="3429000"/>
          </a:xfrm>
        </p:spPr>
        <p:txBody>
          <a:bodyPr/>
          <a:lstStyle/>
          <a:p>
            <a:r>
              <a:rPr lang="en-US" dirty="0" smtClean="0">
                <a:solidFill>
                  <a:srgbClr val="0070C0"/>
                </a:solidFill>
              </a:rPr>
              <a:t>Computer Security </a:t>
            </a:r>
            <a:r>
              <a:rPr lang="en-US" dirty="0">
                <a:solidFill>
                  <a:srgbClr val="0070C0"/>
                </a:solidFill>
              </a:rPr>
              <a:t/>
            </a:r>
            <a:br>
              <a:rPr lang="en-US" dirty="0">
                <a:solidFill>
                  <a:srgbClr val="0070C0"/>
                </a:solidFill>
              </a:rPr>
            </a:br>
            <a:r>
              <a:rPr lang="en-US" sz="3200" dirty="0" smtClean="0">
                <a:solidFill>
                  <a:srgbClr val="0070C0"/>
                </a:solidFill>
              </a:rPr>
              <a:t>Principles and Practices</a:t>
            </a:r>
            <a:br>
              <a:rPr lang="en-US" sz="3200" dirty="0" smtClean="0">
                <a:solidFill>
                  <a:srgbClr val="0070C0"/>
                </a:solidFill>
              </a:rPr>
            </a:br>
            <a:r>
              <a:rPr lang="en-US" sz="2800" dirty="0"/>
              <a:t/>
            </a:r>
            <a:br>
              <a:rPr lang="en-US" sz="2800" dirty="0"/>
            </a:br>
            <a:r>
              <a:rPr lang="en-US" sz="2800" dirty="0" smtClean="0">
                <a:solidFill>
                  <a:srgbClr val="0070C0"/>
                </a:solidFill>
              </a:rPr>
              <a:t>Security Audit</a:t>
            </a:r>
            <a:r>
              <a:rPr lang="en-US" sz="2800" dirty="0" smtClean="0"/>
              <a:t/>
            </a:r>
            <a:br>
              <a:rPr lang="en-US" sz="2800" dirty="0" smtClean="0"/>
            </a:br>
            <a:r>
              <a:rPr lang="en-US" sz="1400" dirty="0" smtClean="0"/>
              <a:t/>
            </a:r>
            <a:br>
              <a:rPr lang="en-US" sz="1400" dirty="0" smtClean="0"/>
            </a:br>
            <a:r>
              <a:rPr lang="en-US" sz="2800" dirty="0" smtClean="0"/>
              <a:t>IT Security Management &amp; Risk Assessment</a:t>
            </a:r>
            <a:r>
              <a:rPr lang="en-US" sz="2800" dirty="0" smtClean="0">
                <a:solidFill>
                  <a:srgbClr val="0070C0"/>
                </a:solidFill>
              </a:rPr>
              <a:t/>
            </a:r>
            <a:br>
              <a:rPr lang="en-US" sz="2800" dirty="0" smtClean="0">
                <a:solidFill>
                  <a:srgbClr val="0070C0"/>
                </a:solidFill>
              </a:rPr>
            </a:br>
            <a:r>
              <a:rPr lang="en-US" sz="1400" dirty="0" smtClean="0">
                <a:solidFill>
                  <a:srgbClr val="0070C0"/>
                </a:solidFill>
              </a:rPr>
              <a:t/>
            </a:r>
            <a:br>
              <a:rPr lang="en-US" sz="1400" dirty="0" smtClean="0">
                <a:solidFill>
                  <a:srgbClr val="0070C0"/>
                </a:solidFill>
              </a:rPr>
            </a:br>
            <a:r>
              <a:rPr lang="en-US" sz="2800" dirty="0" smtClean="0">
                <a:solidFill>
                  <a:srgbClr val="0070C0"/>
                </a:solidFill>
              </a:rPr>
              <a:t>IT Security Controls, Plans &amp; Procedures</a:t>
            </a:r>
            <a:endParaRPr lang="en-US" sz="2800" dirty="0">
              <a:solidFill>
                <a:srgbClr val="0070C0"/>
              </a:solidFill>
            </a:endParaRPr>
          </a:p>
        </p:txBody>
      </p:sp>
      <p:sp>
        <p:nvSpPr>
          <p:cNvPr id="308227" name="Subtitle 2"/>
          <p:cNvSpPr>
            <a:spLocks noGrp="1"/>
          </p:cNvSpPr>
          <p:nvPr>
            <p:ph type="subTitle" idx="4294967295"/>
          </p:nvPr>
        </p:nvSpPr>
        <p:spPr>
          <a:xfrm>
            <a:off x="762000" y="4343400"/>
            <a:ext cx="7772400" cy="1371600"/>
          </a:xfrm>
        </p:spPr>
        <p:txBody>
          <a:bodyPr/>
          <a:lstStyle/>
          <a:p>
            <a:pPr marL="0" indent="0">
              <a:buFont typeface="Arial" charset="0"/>
              <a:buNone/>
            </a:pPr>
            <a:endParaRPr lang="en-US" sz="2800" dirty="0"/>
          </a:p>
        </p:txBody>
      </p:sp>
    </p:spTree>
    <p:extLst>
      <p:ext uri="{BB962C8B-B14F-4D97-AF65-F5344CB8AC3E}">
        <p14:creationId xmlns:p14="http://schemas.microsoft.com/office/powerpoint/2010/main" val="2778823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6F1394-77E9-425B-A92D-BF196D12C4DE}" type="slidenum">
              <a:rPr lang="en-US"/>
              <a:pPr>
                <a:defRPr/>
              </a:pPr>
              <a:t>37</a:t>
            </a:fld>
            <a:endParaRPr lang="en-US" dirty="0"/>
          </a:p>
        </p:txBody>
      </p:sp>
      <p:sp>
        <p:nvSpPr>
          <p:cNvPr id="3074" name="Rectangle 2"/>
          <p:cNvSpPr>
            <a:spLocks noGrp="1"/>
          </p:cNvSpPr>
          <p:nvPr>
            <p:ph type="title"/>
          </p:nvPr>
        </p:nvSpPr>
        <p:spPr>
          <a:xfrm>
            <a:off x="457200" y="152400"/>
            <a:ext cx="8229600" cy="1600200"/>
          </a:xfrm>
        </p:spPr>
        <p:txBody>
          <a:bodyPr/>
          <a:lstStyle/>
          <a:p>
            <a:r>
              <a:rPr lang="en-US" sz="3600" dirty="0" smtClean="0"/>
              <a:t/>
            </a:r>
            <a:br>
              <a:rPr lang="en-US" sz="3600" dirty="0" smtClean="0"/>
            </a:br>
            <a:r>
              <a:rPr lang="en-US" sz="3600" dirty="0"/>
              <a:t/>
            </a:r>
            <a:br>
              <a:rPr lang="en-US" sz="3600" dirty="0"/>
            </a:br>
            <a:r>
              <a:rPr lang="en-US" sz="3600" dirty="0" smtClean="0"/>
              <a:t>IT Security Management &amp; Risk Assessment</a:t>
            </a:r>
            <a:br>
              <a:rPr lang="en-US" sz="3600" dirty="0" smtClean="0"/>
            </a:br>
            <a:r>
              <a:rPr lang="en-US" sz="3600" dirty="0" smtClean="0"/>
              <a:t/>
            </a:r>
            <a:br>
              <a:rPr lang="en-US" sz="3600" dirty="0" smtClean="0"/>
            </a:br>
            <a:endParaRPr lang="en-US" sz="2400" dirty="0"/>
          </a:p>
        </p:txBody>
      </p:sp>
      <p:sp>
        <p:nvSpPr>
          <p:cNvPr id="3075" name="Rectangle 3"/>
          <p:cNvSpPr>
            <a:spLocks noGrp="1"/>
          </p:cNvSpPr>
          <p:nvPr>
            <p:ph type="body" idx="1"/>
          </p:nvPr>
        </p:nvSpPr>
        <p:spPr>
          <a:xfrm>
            <a:off x="457200" y="1981200"/>
            <a:ext cx="8229600" cy="2819400"/>
          </a:xfrm>
        </p:spPr>
        <p:txBody>
          <a:bodyPr/>
          <a:lstStyle/>
          <a:p>
            <a:r>
              <a:rPr lang="en-US" dirty="0" smtClean="0"/>
              <a:t>IT Security Management</a:t>
            </a:r>
          </a:p>
          <a:p>
            <a:r>
              <a:rPr lang="en-US" dirty="0" smtClean="0"/>
              <a:t>Organizational </a:t>
            </a:r>
            <a:r>
              <a:rPr lang="en-US" dirty="0" smtClean="0"/>
              <a:t>context </a:t>
            </a:r>
            <a:r>
              <a:rPr lang="en-US" dirty="0" smtClean="0"/>
              <a:t>and </a:t>
            </a:r>
            <a:r>
              <a:rPr lang="en-US" dirty="0" smtClean="0"/>
              <a:t>Security Policy</a:t>
            </a:r>
            <a:endParaRPr lang="en-US" dirty="0" smtClean="0"/>
          </a:p>
          <a:p>
            <a:r>
              <a:rPr lang="en-US" dirty="0" smtClean="0"/>
              <a:t>Security </a:t>
            </a:r>
            <a:r>
              <a:rPr lang="en-US" dirty="0" smtClean="0"/>
              <a:t>Risk Assessment</a:t>
            </a:r>
            <a:endParaRPr lang="en-US" dirty="0" smtClean="0"/>
          </a:p>
          <a:p>
            <a:r>
              <a:rPr lang="en-US" dirty="0" smtClean="0"/>
              <a:t>Detailed </a:t>
            </a:r>
            <a:r>
              <a:rPr lang="en-US" dirty="0" smtClean="0"/>
              <a:t>Security Risk Analysis</a:t>
            </a:r>
            <a:endParaRPr lang="en-US" dirty="0" smtClean="0"/>
          </a:p>
        </p:txBody>
      </p:sp>
    </p:spTree>
    <p:extLst>
      <p:ext uri="{BB962C8B-B14F-4D97-AF65-F5344CB8AC3E}">
        <p14:creationId xmlns:p14="http://schemas.microsoft.com/office/powerpoint/2010/main" val="296342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IT Risk Assessment Overview</a:t>
            </a:r>
            <a:endParaRPr lang="en-US" dirty="0"/>
          </a:p>
        </p:txBody>
      </p:sp>
      <p:sp>
        <p:nvSpPr>
          <p:cNvPr id="3" name="Content Placeholder 2"/>
          <p:cNvSpPr>
            <a:spLocks noGrp="1"/>
          </p:cNvSpPr>
          <p:nvPr>
            <p:ph idx="1"/>
          </p:nvPr>
        </p:nvSpPr>
        <p:spPr>
          <a:xfrm>
            <a:off x="457200" y="762000"/>
            <a:ext cx="8534400" cy="5105400"/>
          </a:xfrm>
        </p:spPr>
        <p:txBody>
          <a:bodyPr/>
          <a:lstStyle/>
          <a:p>
            <a:r>
              <a:rPr lang="en-US" dirty="0" smtClean="0"/>
              <a:t>Security </a:t>
            </a:r>
            <a:r>
              <a:rPr lang="en-US" dirty="0"/>
              <a:t>requirements means asking</a:t>
            </a:r>
          </a:p>
          <a:p>
            <a:pPr lvl="1"/>
            <a:r>
              <a:rPr lang="en-US" dirty="0" smtClean="0"/>
              <a:t> </a:t>
            </a:r>
            <a:r>
              <a:rPr lang="en-US" dirty="0" smtClean="0"/>
              <a:t>What </a:t>
            </a:r>
            <a:r>
              <a:rPr lang="en-US" dirty="0"/>
              <a:t>assets do we need to protect?</a:t>
            </a:r>
          </a:p>
          <a:p>
            <a:pPr lvl="1"/>
            <a:r>
              <a:rPr lang="en-US" dirty="0" smtClean="0"/>
              <a:t> </a:t>
            </a:r>
            <a:r>
              <a:rPr lang="en-US" dirty="0" smtClean="0"/>
              <a:t>How </a:t>
            </a:r>
            <a:r>
              <a:rPr lang="en-US" dirty="0"/>
              <a:t>are those assets threatened?</a:t>
            </a:r>
          </a:p>
          <a:p>
            <a:pPr lvl="1"/>
            <a:r>
              <a:rPr lang="en-US" dirty="0" smtClean="0"/>
              <a:t> </a:t>
            </a:r>
            <a:r>
              <a:rPr lang="en-US" dirty="0" smtClean="0"/>
              <a:t>What </a:t>
            </a:r>
            <a:r>
              <a:rPr lang="en-US" dirty="0"/>
              <a:t>can we do to counter those threats?</a:t>
            </a:r>
          </a:p>
          <a:p>
            <a:r>
              <a:rPr lang="en-US" dirty="0" smtClean="0"/>
              <a:t>IT </a:t>
            </a:r>
            <a:r>
              <a:rPr lang="en-US" dirty="0"/>
              <a:t>security management answers these</a:t>
            </a:r>
          </a:p>
          <a:p>
            <a:pPr lvl="1"/>
            <a:r>
              <a:rPr lang="en-US" dirty="0" smtClean="0"/>
              <a:t> determining </a:t>
            </a:r>
            <a:r>
              <a:rPr lang="en-US" dirty="0"/>
              <a:t>security objectives </a:t>
            </a:r>
            <a:r>
              <a:rPr lang="en-US" dirty="0" smtClean="0"/>
              <a:t>&amp; creating a risk </a:t>
            </a:r>
            <a:r>
              <a:rPr lang="en-US" dirty="0"/>
              <a:t>profile</a:t>
            </a:r>
          </a:p>
          <a:p>
            <a:pPr lvl="1"/>
            <a:r>
              <a:rPr lang="en-US" dirty="0" smtClean="0"/>
              <a:t>perform </a:t>
            </a:r>
            <a:r>
              <a:rPr lang="en-US" dirty="0"/>
              <a:t>security risk assessment of assets</a:t>
            </a:r>
          </a:p>
          <a:p>
            <a:pPr lvl="1"/>
            <a:r>
              <a:rPr lang="en-US" dirty="0" smtClean="0"/>
              <a:t>select</a:t>
            </a:r>
            <a:r>
              <a:rPr lang="en-US" dirty="0"/>
              <a:t>, implement, monitor controls </a:t>
            </a:r>
            <a:endParaRPr lang="en-US" dirty="0" smtClean="0"/>
          </a:p>
          <a:p>
            <a:pPr lvl="1"/>
            <a:r>
              <a:rPr lang="en-US" dirty="0" smtClean="0"/>
              <a:t>iterate process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38</a:t>
            </a:fld>
            <a:endParaRPr lang="en-US" dirty="0"/>
          </a:p>
        </p:txBody>
      </p:sp>
    </p:spTree>
    <p:extLst>
      <p:ext uri="{BB962C8B-B14F-4D97-AF65-F5344CB8AC3E}">
        <p14:creationId xmlns:p14="http://schemas.microsoft.com/office/powerpoint/2010/main" val="4314183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Security Management </a:t>
            </a:r>
            <a:endParaRPr lang="en-US" dirty="0"/>
          </a:p>
        </p:txBody>
      </p:sp>
      <p:sp>
        <p:nvSpPr>
          <p:cNvPr id="3" name="Content Placeholder 2"/>
          <p:cNvSpPr>
            <a:spLocks noGrp="1"/>
          </p:cNvSpPr>
          <p:nvPr>
            <p:ph idx="1"/>
          </p:nvPr>
        </p:nvSpPr>
        <p:spPr/>
        <p:txBody>
          <a:bodyPr/>
          <a:lstStyle/>
          <a:p>
            <a:pPr marL="0" indent="0">
              <a:buNone/>
            </a:pPr>
            <a:r>
              <a:rPr lang="en-US" dirty="0"/>
              <a:t>IT Security Management</a:t>
            </a:r>
            <a:r>
              <a:rPr lang="en-US" dirty="0" smtClean="0"/>
              <a:t>: a </a:t>
            </a:r>
            <a:r>
              <a:rPr lang="en-US" dirty="0"/>
              <a:t>process used to achieve and maintain appropriate levels of confidentiality, integrity, availability, accountability, authenticity and </a:t>
            </a:r>
            <a:r>
              <a:rPr lang="en-US" dirty="0" smtClean="0"/>
              <a:t>reliability.</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39</a:t>
            </a:fld>
            <a:endParaRPr lang="en-US" dirty="0"/>
          </a:p>
        </p:txBody>
      </p:sp>
    </p:spTree>
    <p:extLst>
      <p:ext uri="{BB962C8B-B14F-4D97-AF65-F5344CB8AC3E}">
        <p14:creationId xmlns:p14="http://schemas.microsoft.com/office/powerpoint/2010/main" val="1652300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830E42C-BE52-41B0-8B05-3BE1DD55E26F}" type="slidenum">
              <a:rPr lang="en-US"/>
              <a:pPr>
                <a:defRPr/>
              </a:pPr>
              <a:t>4</a:t>
            </a:fld>
            <a:endParaRPr lang="en-US" dirty="0"/>
          </a:p>
        </p:txBody>
      </p:sp>
      <p:sp>
        <p:nvSpPr>
          <p:cNvPr id="308226" name="Title 1"/>
          <p:cNvSpPr>
            <a:spLocks noGrp="1"/>
          </p:cNvSpPr>
          <p:nvPr>
            <p:ph type="ctrTitle" idx="4294967295"/>
          </p:nvPr>
        </p:nvSpPr>
        <p:spPr>
          <a:xfrm>
            <a:off x="304800" y="762000"/>
            <a:ext cx="8534400" cy="3429000"/>
          </a:xfrm>
        </p:spPr>
        <p:txBody>
          <a:bodyPr/>
          <a:lstStyle/>
          <a:p>
            <a:r>
              <a:rPr lang="en-US" dirty="0" smtClean="0">
                <a:solidFill>
                  <a:srgbClr val="0070C0"/>
                </a:solidFill>
              </a:rPr>
              <a:t>Computer Security </a:t>
            </a:r>
            <a:r>
              <a:rPr lang="en-US" dirty="0">
                <a:solidFill>
                  <a:srgbClr val="0070C0"/>
                </a:solidFill>
              </a:rPr>
              <a:t/>
            </a:r>
            <a:br>
              <a:rPr lang="en-US" dirty="0">
                <a:solidFill>
                  <a:srgbClr val="0070C0"/>
                </a:solidFill>
              </a:rPr>
            </a:br>
            <a:r>
              <a:rPr lang="en-US" sz="3200" dirty="0" smtClean="0">
                <a:solidFill>
                  <a:srgbClr val="0070C0"/>
                </a:solidFill>
              </a:rPr>
              <a:t>Principles and Practices</a:t>
            </a:r>
            <a:br>
              <a:rPr lang="en-US" sz="3200" dirty="0" smtClean="0">
                <a:solidFill>
                  <a:srgbClr val="0070C0"/>
                </a:solidFill>
              </a:rPr>
            </a:br>
            <a:r>
              <a:rPr lang="en-US" sz="2800" dirty="0"/>
              <a:t/>
            </a:r>
            <a:br>
              <a:rPr lang="en-US" sz="2800" dirty="0"/>
            </a:br>
            <a:r>
              <a:rPr lang="en-US" sz="2800" dirty="0" smtClean="0"/>
              <a:t>Security Audit</a:t>
            </a:r>
            <a:br>
              <a:rPr lang="en-US" sz="2800" dirty="0" smtClean="0"/>
            </a:br>
            <a:r>
              <a:rPr lang="en-US" sz="1400" dirty="0" smtClean="0"/>
              <a:t/>
            </a:r>
            <a:br>
              <a:rPr lang="en-US" sz="1400" dirty="0" smtClean="0"/>
            </a:br>
            <a:r>
              <a:rPr lang="en-US" sz="2800" dirty="0" smtClean="0">
                <a:solidFill>
                  <a:srgbClr val="0070C0"/>
                </a:solidFill>
              </a:rPr>
              <a:t>IT Security Management &amp; Risk Assessment</a:t>
            </a:r>
            <a:br>
              <a:rPr lang="en-US" sz="2800" dirty="0" smtClean="0">
                <a:solidFill>
                  <a:srgbClr val="0070C0"/>
                </a:solidFill>
              </a:rPr>
            </a:br>
            <a:r>
              <a:rPr lang="en-US" sz="1400" dirty="0" smtClean="0">
                <a:solidFill>
                  <a:srgbClr val="0070C0"/>
                </a:solidFill>
              </a:rPr>
              <a:t/>
            </a:r>
            <a:br>
              <a:rPr lang="en-US" sz="1400" dirty="0" smtClean="0">
                <a:solidFill>
                  <a:srgbClr val="0070C0"/>
                </a:solidFill>
              </a:rPr>
            </a:br>
            <a:r>
              <a:rPr lang="en-US" sz="2800" dirty="0" smtClean="0">
                <a:solidFill>
                  <a:srgbClr val="0070C0"/>
                </a:solidFill>
              </a:rPr>
              <a:t>IT Security Controls, Plans &amp; Procedures</a:t>
            </a:r>
            <a:endParaRPr lang="en-US" sz="2800" dirty="0">
              <a:solidFill>
                <a:srgbClr val="0070C0"/>
              </a:solidFill>
            </a:endParaRPr>
          </a:p>
        </p:txBody>
      </p:sp>
      <p:sp>
        <p:nvSpPr>
          <p:cNvPr id="308227" name="Subtitle 2"/>
          <p:cNvSpPr>
            <a:spLocks noGrp="1"/>
          </p:cNvSpPr>
          <p:nvPr>
            <p:ph type="subTitle" idx="4294967295"/>
          </p:nvPr>
        </p:nvSpPr>
        <p:spPr>
          <a:xfrm>
            <a:off x="762000" y="4343400"/>
            <a:ext cx="7772400" cy="1371600"/>
          </a:xfrm>
        </p:spPr>
        <p:txBody>
          <a:bodyPr/>
          <a:lstStyle/>
          <a:p>
            <a:pPr marL="0" indent="0">
              <a:buFont typeface="Arial" charset="0"/>
              <a:buNone/>
            </a:pPr>
            <a:endParaRPr lang="en-US" sz="2800" dirty="0"/>
          </a:p>
        </p:txBody>
      </p:sp>
    </p:spTree>
    <p:extLst>
      <p:ext uri="{BB962C8B-B14F-4D97-AF65-F5344CB8AC3E}">
        <p14:creationId xmlns:p14="http://schemas.microsoft.com/office/powerpoint/2010/main" val="602966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Security Management </a:t>
            </a:r>
            <a:r>
              <a:rPr lang="en-US" dirty="0" smtClean="0"/>
              <a:t>Functions</a:t>
            </a:r>
            <a:endParaRPr lang="en-US" dirty="0"/>
          </a:p>
        </p:txBody>
      </p:sp>
      <p:sp>
        <p:nvSpPr>
          <p:cNvPr id="3" name="Content Placeholder 2"/>
          <p:cNvSpPr>
            <a:spLocks noGrp="1"/>
          </p:cNvSpPr>
          <p:nvPr>
            <p:ph idx="1"/>
          </p:nvPr>
        </p:nvSpPr>
        <p:spPr/>
        <p:txBody>
          <a:bodyPr/>
          <a:lstStyle/>
          <a:p>
            <a:r>
              <a:rPr lang="en-US" dirty="0" smtClean="0"/>
              <a:t>Determining organizational </a:t>
            </a:r>
            <a:r>
              <a:rPr lang="en-US" dirty="0"/>
              <a:t>IT security objectives, strategies and </a:t>
            </a:r>
            <a:r>
              <a:rPr lang="en-US" dirty="0" smtClean="0"/>
              <a:t>policies</a:t>
            </a:r>
            <a:endParaRPr lang="en-US" dirty="0"/>
          </a:p>
          <a:p>
            <a:r>
              <a:rPr lang="en-US" dirty="0" smtClean="0"/>
              <a:t>Determining </a:t>
            </a:r>
            <a:r>
              <a:rPr lang="en-US" dirty="0"/>
              <a:t>organizational IT security </a:t>
            </a:r>
            <a:r>
              <a:rPr lang="en-US" dirty="0" smtClean="0"/>
              <a:t>requirements</a:t>
            </a:r>
            <a:endParaRPr lang="en-US" dirty="0"/>
          </a:p>
          <a:p>
            <a:r>
              <a:rPr lang="en-US" dirty="0" smtClean="0"/>
              <a:t>Identifying </a:t>
            </a:r>
            <a:r>
              <a:rPr lang="en-US" dirty="0"/>
              <a:t>and analyzing security threats to IT </a:t>
            </a:r>
            <a:r>
              <a:rPr lang="en-US" dirty="0" smtClean="0"/>
              <a:t>assets </a:t>
            </a:r>
          </a:p>
          <a:p>
            <a:r>
              <a:rPr lang="en-US" dirty="0" smtClean="0"/>
              <a:t>Identifying </a:t>
            </a:r>
            <a:r>
              <a:rPr lang="en-US" dirty="0"/>
              <a:t>and analyzing </a:t>
            </a:r>
            <a:r>
              <a:rPr lang="en-US" dirty="0" smtClean="0"/>
              <a:t>risks </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40</a:t>
            </a:fld>
            <a:endParaRPr lang="en-US" dirty="0"/>
          </a:p>
        </p:txBody>
      </p:sp>
    </p:spTree>
    <p:extLst>
      <p:ext uri="{BB962C8B-B14F-4D97-AF65-F5344CB8AC3E}">
        <p14:creationId xmlns:p14="http://schemas.microsoft.com/office/powerpoint/2010/main" val="35751050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Security Management </a:t>
            </a:r>
            <a:r>
              <a:rPr lang="en-US" dirty="0" smtClean="0"/>
              <a:t>Functions </a:t>
            </a:r>
            <a:r>
              <a:rPr lang="en-US" sz="3200" dirty="0" smtClean="0"/>
              <a:t>(2)</a:t>
            </a:r>
            <a:endParaRPr lang="en-US" sz="3200" dirty="0"/>
          </a:p>
        </p:txBody>
      </p:sp>
      <p:sp>
        <p:nvSpPr>
          <p:cNvPr id="3" name="Content Placeholder 2"/>
          <p:cNvSpPr>
            <a:spLocks noGrp="1"/>
          </p:cNvSpPr>
          <p:nvPr>
            <p:ph idx="1"/>
          </p:nvPr>
        </p:nvSpPr>
        <p:spPr/>
        <p:txBody>
          <a:bodyPr/>
          <a:lstStyle/>
          <a:p>
            <a:r>
              <a:rPr lang="en-US" dirty="0" smtClean="0"/>
              <a:t>Specifying </a:t>
            </a:r>
            <a:r>
              <a:rPr lang="en-US" dirty="0"/>
              <a:t>appropriate </a:t>
            </a:r>
            <a:r>
              <a:rPr lang="en-US" dirty="0" smtClean="0"/>
              <a:t>safeguards </a:t>
            </a:r>
          </a:p>
          <a:p>
            <a:r>
              <a:rPr lang="en-US" dirty="0" smtClean="0"/>
              <a:t>Monitoring the implementation and operation of safeguards (providing cost effective protection)</a:t>
            </a:r>
          </a:p>
          <a:p>
            <a:r>
              <a:rPr lang="en-US" dirty="0" smtClean="0"/>
              <a:t>Developing </a:t>
            </a:r>
            <a:r>
              <a:rPr lang="en-US" dirty="0"/>
              <a:t>and </a:t>
            </a:r>
            <a:r>
              <a:rPr lang="en-US" dirty="0" smtClean="0"/>
              <a:t>implementing a </a:t>
            </a:r>
            <a:r>
              <a:rPr lang="en-US" dirty="0"/>
              <a:t>security awareness </a:t>
            </a:r>
            <a:r>
              <a:rPr lang="en-US" dirty="0" smtClean="0"/>
              <a:t>program </a:t>
            </a:r>
          </a:p>
          <a:p>
            <a:r>
              <a:rPr lang="en-US" dirty="0" smtClean="0"/>
              <a:t>Detecting </a:t>
            </a:r>
            <a:r>
              <a:rPr lang="en-US" dirty="0"/>
              <a:t>and reacting to </a:t>
            </a:r>
            <a:r>
              <a:rPr lang="en-US" dirty="0" smtClean="0"/>
              <a:t>incidents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41</a:t>
            </a:fld>
            <a:endParaRPr lang="en-US" dirty="0"/>
          </a:p>
        </p:txBody>
      </p:sp>
    </p:spTree>
    <p:extLst>
      <p:ext uri="{BB962C8B-B14F-4D97-AF65-F5344CB8AC3E}">
        <p14:creationId xmlns:p14="http://schemas.microsoft.com/office/powerpoint/2010/main" val="2005913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2362200" cy="4572000"/>
          </a:xfrm>
        </p:spPr>
        <p:txBody>
          <a:bodyPr/>
          <a:lstStyle/>
          <a:p>
            <a:r>
              <a:rPr lang="en-US" dirty="0" smtClean="0"/>
              <a:t>Overview of IT Security Manange-ment</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42</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5600" y="0"/>
            <a:ext cx="5638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0504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 Do – Check - Act Process Model</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43</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4107" y="1600200"/>
            <a:ext cx="7708186"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819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Organizational Context and</a:t>
            </a:r>
            <a:br>
              <a:rPr lang="en-US" dirty="0" smtClean="0"/>
            </a:br>
            <a:r>
              <a:rPr lang="en-US" dirty="0"/>
              <a:t> </a:t>
            </a:r>
            <a:r>
              <a:rPr lang="en-US" dirty="0" smtClean="0"/>
              <a:t>     Security Policy</a:t>
            </a:r>
            <a:endParaRPr lang="en-US" dirty="0"/>
          </a:p>
        </p:txBody>
      </p:sp>
      <p:sp>
        <p:nvSpPr>
          <p:cNvPr id="3" name="Content Placeholder 2"/>
          <p:cNvSpPr>
            <a:spLocks noGrp="1"/>
          </p:cNvSpPr>
          <p:nvPr>
            <p:ph idx="1"/>
          </p:nvPr>
        </p:nvSpPr>
        <p:spPr>
          <a:xfrm>
            <a:off x="533400" y="1447800"/>
            <a:ext cx="8229600" cy="4419600"/>
          </a:xfrm>
        </p:spPr>
        <p:txBody>
          <a:bodyPr/>
          <a:lstStyle/>
          <a:p>
            <a:r>
              <a:rPr lang="en-US" dirty="0" smtClean="0"/>
              <a:t>First </a:t>
            </a:r>
            <a:r>
              <a:rPr lang="en-US" dirty="0"/>
              <a:t>examine </a:t>
            </a:r>
            <a:r>
              <a:rPr lang="en-US" dirty="0" smtClean="0"/>
              <a:t>organization’s </a:t>
            </a:r>
            <a:r>
              <a:rPr lang="en-US" dirty="0"/>
              <a:t>IT security:</a:t>
            </a:r>
          </a:p>
          <a:p>
            <a:pPr lvl="1"/>
            <a:r>
              <a:rPr lang="en-US" dirty="0" smtClean="0"/>
              <a:t> objectives </a:t>
            </a:r>
            <a:r>
              <a:rPr lang="en-US" dirty="0"/>
              <a:t>- wanted IT security outcomes</a:t>
            </a:r>
          </a:p>
          <a:p>
            <a:pPr lvl="1"/>
            <a:r>
              <a:rPr lang="en-US" dirty="0" smtClean="0"/>
              <a:t> strategies </a:t>
            </a:r>
            <a:r>
              <a:rPr lang="en-US" dirty="0"/>
              <a:t>- how to meet objectives</a:t>
            </a:r>
          </a:p>
          <a:p>
            <a:pPr lvl="1"/>
            <a:r>
              <a:rPr lang="en-US" dirty="0" smtClean="0"/>
              <a:t> policies </a:t>
            </a:r>
            <a:r>
              <a:rPr lang="en-US" dirty="0"/>
              <a:t>- identify what needs to be done</a:t>
            </a:r>
          </a:p>
          <a:p>
            <a:r>
              <a:rPr lang="en-US" dirty="0" smtClean="0"/>
              <a:t>Maintained </a:t>
            </a:r>
            <a:r>
              <a:rPr lang="en-US" dirty="0"/>
              <a:t>and updated </a:t>
            </a:r>
            <a:r>
              <a:rPr lang="en-US" dirty="0" smtClean="0"/>
              <a:t>regularly</a:t>
            </a:r>
            <a:endParaRPr lang="en-US" dirty="0"/>
          </a:p>
          <a:p>
            <a:pPr lvl="1"/>
            <a:r>
              <a:rPr lang="en-US" dirty="0" smtClean="0"/>
              <a:t> using </a:t>
            </a:r>
            <a:r>
              <a:rPr lang="en-US" dirty="0"/>
              <a:t>periodic security </a:t>
            </a:r>
            <a:r>
              <a:rPr lang="en-US" dirty="0" smtClean="0"/>
              <a:t>reviews</a:t>
            </a:r>
            <a:endParaRPr lang="en-US" dirty="0"/>
          </a:p>
          <a:p>
            <a:pPr lvl="1"/>
            <a:r>
              <a:rPr lang="en-US" dirty="0" smtClean="0"/>
              <a:t> reflect </a:t>
            </a:r>
            <a:r>
              <a:rPr lang="en-US" dirty="0"/>
              <a:t>changing technical / risk </a:t>
            </a:r>
            <a:r>
              <a:rPr lang="en-US" dirty="0" smtClean="0"/>
              <a:t>environments</a:t>
            </a:r>
          </a:p>
          <a:p>
            <a:r>
              <a:rPr lang="en-US" dirty="0" smtClean="0"/>
              <a:t>Examine </a:t>
            </a:r>
            <a:r>
              <a:rPr lang="en-US" dirty="0"/>
              <a:t>role of IT systems in </a:t>
            </a:r>
            <a:r>
              <a:rPr lang="en-US" dirty="0" smtClean="0"/>
              <a:t>organization</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44</a:t>
            </a:fld>
            <a:endParaRPr lang="en-US" dirty="0"/>
          </a:p>
        </p:txBody>
      </p:sp>
    </p:spTree>
    <p:extLst>
      <p:ext uri="{BB962C8B-B14F-4D97-AF65-F5344CB8AC3E}">
        <p14:creationId xmlns:p14="http://schemas.microsoft.com/office/powerpoint/2010/main" val="16910252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t>Security Policy Topics</a:t>
            </a:r>
            <a:endParaRPr lang="en-US" dirty="0"/>
          </a:p>
        </p:txBody>
      </p:sp>
      <p:sp>
        <p:nvSpPr>
          <p:cNvPr id="3" name="Content Placeholder 2"/>
          <p:cNvSpPr>
            <a:spLocks noGrp="1"/>
          </p:cNvSpPr>
          <p:nvPr>
            <p:ph idx="1"/>
          </p:nvPr>
        </p:nvSpPr>
        <p:spPr>
          <a:xfrm>
            <a:off x="228600" y="1066800"/>
            <a:ext cx="8839200" cy="4800600"/>
          </a:xfrm>
        </p:spPr>
        <p:txBody>
          <a:bodyPr/>
          <a:lstStyle/>
          <a:p>
            <a:pPr marL="0" indent="0">
              <a:buNone/>
            </a:pPr>
            <a:r>
              <a:rPr lang="en-US" dirty="0" smtClean="0"/>
              <a:t>Needs </a:t>
            </a:r>
            <a:r>
              <a:rPr lang="en-US" dirty="0"/>
              <a:t>to address:</a:t>
            </a:r>
          </a:p>
          <a:p>
            <a:r>
              <a:rPr lang="en-US" dirty="0" smtClean="0"/>
              <a:t>scope </a:t>
            </a:r>
            <a:r>
              <a:rPr lang="en-US" dirty="0"/>
              <a:t>and </a:t>
            </a:r>
            <a:r>
              <a:rPr lang="en-US" dirty="0" smtClean="0"/>
              <a:t>purpose of the policy</a:t>
            </a:r>
          </a:p>
          <a:p>
            <a:r>
              <a:rPr lang="en-US" dirty="0" smtClean="0"/>
              <a:t>the relationship </a:t>
            </a:r>
            <a:r>
              <a:rPr lang="en-US" dirty="0"/>
              <a:t>of </a:t>
            </a:r>
            <a:r>
              <a:rPr lang="en-US" dirty="0" smtClean="0"/>
              <a:t>the security objectives </a:t>
            </a:r>
            <a:r>
              <a:rPr lang="en-US" dirty="0"/>
              <a:t>to </a:t>
            </a:r>
            <a:r>
              <a:rPr lang="en-US" dirty="0" smtClean="0"/>
              <a:t>legal &amp; regulatory obligations &amp; business objectives </a:t>
            </a:r>
            <a:endParaRPr lang="en-US" dirty="0"/>
          </a:p>
          <a:p>
            <a:r>
              <a:rPr lang="en-US" dirty="0" smtClean="0"/>
              <a:t>IT </a:t>
            </a:r>
            <a:r>
              <a:rPr lang="en-US" dirty="0"/>
              <a:t>security </a:t>
            </a:r>
            <a:r>
              <a:rPr lang="en-US" dirty="0" smtClean="0"/>
              <a:t>requirements</a:t>
            </a:r>
            <a:endParaRPr lang="en-US" dirty="0"/>
          </a:p>
          <a:p>
            <a:r>
              <a:rPr lang="en-US" dirty="0" smtClean="0"/>
              <a:t>assignment </a:t>
            </a:r>
            <a:r>
              <a:rPr lang="en-US" dirty="0"/>
              <a:t>of </a:t>
            </a:r>
            <a:r>
              <a:rPr lang="en-US" dirty="0" smtClean="0"/>
              <a:t>responsibilities </a:t>
            </a:r>
            <a:endParaRPr lang="en-US" dirty="0"/>
          </a:p>
          <a:p>
            <a:r>
              <a:rPr lang="en-US" dirty="0" smtClean="0"/>
              <a:t>risk </a:t>
            </a:r>
            <a:r>
              <a:rPr lang="en-US" dirty="0"/>
              <a:t>management </a:t>
            </a:r>
            <a:r>
              <a:rPr lang="en-US" dirty="0" smtClean="0"/>
              <a:t>approach</a:t>
            </a:r>
            <a:endParaRPr lang="en-US" dirty="0"/>
          </a:p>
          <a:p>
            <a:r>
              <a:rPr lang="en-US" dirty="0" smtClean="0"/>
              <a:t>security </a:t>
            </a:r>
            <a:r>
              <a:rPr lang="en-US" dirty="0"/>
              <a:t>awareness and </a:t>
            </a:r>
            <a:r>
              <a:rPr lang="en-US" dirty="0" smtClean="0"/>
              <a:t>training </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45</a:t>
            </a:fld>
            <a:endParaRPr lang="en-US" dirty="0"/>
          </a:p>
        </p:txBody>
      </p:sp>
    </p:spTree>
    <p:extLst>
      <p:ext uri="{BB962C8B-B14F-4D97-AF65-F5344CB8AC3E}">
        <p14:creationId xmlns:p14="http://schemas.microsoft.com/office/powerpoint/2010/main" val="843374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a:t>Security Policy </a:t>
            </a:r>
            <a:r>
              <a:rPr lang="en-US" dirty="0" smtClean="0"/>
              <a:t>Topics </a:t>
            </a:r>
            <a:r>
              <a:rPr lang="en-US" sz="3200" dirty="0" smtClean="0"/>
              <a:t>(2)</a:t>
            </a:r>
            <a:endParaRPr lang="en-US" sz="3200" dirty="0"/>
          </a:p>
        </p:txBody>
      </p:sp>
      <p:sp>
        <p:nvSpPr>
          <p:cNvPr id="3" name="Content Placeholder 2"/>
          <p:cNvSpPr>
            <a:spLocks noGrp="1"/>
          </p:cNvSpPr>
          <p:nvPr>
            <p:ph idx="1"/>
          </p:nvPr>
        </p:nvSpPr>
        <p:spPr>
          <a:xfrm>
            <a:off x="76200" y="1066800"/>
            <a:ext cx="9144000" cy="4800600"/>
          </a:xfrm>
        </p:spPr>
        <p:txBody>
          <a:bodyPr/>
          <a:lstStyle/>
          <a:p>
            <a:pPr marL="0" indent="0">
              <a:buNone/>
            </a:pPr>
            <a:r>
              <a:rPr lang="en-US" dirty="0" smtClean="0"/>
              <a:t>Need to address (cont)</a:t>
            </a:r>
          </a:p>
          <a:p>
            <a:r>
              <a:rPr lang="en-US" dirty="0" smtClean="0"/>
              <a:t>general </a:t>
            </a:r>
            <a:r>
              <a:rPr lang="en-US" dirty="0"/>
              <a:t>personnel issues </a:t>
            </a:r>
            <a:endParaRPr lang="en-US" dirty="0" smtClean="0"/>
          </a:p>
          <a:p>
            <a:r>
              <a:rPr lang="en-US" dirty="0" smtClean="0"/>
              <a:t>any </a:t>
            </a:r>
            <a:r>
              <a:rPr lang="en-US" dirty="0"/>
              <a:t>legal </a:t>
            </a:r>
            <a:r>
              <a:rPr lang="en-US" dirty="0" smtClean="0"/>
              <a:t>sanctions that may be imposed on staff</a:t>
            </a:r>
            <a:endParaRPr lang="en-US" dirty="0"/>
          </a:p>
          <a:p>
            <a:r>
              <a:rPr lang="en-US" dirty="0"/>
              <a:t>integration of security into systems development </a:t>
            </a:r>
          </a:p>
          <a:p>
            <a:r>
              <a:rPr lang="en-US" dirty="0"/>
              <a:t>information classification scheme </a:t>
            </a:r>
          </a:p>
          <a:p>
            <a:r>
              <a:rPr lang="en-US" dirty="0"/>
              <a:t>contingency and business continuity planning </a:t>
            </a:r>
          </a:p>
          <a:p>
            <a:r>
              <a:rPr lang="en-US" dirty="0"/>
              <a:t>incident detection and handling processes </a:t>
            </a:r>
          </a:p>
          <a:p>
            <a:r>
              <a:rPr lang="en-US" dirty="0"/>
              <a:t>how when policy reviewed, and change control to it </a:t>
            </a:r>
          </a:p>
          <a:p>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46</a:t>
            </a:fld>
            <a:endParaRPr lang="en-US" dirty="0"/>
          </a:p>
        </p:txBody>
      </p:sp>
    </p:spTree>
    <p:extLst>
      <p:ext uri="{BB962C8B-B14F-4D97-AF65-F5344CB8AC3E}">
        <p14:creationId xmlns:p14="http://schemas.microsoft.com/office/powerpoint/2010/main" val="1301181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1066800"/>
          </a:xfrm>
        </p:spPr>
        <p:txBody>
          <a:bodyPr/>
          <a:lstStyle/>
          <a:p>
            <a:r>
              <a:rPr lang="en-US" dirty="0" smtClean="0"/>
              <a:t>IT Security Needs Management Support  </a:t>
            </a:r>
            <a:endParaRPr lang="en-US" dirty="0"/>
          </a:p>
        </p:txBody>
      </p:sp>
      <p:sp>
        <p:nvSpPr>
          <p:cNvPr id="3" name="Content Placeholder 2"/>
          <p:cNvSpPr>
            <a:spLocks noGrp="1"/>
          </p:cNvSpPr>
          <p:nvPr>
            <p:ph idx="1"/>
          </p:nvPr>
        </p:nvSpPr>
        <p:spPr>
          <a:xfrm>
            <a:off x="533400" y="1143000"/>
            <a:ext cx="8229600" cy="4724400"/>
          </a:xfrm>
        </p:spPr>
        <p:txBody>
          <a:bodyPr/>
          <a:lstStyle/>
          <a:p>
            <a:r>
              <a:rPr lang="en-US" dirty="0"/>
              <a:t>IT security policy must be supported by senior </a:t>
            </a:r>
            <a:r>
              <a:rPr lang="en-US" dirty="0" smtClean="0"/>
              <a:t>management </a:t>
            </a:r>
          </a:p>
          <a:p>
            <a:r>
              <a:rPr lang="en-US" dirty="0" smtClean="0"/>
              <a:t>Need </a:t>
            </a:r>
            <a:r>
              <a:rPr lang="en-US" dirty="0"/>
              <a:t>IT security </a:t>
            </a:r>
            <a:r>
              <a:rPr lang="en-US" dirty="0" smtClean="0"/>
              <a:t>officer</a:t>
            </a:r>
            <a:endParaRPr lang="en-US" dirty="0"/>
          </a:p>
          <a:p>
            <a:pPr lvl="1"/>
            <a:r>
              <a:rPr lang="en-US" dirty="0" smtClean="0"/>
              <a:t>to </a:t>
            </a:r>
            <a:r>
              <a:rPr lang="en-US" dirty="0"/>
              <a:t>provide consistent overall </a:t>
            </a:r>
            <a:r>
              <a:rPr lang="en-US" dirty="0" smtClean="0"/>
              <a:t>supervision </a:t>
            </a:r>
          </a:p>
          <a:p>
            <a:pPr lvl="1"/>
            <a:r>
              <a:rPr lang="en-US" dirty="0" smtClean="0"/>
              <a:t>liaison with senior management</a:t>
            </a:r>
          </a:p>
          <a:p>
            <a:pPr lvl="1"/>
            <a:r>
              <a:rPr lang="en-US" dirty="0" smtClean="0"/>
              <a:t>coordinate the Security Response Team efforts </a:t>
            </a:r>
          </a:p>
          <a:p>
            <a:pPr lvl="1"/>
            <a:r>
              <a:rPr lang="en-US" dirty="0" smtClean="0"/>
              <a:t>manage process (including security awareness)</a:t>
            </a:r>
          </a:p>
          <a:p>
            <a:r>
              <a:rPr lang="en-US" dirty="0" smtClean="0"/>
              <a:t>Large </a:t>
            </a:r>
            <a:r>
              <a:rPr lang="en-US" dirty="0"/>
              <a:t>organizations needs IT security officers on major projects / </a:t>
            </a:r>
            <a:r>
              <a:rPr lang="en-US" dirty="0" smtClean="0"/>
              <a:t>teams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47</a:t>
            </a:fld>
            <a:endParaRPr lang="en-US" dirty="0"/>
          </a:p>
        </p:txBody>
      </p:sp>
    </p:spTree>
    <p:extLst>
      <p:ext uri="{BB962C8B-B14F-4D97-AF65-F5344CB8AC3E}">
        <p14:creationId xmlns:p14="http://schemas.microsoft.com/office/powerpoint/2010/main" val="729362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dirty="0" smtClean="0"/>
              <a:t>Security Risk Assessment	</a:t>
            </a:r>
            <a:endParaRPr lang="en-US" dirty="0"/>
          </a:p>
        </p:txBody>
      </p:sp>
      <p:sp>
        <p:nvSpPr>
          <p:cNvPr id="3" name="Content Placeholder 2"/>
          <p:cNvSpPr>
            <a:spLocks noGrp="1"/>
          </p:cNvSpPr>
          <p:nvPr>
            <p:ph idx="1"/>
          </p:nvPr>
        </p:nvSpPr>
        <p:spPr>
          <a:xfrm>
            <a:off x="381000" y="685800"/>
            <a:ext cx="8382000" cy="5181600"/>
          </a:xfrm>
        </p:spPr>
        <p:txBody>
          <a:bodyPr/>
          <a:lstStyle/>
          <a:p>
            <a:r>
              <a:rPr lang="en-US" dirty="0" smtClean="0"/>
              <a:t>Critical </a:t>
            </a:r>
            <a:r>
              <a:rPr lang="en-US" dirty="0"/>
              <a:t>component of </a:t>
            </a:r>
            <a:r>
              <a:rPr lang="en-US" dirty="0" smtClean="0"/>
              <a:t>process </a:t>
            </a:r>
            <a:endParaRPr lang="en-US" dirty="0"/>
          </a:p>
          <a:p>
            <a:pPr lvl="1"/>
            <a:r>
              <a:rPr lang="en-US" dirty="0" smtClean="0"/>
              <a:t>else </a:t>
            </a:r>
            <a:r>
              <a:rPr lang="en-US" dirty="0"/>
              <a:t>may have vulnerabilities or waste </a:t>
            </a:r>
            <a:r>
              <a:rPr lang="en-US" dirty="0" smtClean="0"/>
              <a:t>money </a:t>
            </a:r>
            <a:endParaRPr lang="en-US" dirty="0"/>
          </a:p>
          <a:p>
            <a:r>
              <a:rPr lang="en-US" dirty="0" smtClean="0"/>
              <a:t>Ideally </a:t>
            </a:r>
            <a:r>
              <a:rPr lang="en-US" dirty="0"/>
              <a:t>examine every asset </a:t>
            </a:r>
            <a:r>
              <a:rPr lang="en-US" dirty="0" smtClean="0"/>
              <a:t>versus risk </a:t>
            </a:r>
            <a:endParaRPr lang="en-US" dirty="0"/>
          </a:p>
          <a:p>
            <a:pPr lvl="1"/>
            <a:r>
              <a:rPr lang="en-US" dirty="0" smtClean="0"/>
              <a:t>not </a:t>
            </a:r>
            <a:r>
              <a:rPr lang="en-US" dirty="0"/>
              <a:t>feasible in </a:t>
            </a:r>
            <a:r>
              <a:rPr lang="en-US" dirty="0" smtClean="0"/>
              <a:t>practice</a:t>
            </a:r>
          </a:p>
          <a:p>
            <a:r>
              <a:rPr lang="en-US" dirty="0" smtClean="0"/>
              <a:t>Choose </a:t>
            </a:r>
            <a:r>
              <a:rPr lang="en-US" dirty="0"/>
              <a:t>one of possible alternatives based on </a:t>
            </a:r>
            <a:r>
              <a:rPr lang="en-US" dirty="0" smtClean="0"/>
              <a:t>organization’s </a:t>
            </a:r>
            <a:r>
              <a:rPr lang="en-US" dirty="0"/>
              <a:t>resources and risk </a:t>
            </a:r>
            <a:r>
              <a:rPr lang="en-US" dirty="0" smtClean="0"/>
              <a:t>profile</a:t>
            </a:r>
            <a:endParaRPr lang="en-US" dirty="0"/>
          </a:p>
          <a:p>
            <a:pPr lvl="1"/>
            <a:r>
              <a:rPr lang="en-US" dirty="0" smtClean="0"/>
              <a:t>baseline</a:t>
            </a:r>
            <a:endParaRPr lang="en-US" dirty="0"/>
          </a:p>
          <a:p>
            <a:pPr lvl="1"/>
            <a:r>
              <a:rPr lang="en-US" dirty="0" smtClean="0"/>
              <a:t>informal</a:t>
            </a:r>
            <a:endParaRPr lang="en-US" dirty="0"/>
          </a:p>
          <a:p>
            <a:pPr lvl="1"/>
            <a:r>
              <a:rPr lang="en-US" dirty="0" smtClean="0"/>
              <a:t>detailed (formal)</a:t>
            </a:r>
            <a:endParaRPr lang="en-US" dirty="0"/>
          </a:p>
          <a:p>
            <a:pPr lvl="1"/>
            <a:r>
              <a:rPr lang="en-US" dirty="0" smtClean="0"/>
              <a:t>combined</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48</a:t>
            </a:fld>
            <a:endParaRPr lang="en-US" dirty="0"/>
          </a:p>
        </p:txBody>
      </p:sp>
    </p:spTree>
    <p:extLst>
      <p:ext uri="{BB962C8B-B14F-4D97-AF65-F5344CB8AC3E}">
        <p14:creationId xmlns:p14="http://schemas.microsoft.com/office/powerpoint/2010/main" val="42309584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Risk Assessment – Baseline Approach</a:t>
            </a:r>
            <a:endParaRPr lang="en-US" dirty="0"/>
          </a:p>
        </p:txBody>
      </p:sp>
      <p:sp>
        <p:nvSpPr>
          <p:cNvPr id="3" name="Content Placeholder 2"/>
          <p:cNvSpPr>
            <a:spLocks noGrp="1"/>
          </p:cNvSpPr>
          <p:nvPr>
            <p:ph idx="1"/>
          </p:nvPr>
        </p:nvSpPr>
        <p:spPr>
          <a:xfrm>
            <a:off x="381000" y="1066800"/>
            <a:ext cx="8763000" cy="4800600"/>
          </a:xfrm>
        </p:spPr>
        <p:txBody>
          <a:bodyPr/>
          <a:lstStyle/>
          <a:p>
            <a:r>
              <a:rPr lang="en-US" dirty="0" smtClean="0"/>
              <a:t>Use “industry </a:t>
            </a:r>
            <a:r>
              <a:rPr lang="en-US" dirty="0"/>
              <a:t>best </a:t>
            </a:r>
            <a:r>
              <a:rPr lang="en-US" dirty="0" smtClean="0"/>
              <a:t>practice ”</a:t>
            </a:r>
            <a:endParaRPr lang="en-US" dirty="0"/>
          </a:p>
          <a:p>
            <a:pPr lvl="1"/>
            <a:r>
              <a:rPr lang="en-US" dirty="0" smtClean="0"/>
              <a:t>easy</a:t>
            </a:r>
            <a:r>
              <a:rPr lang="en-US" dirty="0"/>
              <a:t>, cheap, can be </a:t>
            </a:r>
            <a:r>
              <a:rPr lang="en-US" dirty="0" smtClean="0"/>
              <a:t>replicated </a:t>
            </a:r>
            <a:endParaRPr lang="en-US" dirty="0"/>
          </a:p>
          <a:p>
            <a:pPr lvl="1"/>
            <a:r>
              <a:rPr lang="en-US" dirty="0" smtClean="0"/>
              <a:t>but </a:t>
            </a:r>
            <a:r>
              <a:rPr lang="en-US" dirty="0"/>
              <a:t>gives no special consideration to </a:t>
            </a:r>
            <a:r>
              <a:rPr lang="en-US" dirty="0" smtClean="0"/>
              <a:t>org</a:t>
            </a:r>
            <a:endParaRPr lang="en-US" dirty="0"/>
          </a:p>
          <a:p>
            <a:pPr lvl="1"/>
            <a:r>
              <a:rPr lang="en-US" dirty="0" smtClean="0"/>
              <a:t>may </a:t>
            </a:r>
            <a:r>
              <a:rPr lang="en-US" dirty="0"/>
              <a:t>give too much or too little </a:t>
            </a:r>
            <a:r>
              <a:rPr lang="en-US" dirty="0" smtClean="0"/>
              <a:t>security</a:t>
            </a:r>
            <a:endParaRPr lang="en-US" dirty="0"/>
          </a:p>
          <a:p>
            <a:r>
              <a:rPr lang="en-US" dirty="0" smtClean="0"/>
              <a:t>Implement </a:t>
            </a:r>
            <a:r>
              <a:rPr lang="en-US" dirty="0"/>
              <a:t>safeguards against most common </a:t>
            </a:r>
            <a:r>
              <a:rPr lang="en-US" dirty="0" smtClean="0"/>
              <a:t>threats </a:t>
            </a:r>
            <a:endParaRPr lang="en-US" dirty="0"/>
          </a:p>
          <a:p>
            <a:r>
              <a:rPr lang="en-US" dirty="0" smtClean="0"/>
              <a:t>Baseline </a:t>
            </a:r>
            <a:r>
              <a:rPr lang="en-US" dirty="0"/>
              <a:t>recommendations and checklist documents available from various </a:t>
            </a:r>
            <a:r>
              <a:rPr lang="en-US" dirty="0" smtClean="0"/>
              <a:t>bodies </a:t>
            </a:r>
            <a:endParaRPr lang="en-US" dirty="0"/>
          </a:p>
          <a:p>
            <a:r>
              <a:rPr lang="en-US" dirty="0" smtClean="0"/>
              <a:t>(usually) Only </a:t>
            </a:r>
            <a:r>
              <a:rPr lang="en-US" dirty="0"/>
              <a:t>suitable for small </a:t>
            </a:r>
            <a:r>
              <a:rPr lang="en-US" dirty="0" smtClean="0"/>
              <a:t>organizations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49</a:t>
            </a:fld>
            <a:endParaRPr lang="en-US" dirty="0"/>
          </a:p>
        </p:txBody>
      </p:sp>
    </p:spTree>
    <p:extLst>
      <p:ext uri="{BB962C8B-B14F-4D97-AF65-F5344CB8AC3E}">
        <p14:creationId xmlns:p14="http://schemas.microsoft.com/office/powerpoint/2010/main" val="2724606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6F1394-77E9-425B-A92D-BF196D12C4DE}" type="slidenum">
              <a:rPr lang="en-US"/>
              <a:pPr>
                <a:defRPr/>
              </a:pPr>
              <a:t>5</a:t>
            </a:fld>
            <a:endParaRPr lang="en-US" dirty="0"/>
          </a:p>
        </p:txBody>
      </p:sp>
      <p:sp>
        <p:nvSpPr>
          <p:cNvPr id="3074" name="Rectangle 2"/>
          <p:cNvSpPr>
            <a:spLocks noGrp="1"/>
          </p:cNvSpPr>
          <p:nvPr>
            <p:ph type="title"/>
          </p:nvPr>
        </p:nvSpPr>
        <p:spPr>
          <a:xfrm>
            <a:off x="457200" y="152400"/>
            <a:ext cx="8229600" cy="1189038"/>
          </a:xfrm>
        </p:spPr>
        <p:txBody>
          <a:bodyPr/>
          <a:lstStyle/>
          <a:p>
            <a:r>
              <a:rPr lang="en-US" sz="3600" dirty="0" smtClean="0"/>
              <a:t>Security Audit </a:t>
            </a:r>
            <a:endParaRPr lang="en-US" sz="2400" dirty="0"/>
          </a:p>
        </p:txBody>
      </p:sp>
      <p:sp>
        <p:nvSpPr>
          <p:cNvPr id="3075" name="Rectangle 3"/>
          <p:cNvSpPr>
            <a:spLocks noGrp="1"/>
          </p:cNvSpPr>
          <p:nvPr>
            <p:ph type="body" idx="1"/>
          </p:nvPr>
        </p:nvSpPr>
        <p:spPr>
          <a:xfrm>
            <a:off x="457200" y="1447800"/>
            <a:ext cx="8229600" cy="2743200"/>
          </a:xfrm>
        </p:spPr>
        <p:txBody>
          <a:bodyPr/>
          <a:lstStyle/>
          <a:p>
            <a:r>
              <a:rPr lang="en-US" dirty="0" smtClean="0"/>
              <a:t>Security auditing architecture</a:t>
            </a:r>
          </a:p>
          <a:p>
            <a:r>
              <a:rPr lang="en-US" dirty="0" smtClean="0"/>
              <a:t>Security audit trail</a:t>
            </a:r>
          </a:p>
          <a:p>
            <a:r>
              <a:rPr lang="en-US" dirty="0" smtClean="0"/>
              <a:t>Implementing the logging function</a:t>
            </a:r>
          </a:p>
          <a:p>
            <a:r>
              <a:rPr lang="en-US" dirty="0" smtClean="0"/>
              <a:t>Audit trail analysis</a:t>
            </a:r>
          </a:p>
          <a:p>
            <a:r>
              <a:rPr lang="en-US" dirty="0" smtClean="0"/>
              <a:t>Example: an integrated approach</a:t>
            </a:r>
          </a:p>
        </p:txBody>
      </p:sp>
    </p:spTree>
    <p:extLst>
      <p:ext uri="{BB962C8B-B14F-4D97-AF65-F5344CB8AC3E}">
        <p14:creationId xmlns:p14="http://schemas.microsoft.com/office/powerpoint/2010/main" val="38978569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a:t>Risk Assessment – </a:t>
            </a:r>
            <a:r>
              <a:rPr lang="en-US" dirty="0" smtClean="0"/>
              <a:t>Informal </a:t>
            </a:r>
            <a:r>
              <a:rPr lang="en-US" dirty="0"/>
              <a:t>Approach</a:t>
            </a:r>
          </a:p>
        </p:txBody>
      </p:sp>
      <p:sp>
        <p:nvSpPr>
          <p:cNvPr id="3" name="Content Placeholder 2"/>
          <p:cNvSpPr>
            <a:spLocks noGrp="1"/>
          </p:cNvSpPr>
          <p:nvPr>
            <p:ph idx="1"/>
          </p:nvPr>
        </p:nvSpPr>
        <p:spPr>
          <a:xfrm>
            <a:off x="304800" y="1143000"/>
            <a:ext cx="8686800" cy="4419600"/>
          </a:xfrm>
        </p:spPr>
        <p:txBody>
          <a:bodyPr/>
          <a:lstStyle/>
          <a:p>
            <a:r>
              <a:rPr lang="en-US" dirty="0" smtClean="0"/>
              <a:t>Conduct </a:t>
            </a:r>
            <a:r>
              <a:rPr lang="en-US" dirty="0"/>
              <a:t>informal, </a:t>
            </a:r>
            <a:r>
              <a:rPr lang="en-US" dirty="0" smtClean="0"/>
              <a:t>practical risk </a:t>
            </a:r>
            <a:r>
              <a:rPr lang="en-US" dirty="0"/>
              <a:t>analysis on </a:t>
            </a:r>
            <a:r>
              <a:rPr lang="en-US" dirty="0" smtClean="0"/>
              <a:t>organization’s </a:t>
            </a:r>
            <a:r>
              <a:rPr lang="en-US" dirty="0"/>
              <a:t>IT </a:t>
            </a:r>
            <a:r>
              <a:rPr lang="en-US" dirty="0" smtClean="0"/>
              <a:t>systems</a:t>
            </a:r>
            <a:endParaRPr lang="en-US" dirty="0"/>
          </a:p>
          <a:p>
            <a:r>
              <a:rPr lang="en-US" dirty="0" smtClean="0"/>
              <a:t>Exploits </a:t>
            </a:r>
            <a:r>
              <a:rPr lang="en-US" dirty="0"/>
              <a:t>knowledge and expertise of </a:t>
            </a:r>
            <a:r>
              <a:rPr lang="en-US" dirty="0" smtClean="0"/>
              <a:t>analyst </a:t>
            </a:r>
            <a:endParaRPr lang="en-US" dirty="0"/>
          </a:p>
          <a:p>
            <a:r>
              <a:rPr lang="en-US" dirty="0" smtClean="0"/>
              <a:t>Fairly </a:t>
            </a:r>
            <a:r>
              <a:rPr lang="en-US" dirty="0"/>
              <a:t>quick and </a:t>
            </a:r>
            <a:r>
              <a:rPr lang="en-US" dirty="0" smtClean="0"/>
              <a:t>cheap </a:t>
            </a:r>
            <a:endParaRPr lang="en-US" dirty="0"/>
          </a:p>
          <a:p>
            <a:r>
              <a:rPr lang="en-US" dirty="0" smtClean="0"/>
              <a:t>Does </a:t>
            </a:r>
            <a:r>
              <a:rPr lang="en-US" dirty="0"/>
              <a:t>address some </a:t>
            </a:r>
            <a:r>
              <a:rPr lang="en-US" dirty="0" smtClean="0"/>
              <a:t>organization’s specific issues </a:t>
            </a:r>
            <a:endParaRPr lang="en-US" dirty="0"/>
          </a:p>
          <a:p>
            <a:r>
              <a:rPr lang="en-US" dirty="0" smtClean="0"/>
              <a:t>Some </a:t>
            </a:r>
            <a:r>
              <a:rPr lang="en-US" dirty="0"/>
              <a:t>risks may be incorrectly </a:t>
            </a:r>
            <a:r>
              <a:rPr lang="en-US" dirty="0" smtClean="0"/>
              <a:t>assessed </a:t>
            </a:r>
          </a:p>
          <a:p>
            <a:r>
              <a:rPr lang="en-US" dirty="0" smtClean="0"/>
              <a:t>Skewed </a:t>
            </a:r>
            <a:r>
              <a:rPr lang="en-US" dirty="0"/>
              <a:t>by analysts views, varies over </a:t>
            </a:r>
            <a:r>
              <a:rPr lang="en-US" dirty="0" smtClean="0"/>
              <a:t>time</a:t>
            </a:r>
          </a:p>
          <a:p>
            <a:r>
              <a:rPr lang="en-US" dirty="0" smtClean="0"/>
              <a:t>Suitable </a:t>
            </a:r>
            <a:r>
              <a:rPr lang="en-US" dirty="0"/>
              <a:t>for small to medium sized </a:t>
            </a:r>
            <a:r>
              <a:rPr lang="en-US" dirty="0" smtClean="0"/>
              <a:t>organizations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50</a:t>
            </a:fld>
            <a:endParaRPr lang="en-US" dirty="0"/>
          </a:p>
        </p:txBody>
      </p:sp>
    </p:spTree>
    <p:extLst>
      <p:ext uri="{BB962C8B-B14F-4D97-AF65-F5344CB8AC3E}">
        <p14:creationId xmlns:p14="http://schemas.microsoft.com/office/powerpoint/2010/main" val="3046707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Risk Assessment – </a:t>
            </a:r>
            <a:r>
              <a:rPr lang="en-US" dirty="0" smtClean="0"/>
              <a:t>Detailed Approach</a:t>
            </a:r>
            <a:endParaRPr lang="en-US" dirty="0"/>
          </a:p>
        </p:txBody>
      </p:sp>
      <p:sp>
        <p:nvSpPr>
          <p:cNvPr id="3" name="Content Placeholder 2"/>
          <p:cNvSpPr>
            <a:spLocks noGrp="1"/>
          </p:cNvSpPr>
          <p:nvPr>
            <p:ph idx="1"/>
          </p:nvPr>
        </p:nvSpPr>
        <p:spPr>
          <a:xfrm>
            <a:off x="381000" y="914400"/>
            <a:ext cx="8382000" cy="4953000"/>
          </a:xfrm>
        </p:spPr>
        <p:txBody>
          <a:bodyPr/>
          <a:lstStyle/>
          <a:p>
            <a:r>
              <a:rPr lang="en-US" dirty="0" smtClean="0"/>
              <a:t>Most comprehensive approach </a:t>
            </a:r>
          </a:p>
          <a:p>
            <a:r>
              <a:rPr lang="en-US" dirty="0" smtClean="0"/>
              <a:t>Assessment uses a </a:t>
            </a:r>
            <a:r>
              <a:rPr lang="en-US" dirty="0"/>
              <a:t>formal structured </a:t>
            </a:r>
            <a:r>
              <a:rPr lang="en-US" dirty="0" smtClean="0"/>
              <a:t>process </a:t>
            </a:r>
            <a:endParaRPr lang="en-US" dirty="0"/>
          </a:p>
          <a:p>
            <a:pPr lvl="1"/>
            <a:r>
              <a:rPr lang="en-US" dirty="0" smtClean="0"/>
              <a:t>with </a:t>
            </a:r>
            <a:r>
              <a:rPr lang="en-US" dirty="0"/>
              <a:t>a number of </a:t>
            </a:r>
            <a:r>
              <a:rPr lang="en-US" dirty="0" smtClean="0"/>
              <a:t>stages </a:t>
            </a:r>
            <a:endParaRPr lang="en-US" dirty="0"/>
          </a:p>
          <a:p>
            <a:pPr lvl="1"/>
            <a:r>
              <a:rPr lang="en-US" dirty="0" smtClean="0"/>
              <a:t>identify </a:t>
            </a:r>
            <a:r>
              <a:rPr lang="en-US" dirty="0"/>
              <a:t>likelihood of risk and </a:t>
            </a:r>
            <a:r>
              <a:rPr lang="en-US" dirty="0" smtClean="0"/>
              <a:t>consequences </a:t>
            </a:r>
            <a:endParaRPr lang="en-US" dirty="0"/>
          </a:p>
          <a:p>
            <a:pPr lvl="1"/>
            <a:r>
              <a:rPr lang="en-US" dirty="0" smtClean="0"/>
              <a:t>analysis provides confidence </a:t>
            </a:r>
            <a:r>
              <a:rPr lang="en-US" dirty="0"/>
              <a:t>controls </a:t>
            </a:r>
            <a:r>
              <a:rPr lang="en-US" dirty="0" smtClean="0"/>
              <a:t>appropriate</a:t>
            </a:r>
            <a:endParaRPr lang="en-US" dirty="0"/>
          </a:p>
          <a:p>
            <a:r>
              <a:rPr lang="en-US" dirty="0" smtClean="0"/>
              <a:t>Costly </a:t>
            </a:r>
            <a:r>
              <a:rPr lang="en-US" dirty="0"/>
              <a:t>and slow, requires expert </a:t>
            </a:r>
            <a:r>
              <a:rPr lang="en-US" dirty="0" smtClean="0"/>
              <a:t>analysts </a:t>
            </a:r>
          </a:p>
          <a:p>
            <a:r>
              <a:rPr lang="en-US" dirty="0" smtClean="0"/>
              <a:t>May </a:t>
            </a:r>
            <a:r>
              <a:rPr lang="en-US" dirty="0"/>
              <a:t>be a legal requirement to </a:t>
            </a:r>
            <a:r>
              <a:rPr lang="en-US" dirty="0" smtClean="0"/>
              <a:t>use </a:t>
            </a:r>
          </a:p>
          <a:p>
            <a:r>
              <a:rPr lang="en-US" dirty="0" smtClean="0"/>
              <a:t>Suitable </a:t>
            </a:r>
            <a:r>
              <a:rPr lang="en-US" dirty="0"/>
              <a:t>for large organizations with IT systems critical to their business </a:t>
            </a:r>
            <a:r>
              <a:rPr lang="en-US" dirty="0" smtClean="0"/>
              <a:t>objectives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51</a:t>
            </a:fld>
            <a:endParaRPr lang="en-US" dirty="0"/>
          </a:p>
        </p:txBody>
      </p:sp>
    </p:spTree>
    <p:extLst>
      <p:ext uri="{BB962C8B-B14F-4D97-AF65-F5344CB8AC3E}">
        <p14:creationId xmlns:p14="http://schemas.microsoft.com/office/powerpoint/2010/main" val="714800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066800"/>
          </a:xfrm>
        </p:spPr>
        <p:txBody>
          <a:bodyPr/>
          <a:lstStyle/>
          <a:p>
            <a:r>
              <a:rPr lang="en-US" dirty="0"/>
              <a:t>Risk Assessment – </a:t>
            </a:r>
            <a:r>
              <a:rPr lang="en-US" dirty="0" smtClean="0"/>
              <a:t>Combined </a:t>
            </a:r>
            <a:r>
              <a:rPr lang="en-US" dirty="0"/>
              <a:t>Approach</a:t>
            </a:r>
          </a:p>
        </p:txBody>
      </p:sp>
      <p:sp>
        <p:nvSpPr>
          <p:cNvPr id="3" name="Content Placeholder 2"/>
          <p:cNvSpPr>
            <a:spLocks noGrp="1"/>
          </p:cNvSpPr>
          <p:nvPr>
            <p:ph idx="1"/>
          </p:nvPr>
        </p:nvSpPr>
        <p:spPr>
          <a:xfrm>
            <a:off x="304800" y="990600"/>
            <a:ext cx="8839200" cy="4876800"/>
          </a:xfrm>
        </p:spPr>
        <p:txBody>
          <a:bodyPr/>
          <a:lstStyle/>
          <a:p>
            <a:r>
              <a:rPr lang="en-US" dirty="0" smtClean="0"/>
              <a:t>Combines </a:t>
            </a:r>
            <a:r>
              <a:rPr lang="en-US" dirty="0"/>
              <a:t>elements of other </a:t>
            </a:r>
            <a:r>
              <a:rPr lang="en-US" dirty="0" smtClean="0"/>
              <a:t>approaches </a:t>
            </a:r>
          </a:p>
          <a:p>
            <a:pPr lvl="1"/>
            <a:r>
              <a:rPr lang="en-US" dirty="0" smtClean="0"/>
              <a:t>initial (suitable) baseline </a:t>
            </a:r>
            <a:r>
              <a:rPr lang="en-US" dirty="0"/>
              <a:t>on all </a:t>
            </a:r>
            <a:r>
              <a:rPr lang="en-US" dirty="0" smtClean="0"/>
              <a:t>systems </a:t>
            </a:r>
            <a:endParaRPr lang="en-US" dirty="0"/>
          </a:p>
          <a:p>
            <a:pPr lvl="1"/>
            <a:r>
              <a:rPr lang="en-US" dirty="0" smtClean="0"/>
              <a:t>informal </a:t>
            </a:r>
            <a:r>
              <a:rPr lang="en-US" dirty="0"/>
              <a:t>analysis to identify critical </a:t>
            </a:r>
            <a:r>
              <a:rPr lang="en-US" dirty="0" smtClean="0"/>
              <a:t>risks </a:t>
            </a:r>
            <a:endParaRPr lang="en-US" dirty="0"/>
          </a:p>
          <a:p>
            <a:pPr lvl="1"/>
            <a:r>
              <a:rPr lang="en-US" dirty="0" smtClean="0"/>
              <a:t>formal </a:t>
            </a:r>
            <a:r>
              <a:rPr lang="en-US" dirty="0"/>
              <a:t>assessment on these </a:t>
            </a:r>
            <a:r>
              <a:rPr lang="en-US" dirty="0" smtClean="0"/>
              <a:t>systems </a:t>
            </a:r>
            <a:endParaRPr lang="en-US" dirty="0"/>
          </a:p>
          <a:p>
            <a:pPr lvl="1"/>
            <a:r>
              <a:rPr lang="en-US" dirty="0" smtClean="0"/>
              <a:t>iterated </a:t>
            </a:r>
            <a:r>
              <a:rPr lang="en-US" dirty="0"/>
              <a:t>and extended over </a:t>
            </a:r>
            <a:r>
              <a:rPr lang="en-US" dirty="0" smtClean="0"/>
              <a:t>time </a:t>
            </a:r>
            <a:endParaRPr lang="en-US" dirty="0"/>
          </a:p>
          <a:p>
            <a:r>
              <a:rPr lang="en-US" dirty="0" smtClean="0"/>
              <a:t>Better </a:t>
            </a:r>
            <a:r>
              <a:rPr lang="en-US" dirty="0"/>
              <a:t>use of time and money </a:t>
            </a:r>
            <a:r>
              <a:rPr lang="en-US" dirty="0" smtClean="0"/>
              <a:t>resources </a:t>
            </a:r>
            <a:endParaRPr lang="en-US" dirty="0"/>
          </a:p>
          <a:p>
            <a:r>
              <a:rPr lang="en-US" dirty="0" smtClean="0"/>
              <a:t>Better </a:t>
            </a:r>
            <a:r>
              <a:rPr lang="en-US" dirty="0"/>
              <a:t>security </a:t>
            </a:r>
            <a:r>
              <a:rPr lang="en-US" dirty="0" smtClean="0"/>
              <a:t>earlier, evolves over time </a:t>
            </a:r>
            <a:endParaRPr lang="en-US" dirty="0"/>
          </a:p>
          <a:p>
            <a:r>
              <a:rPr lang="en-US" dirty="0" smtClean="0"/>
              <a:t>May </a:t>
            </a:r>
            <a:r>
              <a:rPr lang="en-US" dirty="0"/>
              <a:t>miss some risks </a:t>
            </a:r>
            <a:r>
              <a:rPr lang="en-US" dirty="0" smtClean="0"/>
              <a:t>early </a:t>
            </a:r>
            <a:endParaRPr lang="en-US" dirty="0"/>
          </a:p>
          <a:p>
            <a:r>
              <a:rPr lang="en-US" dirty="0" smtClean="0"/>
              <a:t>Recommended </a:t>
            </a:r>
            <a:r>
              <a:rPr lang="en-US" dirty="0"/>
              <a:t>alternative for most </a:t>
            </a:r>
            <a:r>
              <a:rPr lang="en-US" dirty="0" smtClean="0"/>
              <a:t>organizations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52</a:t>
            </a:fld>
            <a:endParaRPr lang="en-US" dirty="0"/>
          </a:p>
        </p:txBody>
      </p:sp>
    </p:spTree>
    <p:extLst>
      <p:ext uri="{BB962C8B-B14F-4D97-AF65-F5344CB8AC3E}">
        <p14:creationId xmlns:p14="http://schemas.microsoft.com/office/powerpoint/2010/main" val="35745166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124200" cy="1981200"/>
          </a:xfrm>
        </p:spPr>
        <p:txBody>
          <a:bodyPr/>
          <a:lstStyle/>
          <a:p>
            <a:r>
              <a:rPr lang="en-US" sz="3600" dirty="0" smtClean="0"/>
              <a:t>Risk Assessment Methodology </a:t>
            </a:r>
            <a:endParaRPr lang="en-US" sz="36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53</a:t>
            </a:fld>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5600" y="0"/>
            <a:ext cx="5410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0403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t>Risk Assessment Context</a:t>
            </a:r>
            <a:endParaRPr lang="en-US" dirty="0"/>
          </a:p>
        </p:txBody>
      </p:sp>
      <p:sp>
        <p:nvSpPr>
          <p:cNvPr id="3" name="Content Placeholder 2"/>
          <p:cNvSpPr>
            <a:spLocks noGrp="1"/>
          </p:cNvSpPr>
          <p:nvPr>
            <p:ph idx="1"/>
          </p:nvPr>
        </p:nvSpPr>
        <p:spPr>
          <a:xfrm>
            <a:off x="228600" y="1295400"/>
            <a:ext cx="8686800" cy="4572000"/>
          </a:xfrm>
        </p:spPr>
        <p:txBody>
          <a:bodyPr/>
          <a:lstStyle/>
          <a:p>
            <a:r>
              <a:rPr lang="en-US" dirty="0" smtClean="0"/>
              <a:t>Determine </a:t>
            </a:r>
            <a:r>
              <a:rPr lang="en-US" dirty="0"/>
              <a:t>broad risk exposure </a:t>
            </a:r>
            <a:r>
              <a:rPr lang="en-US" dirty="0" smtClean="0"/>
              <a:t>of organization</a:t>
            </a:r>
            <a:endParaRPr lang="en-US" dirty="0"/>
          </a:p>
          <a:p>
            <a:pPr lvl="1"/>
            <a:r>
              <a:rPr lang="en-US" dirty="0" smtClean="0"/>
              <a:t>related </a:t>
            </a:r>
            <a:r>
              <a:rPr lang="en-US" dirty="0"/>
              <a:t>to wider political / social </a:t>
            </a:r>
            <a:r>
              <a:rPr lang="en-US" dirty="0" smtClean="0"/>
              <a:t>environment </a:t>
            </a:r>
            <a:endParaRPr lang="en-US" dirty="0"/>
          </a:p>
          <a:p>
            <a:pPr lvl="1"/>
            <a:r>
              <a:rPr lang="en-US" dirty="0" smtClean="0"/>
              <a:t>identify legal </a:t>
            </a:r>
            <a:r>
              <a:rPr lang="en-US" dirty="0"/>
              <a:t>and regulatory </a:t>
            </a:r>
            <a:r>
              <a:rPr lang="en-US" dirty="0" smtClean="0"/>
              <a:t>constraints </a:t>
            </a:r>
            <a:endParaRPr lang="en-US" dirty="0"/>
          </a:p>
          <a:p>
            <a:pPr lvl="1"/>
            <a:r>
              <a:rPr lang="en-US" dirty="0" smtClean="0"/>
              <a:t>provide </a:t>
            </a:r>
            <a:r>
              <a:rPr lang="en-US" dirty="0"/>
              <a:t>baseline for </a:t>
            </a:r>
            <a:r>
              <a:rPr lang="en-US" dirty="0" smtClean="0"/>
              <a:t>organization’s </a:t>
            </a:r>
            <a:r>
              <a:rPr lang="en-US" dirty="0"/>
              <a:t>risk </a:t>
            </a:r>
            <a:r>
              <a:rPr lang="en-US" dirty="0" smtClean="0"/>
              <a:t>exposure</a:t>
            </a:r>
            <a:endParaRPr lang="en-US" dirty="0"/>
          </a:p>
          <a:p>
            <a:r>
              <a:rPr lang="en-US" dirty="0" smtClean="0"/>
              <a:t>Specify organization’s </a:t>
            </a:r>
            <a:r>
              <a:rPr lang="en-US" dirty="0"/>
              <a:t>risk </a:t>
            </a:r>
            <a:r>
              <a:rPr lang="en-US" dirty="0" smtClean="0"/>
              <a:t>appetite</a:t>
            </a:r>
            <a:endParaRPr lang="en-US" dirty="0"/>
          </a:p>
          <a:p>
            <a:r>
              <a:rPr lang="en-US" dirty="0" smtClean="0"/>
              <a:t>Set </a:t>
            </a:r>
            <a:r>
              <a:rPr lang="en-US" dirty="0"/>
              <a:t>boundaries of risk </a:t>
            </a:r>
            <a:r>
              <a:rPr lang="en-US" dirty="0" smtClean="0"/>
              <a:t>assessment </a:t>
            </a:r>
          </a:p>
          <a:p>
            <a:pPr lvl="1"/>
            <a:r>
              <a:rPr lang="en-US" dirty="0" smtClean="0"/>
              <a:t>depend in part </a:t>
            </a:r>
            <a:r>
              <a:rPr lang="en-US" dirty="0"/>
              <a:t>on </a:t>
            </a:r>
            <a:r>
              <a:rPr lang="en-US" dirty="0" smtClean="0"/>
              <a:t>the risk </a:t>
            </a:r>
            <a:r>
              <a:rPr lang="en-US" dirty="0"/>
              <a:t>assessment approach </a:t>
            </a:r>
            <a:r>
              <a:rPr lang="en-US" dirty="0" smtClean="0"/>
              <a:t>used</a:t>
            </a:r>
            <a:endParaRPr lang="en-US" dirty="0"/>
          </a:p>
          <a:p>
            <a:r>
              <a:rPr lang="en-US" dirty="0" smtClean="0"/>
              <a:t>Decide </a:t>
            </a:r>
            <a:r>
              <a:rPr lang="en-US" dirty="0"/>
              <a:t>on risk assessment criteria </a:t>
            </a:r>
            <a:r>
              <a:rPr lang="en-US" dirty="0" smtClean="0"/>
              <a:t>used</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54</a:t>
            </a:fld>
            <a:endParaRPr lang="en-US" dirty="0"/>
          </a:p>
        </p:txBody>
      </p:sp>
    </p:spTree>
    <p:extLst>
      <p:ext uri="{BB962C8B-B14F-4D97-AF65-F5344CB8AC3E}">
        <p14:creationId xmlns:p14="http://schemas.microsoft.com/office/powerpoint/2010/main" val="4530744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Asset Identification </a:t>
            </a:r>
            <a:endParaRPr lang="en-US" dirty="0"/>
          </a:p>
        </p:txBody>
      </p:sp>
      <p:sp>
        <p:nvSpPr>
          <p:cNvPr id="3" name="Content Placeholder 2"/>
          <p:cNvSpPr>
            <a:spLocks noGrp="1"/>
          </p:cNvSpPr>
          <p:nvPr>
            <p:ph idx="1"/>
          </p:nvPr>
        </p:nvSpPr>
        <p:spPr>
          <a:xfrm>
            <a:off x="533400" y="1143000"/>
            <a:ext cx="8229600" cy="4724400"/>
          </a:xfrm>
        </p:spPr>
        <p:txBody>
          <a:bodyPr/>
          <a:lstStyle/>
          <a:p>
            <a:r>
              <a:rPr lang="en-US" dirty="0" smtClean="0"/>
              <a:t>Identify </a:t>
            </a:r>
            <a:r>
              <a:rPr lang="en-US" dirty="0"/>
              <a:t>assets</a:t>
            </a:r>
          </a:p>
          <a:p>
            <a:pPr lvl="1"/>
            <a:r>
              <a:rPr lang="en-US" dirty="0" smtClean="0"/>
              <a:t>“</a:t>
            </a:r>
            <a:r>
              <a:rPr lang="en-US" dirty="0"/>
              <a:t>anything which needs to be </a:t>
            </a:r>
            <a:r>
              <a:rPr lang="en-US" dirty="0" smtClean="0"/>
              <a:t>protected”</a:t>
            </a:r>
            <a:endParaRPr lang="en-US" dirty="0"/>
          </a:p>
          <a:p>
            <a:pPr lvl="1"/>
            <a:r>
              <a:rPr lang="en-US" dirty="0" smtClean="0"/>
              <a:t>of </a:t>
            </a:r>
            <a:r>
              <a:rPr lang="en-US" dirty="0"/>
              <a:t>value to organization to meet its objectives</a:t>
            </a:r>
          </a:p>
          <a:p>
            <a:pPr lvl="1"/>
            <a:r>
              <a:rPr lang="en-US" dirty="0" smtClean="0"/>
              <a:t>tangible </a:t>
            </a:r>
            <a:r>
              <a:rPr lang="en-US" dirty="0"/>
              <a:t>or </a:t>
            </a:r>
            <a:r>
              <a:rPr lang="en-US" dirty="0" smtClean="0"/>
              <a:t>intangible (assets)</a:t>
            </a:r>
            <a:endParaRPr lang="en-US" dirty="0"/>
          </a:p>
          <a:p>
            <a:pPr lvl="1"/>
            <a:r>
              <a:rPr lang="en-US" dirty="0" smtClean="0"/>
              <a:t>in </a:t>
            </a:r>
            <a:r>
              <a:rPr lang="en-US" dirty="0"/>
              <a:t>practice try to identify significant </a:t>
            </a:r>
            <a:r>
              <a:rPr lang="en-US" dirty="0" smtClean="0"/>
              <a:t>assets </a:t>
            </a:r>
            <a:endParaRPr lang="en-US" dirty="0"/>
          </a:p>
          <a:p>
            <a:r>
              <a:rPr lang="en-US" dirty="0" smtClean="0"/>
              <a:t>Draw </a:t>
            </a:r>
            <a:r>
              <a:rPr lang="en-US" dirty="0"/>
              <a:t>on expertise of people in relevant areas of organization to identify key </a:t>
            </a:r>
            <a:r>
              <a:rPr lang="en-US" dirty="0" smtClean="0"/>
              <a:t>assets </a:t>
            </a:r>
            <a:endParaRPr lang="en-US" dirty="0"/>
          </a:p>
          <a:p>
            <a:pPr lvl="1"/>
            <a:r>
              <a:rPr lang="en-US" dirty="0" smtClean="0"/>
              <a:t>identify </a:t>
            </a:r>
            <a:r>
              <a:rPr lang="en-US" dirty="0"/>
              <a:t>and interview such </a:t>
            </a:r>
            <a:r>
              <a:rPr lang="en-US" dirty="0" smtClean="0"/>
              <a:t>personnel </a:t>
            </a:r>
            <a:endParaRPr lang="en-US" dirty="0"/>
          </a:p>
          <a:p>
            <a:pPr lvl="1"/>
            <a:r>
              <a:rPr lang="en-US" dirty="0" smtClean="0"/>
              <a:t>see </a:t>
            </a:r>
            <a:r>
              <a:rPr lang="en-US" dirty="0"/>
              <a:t>checklists in various </a:t>
            </a:r>
            <a:r>
              <a:rPr lang="en-US" dirty="0" smtClean="0"/>
              <a:t>standards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55</a:t>
            </a:fld>
            <a:endParaRPr lang="en-US" dirty="0"/>
          </a:p>
        </p:txBody>
      </p:sp>
    </p:spTree>
    <p:extLst>
      <p:ext uri="{BB962C8B-B14F-4D97-AF65-F5344CB8AC3E}">
        <p14:creationId xmlns:p14="http://schemas.microsoft.com/office/powerpoint/2010/main" val="2830820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Related Terms</a:t>
            </a:r>
            <a:endParaRPr lang="en-US" dirty="0"/>
          </a:p>
        </p:txBody>
      </p:sp>
      <p:sp>
        <p:nvSpPr>
          <p:cNvPr id="3" name="Content Placeholder 2"/>
          <p:cNvSpPr>
            <a:spLocks noGrp="1"/>
          </p:cNvSpPr>
          <p:nvPr>
            <p:ph idx="1"/>
          </p:nvPr>
        </p:nvSpPr>
        <p:spPr>
          <a:xfrm>
            <a:off x="304800" y="1295400"/>
            <a:ext cx="8763000" cy="4572000"/>
          </a:xfrm>
        </p:spPr>
        <p:txBody>
          <a:bodyPr/>
          <a:lstStyle/>
          <a:p>
            <a:r>
              <a:rPr lang="en-US" sz="3000" b="1" dirty="0" smtClean="0"/>
              <a:t>Asset</a:t>
            </a:r>
            <a:r>
              <a:rPr lang="en-US" sz="3000" dirty="0" smtClean="0"/>
              <a:t>: anything that has value to the organization.</a:t>
            </a:r>
          </a:p>
          <a:p>
            <a:r>
              <a:rPr lang="en-US" sz="3000" b="1" dirty="0" smtClean="0"/>
              <a:t>Threat</a:t>
            </a:r>
            <a:r>
              <a:rPr lang="en-US" sz="3000" dirty="0" smtClean="0"/>
              <a:t>: a potential cause of an unwanted incident which may result in harm to a system or organization.</a:t>
            </a:r>
          </a:p>
          <a:p>
            <a:r>
              <a:rPr lang="en-US" sz="3000" b="1" dirty="0" smtClean="0"/>
              <a:t>Vulnerability</a:t>
            </a:r>
            <a:r>
              <a:rPr lang="en-US" sz="3000" dirty="0" smtClean="0"/>
              <a:t>: a weakness in an asset or group of assets which can be exploited by a threat</a:t>
            </a:r>
          </a:p>
          <a:p>
            <a:r>
              <a:rPr lang="en-US" sz="3000" b="1" dirty="0" smtClean="0"/>
              <a:t>Risk</a:t>
            </a:r>
            <a:r>
              <a:rPr lang="en-US" sz="3000" dirty="0" smtClean="0"/>
              <a:t>: the potential that a given threat will exploit vulnerabilities of an asset or group of assets to cause loss or damage to the assets. </a:t>
            </a:r>
            <a:endParaRPr lang="en-US" sz="30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56</a:t>
            </a:fld>
            <a:endParaRPr lang="en-US" dirty="0"/>
          </a:p>
        </p:txBody>
      </p:sp>
    </p:spTree>
    <p:extLst>
      <p:ext uri="{BB962C8B-B14F-4D97-AF65-F5344CB8AC3E}">
        <p14:creationId xmlns:p14="http://schemas.microsoft.com/office/powerpoint/2010/main" val="28618864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Threat identification</a:t>
            </a:r>
            <a:endParaRPr lang="en-US" dirty="0"/>
          </a:p>
        </p:txBody>
      </p:sp>
      <p:sp>
        <p:nvSpPr>
          <p:cNvPr id="3" name="Content Placeholder 2"/>
          <p:cNvSpPr>
            <a:spLocks noGrp="1"/>
          </p:cNvSpPr>
          <p:nvPr>
            <p:ph idx="1"/>
          </p:nvPr>
        </p:nvSpPr>
        <p:spPr>
          <a:xfrm>
            <a:off x="304800" y="1066800"/>
            <a:ext cx="8839200" cy="4800600"/>
          </a:xfrm>
        </p:spPr>
        <p:txBody>
          <a:bodyPr/>
          <a:lstStyle/>
          <a:p>
            <a:r>
              <a:rPr lang="en-US" dirty="0" smtClean="0"/>
              <a:t>To </a:t>
            </a:r>
            <a:r>
              <a:rPr lang="en-US" dirty="0"/>
              <a:t>identify threats or risks to assets </a:t>
            </a:r>
            <a:r>
              <a:rPr lang="en-US" dirty="0" smtClean="0"/>
              <a:t>ask:</a:t>
            </a:r>
            <a:endParaRPr lang="en-US" dirty="0"/>
          </a:p>
          <a:p>
            <a:pPr lvl="1"/>
            <a:r>
              <a:rPr lang="en-US" dirty="0"/>
              <a:t>1. </a:t>
            </a:r>
            <a:r>
              <a:rPr lang="en-US" dirty="0" smtClean="0"/>
              <a:t>Who </a:t>
            </a:r>
            <a:r>
              <a:rPr lang="en-US" dirty="0"/>
              <a:t>or what could cause it harm?</a:t>
            </a:r>
          </a:p>
          <a:p>
            <a:pPr lvl="1"/>
            <a:r>
              <a:rPr lang="en-US" dirty="0"/>
              <a:t>2. </a:t>
            </a:r>
            <a:r>
              <a:rPr lang="en-US" dirty="0" smtClean="0"/>
              <a:t>How </a:t>
            </a:r>
            <a:r>
              <a:rPr lang="en-US" dirty="0"/>
              <a:t>could this occur?</a:t>
            </a:r>
          </a:p>
          <a:p>
            <a:r>
              <a:rPr lang="en-US" dirty="0" smtClean="0"/>
              <a:t>Threats </a:t>
            </a:r>
            <a:r>
              <a:rPr lang="en-US" dirty="0"/>
              <a:t>are anything that hinders or prevents an asset </a:t>
            </a:r>
            <a:r>
              <a:rPr lang="en-US" dirty="0" smtClean="0"/>
              <a:t>(providing </a:t>
            </a:r>
            <a:r>
              <a:rPr lang="en-US" dirty="0"/>
              <a:t>appropriate levels of the key security </a:t>
            </a:r>
            <a:r>
              <a:rPr lang="en-US" dirty="0" smtClean="0"/>
              <a:t>services) from functioning properly:</a:t>
            </a:r>
            <a:endParaRPr lang="en-US" dirty="0"/>
          </a:p>
          <a:p>
            <a:pPr lvl="1"/>
            <a:r>
              <a:rPr lang="en-US" dirty="0" smtClean="0"/>
              <a:t>confidentiality</a:t>
            </a:r>
            <a:r>
              <a:rPr lang="en-US" dirty="0"/>
              <a:t>, integrity, availability, accountability, authenticity and </a:t>
            </a:r>
            <a:r>
              <a:rPr lang="en-US" dirty="0" smtClean="0"/>
              <a:t>reliability </a:t>
            </a:r>
          </a:p>
          <a:p>
            <a:r>
              <a:rPr lang="en-US" dirty="0" smtClean="0"/>
              <a:t>Assets </a:t>
            </a:r>
            <a:r>
              <a:rPr lang="en-US" dirty="0"/>
              <a:t>may have multiple </a:t>
            </a:r>
            <a:r>
              <a:rPr lang="en-US" dirty="0" smtClean="0"/>
              <a:t>threats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57</a:t>
            </a:fld>
            <a:endParaRPr lang="en-US" dirty="0"/>
          </a:p>
        </p:txBody>
      </p:sp>
    </p:spTree>
    <p:extLst>
      <p:ext uri="{BB962C8B-B14F-4D97-AF65-F5344CB8AC3E}">
        <p14:creationId xmlns:p14="http://schemas.microsoft.com/office/powerpoint/2010/main" val="1195625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Threat Sources</a:t>
            </a:r>
            <a:endParaRPr lang="en-US" dirty="0"/>
          </a:p>
        </p:txBody>
      </p:sp>
      <p:sp>
        <p:nvSpPr>
          <p:cNvPr id="3" name="Content Placeholder 2"/>
          <p:cNvSpPr>
            <a:spLocks noGrp="1"/>
          </p:cNvSpPr>
          <p:nvPr>
            <p:ph idx="1"/>
          </p:nvPr>
        </p:nvSpPr>
        <p:spPr>
          <a:xfrm>
            <a:off x="533400" y="685800"/>
            <a:ext cx="8229600" cy="5181600"/>
          </a:xfrm>
        </p:spPr>
        <p:txBody>
          <a:bodyPr/>
          <a:lstStyle/>
          <a:p>
            <a:r>
              <a:rPr lang="en-US" dirty="0" smtClean="0"/>
              <a:t>Threats </a:t>
            </a:r>
            <a:r>
              <a:rPr lang="en-US" dirty="0"/>
              <a:t>may be</a:t>
            </a:r>
          </a:p>
          <a:p>
            <a:pPr lvl="1"/>
            <a:r>
              <a:rPr lang="en-US" dirty="0" smtClean="0"/>
              <a:t>natural “acts </a:t>
            </a:r>
            <a:r>
              <a:rPr lang="en-US" dirty="0"/>
              <a:t>of </a:t>
            </a:r>
            <a:r>
              <a:rPr lang="en-US" dirty="0" smtClean="0"/>
              <a:t>god”</a:t>
            </a:r>
            <a:endParaRPr lang="en-US" dirty="0"/>
          </a:p>
          <a:p>
            <a:pPr lvl="1"/>
            <a:r>
              <a:rPr lang="en-US" dirty="0" smtClean="0"/>
              <a:t>man-made </a:t>
            </a:r>
            <a:r>
              <a:rPr lang="en-US" dirty="0"/>
              <a:t>and either accidental or deliberate</a:t>
            </a:r>
          </a:p>
          <a:p>
            <a:r>
              <a:rPr lang="en-US" dirty="0" smtClean="0"/>
              <a:t>Should </a:t>
            </a:r>
            <a:r>
              <a:rPr lang="en-US" dirty="0"/>
              <a:t>consider human attackers:</a:t>
            </a:r>
          </a:p>
          <a:p>
            <a:pPr lvl="1"/>
            <a:r>
              <a:rPr lang="en-US" dirty="0" smtClean="0"/>
              <a:t>motivation</a:t>
            </a:r>
            <a:endParaRPr lang="en-US" dirty="0"/>
          </a:p>
          <a:p>
            <a:pPr lvl="1"/>
            <a:r>
              <a:rPr lang="en-US" dirty="0" smtClean="0"/>
              <a:t>capability</a:t>
            </a:r>
            <a:endParaRPr lang="en-US" dirty="0"/>
          </a:p>
          <a:p>
            <a:pPr lvl="1"/>
            <a:r>
              <a:rPr lang="en-US" dirty="0" smtClean="0"/>
              <a:t>resources </a:t>
            </a:r>
            <a:endParaRPr lang="en-US" dirty="0"/>
          </a:p>
          <a:p>
            <a:pPr lvl="1"/>
            <a:r>
              <a:rPr lang="en-US" dirty="0" smtClean="0"/>
              <a:t>probability </a:t>
            </a:r>
            <a:r>
              <a:rPr lang="en-US" dirty="0"/>
              <a:t>of </a:t>
            </a:r>
            <a:r>
              <a:rPr lang="en-US" dirty="0" smtClean="0"/>
              <a:t>attack </a:t>
            </a:r>
            <a:endParaRPr lang="en-US" dirty="0"/>
          </a:p>
          <a:p>
            <a:pPr lvl="1"/>
            <a:r>
              <a:rPr lang="en-US" dirty="0" smtClean="0"/>
              <a:t>Deterrence </a:t>
            </a:r>
          </a:p>
          <a:p>
            <a:r>
              <a:rPr lang="en-US" dirty="0" smtClean="0"/>
              <a:t>Any </a:t>
            </a:r>
            <a:r>
              <a:rPr lang="en-US" dirty="0"/>
              <a:t>previous history of attack on </a:t>
            </a:r>
            <a:r>
              <a:rPr lang="en-US" dirty="0" smtClean="0"/>
              <a:t>organization</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58</a:t>
            </a:fld>
            <a:endParaRPr lang="en-US" dirty="0"/>
          </a:p>
        </p:txBody>
      </p:sp>
    </p:spTree>
    <p:extLst>
      <p:ext uri="{BB962C8B-B14F-4D97-AF65-F5344CB8AC3E}">
        <p14:creationId xmlns:p14="http://schemas.microsoft.com/office/powerpoint/2010/main" val="26008608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“Threat identification” - Sources</a:t>
            </a:r>
            <a:endParaRPr lang="en-US" dirty="0"/>
          </a:p>
        </p:txBody>
      </p:sp>
      <p:sp>
        <p:nvSpPr>
          <p:cNvPr id="3" name="Content Placeholder 2"/>
          <p:cNvSpPr>
            <a:spLocks noGrp="1"/>
          </p:cNvSpPr>
          <p:nvPr>
            <p:ph idx="1"/>
          </p:nvPr>
        </p:nvSpPr>
        <p:spPr>
          <a:xfrm>
            <a:off x="533400" y="1295400"/>
            <a:ext cx="8382000" cy="4572000"/>
          </a:xfrm>
        </p:spPr>
        <p:txBody>
          <a:bodyPr/>
          <a:lstStyle/>
          <a:p>
            <a:r>
              <a:rPr lang="en-US" dirty="0" smtClean="0"/>
              <a:t>Depends </a:t>
            </a:r>
            <a:r>
              <a:rPr lang="en-US" dirty="0"/>
              <a:t>on risk assessors </a:t>
            </a:r>
            <a:r>
              <a:rPr lang="en-US" dirty="0" smtClean="0"/>
              <a:t>experience </a:t>
            </a:r>
            <a:endParaRPr lang="en-US" dirty="0"/>
          </a:p>
          <a:p>
            <a:r>
              <a:rPr lang="en-US" dirty="0" smtClean="0"/>
              <a:t>Uses </a:t>
            </a:r>
            <a:r>
              <a:rPr lang="en-US" dirty="0"/>
              <a:t>variety of </a:t>
            </a:r>
            <a:r>
              <a:rPr lang="en-US" dirty="0" smtClean="0"/>
              <a:t>sources </a:t>
            </a:r>
            <a:endParaRPr lang="en-US" dirty="0"/>
          </a:p>
          <a:p>
            <a:pPr lvl="1"/>
            <a:r>
              <a:rPr lang="en-US" dirty="0" smtClean="0"/>
              <a:t>natural </a:t>
            </a:r>
            <a:r>
              <a:rPr lang="en-US" dirty="0"/>
              <a:t>threat chance from </a:t>
            </a:r>
            <a:r>
              <a:rPr lang="en-US" dirty="0" smtClean="0"/>
              <a:t>insurance (industry) statistics </a:t>
            </a:r>
            <a:endParaRPr lang="en-US" dirty="0"/>
          </a:p>
          <a:p>
            <a:pPr lvl="1"/>
            <a:r>
              <a:rPr lang="en-US" dirty="0" smtClean="0"/>
              <a:t>lists </a:t>
            </a:r>
            <a:r>
              <a:rPr lang="en-US" dirty="0"/>
              <a:t>of potential threats in standards, IT security surveys, </a:t>
            </a:r>
            <a:r>
              <a:rPr lang="en-US" dirty="0" smtClean="0"/>
              <a:t>information </a:t>
            </a:r>
            <a:r>
              <a:rPr lang="en-US" dirty="0"/>
              <a:t>from </a:t>
            </a:r>
            <a:r>
              <a:rPr lang="en-US" dirty="0" smtClean="0"/>
              <a:t>government security agencies (e.g. CERT)</a:t>
            </a:r>
            <a:endParaRPr lang="en-US" dirty="0"/>
          </a:p>
          <a:p>
            <a:pPr lvl="1"/>
            <a:r>
              <a:rPr lang="en-US" dirty="0" smtClean="0"/>
              <a:t>needs to be tailored </a:t>
            </a:r>
            <a:r>
              <a:rPr lang="en-US" dirty="0"/>
              <a:t>to </a:t>
            </a:r>
            <a:r>
              <a:rPr lang="en-US" dirty="0" smtClean="0"/>
              <a:t>organization’s environment </a:t>
            </a:r>
            <a:endParaRPr lang="en-US" dirty="0"/>
          </a:p>
          <a:p>
            <a:pPr lvl="1"/>
            <a:r>
              <a:rPr lang="en-US" dirty="0" smtClean="0"/>
              <a:t>consider any </a:t>
            </a:r>
            <a:r>
              <a:rPr lang="en-US" dirty="0"/>
              <a:t>vulnerabilities in its IT </a:t>
            </a:r>
            <a:r>
              <a:rPr lang="en-US" dirty="0" smtClean="0"/>
              <a:t>systems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59</a:t>
            </a:fld>
            <a:endParaRPr lang="en-US" dirty="0"/>
          </a:p>
        </p:txBody>
      </p:sp>
    </p:spTree>
    <p:extLst>
      <p:ext uri="{BB962C8B-B14F-4D97-AF65-F5344CB8AC3E}">
        <p14:creationId xmlns:p14="http://schemas.microsoft.com/office/powerpoint/2010/main" val="1323396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Security Auditing Architecture</a:t>
            </a:r>
            <a:endParaRPr lang="en-US" dirty="0"/>
          </a:p>
        </p:txBody>
      </p:sp>
      <p:sp>
        <p:nvSpPr>
          <p:cNvPr id="3" name="Content Placeholder 2"/>
          <p:cNvSpPr>
            <a:spLocks noGrp="1"/>
          </p:cNvSpPr>
          <p:nvPr>
            <p:ph idx="1"/>
          </p:nvPr>
        </p:nvSpPr>
        <p:spPr>
          <a:xfrm>
            <a:off x="228600" y="838200"/>
            <a:ext cx="8686800" cy="5029200"/>
          </a:xfrm>
        </p:spPr>
        <p:txBody>
          <a:bodyPr/>
          <a:lstStyle/>
          <a:p>
            <a:r>
              <a:rPr lang="en-US" dirty="0" smtClean="0"/>
              <a:t>Security Audit:</a:t>
            </a:r>
          </a:p>
          <a:p>
            <a:pPr marL="457200" lvl="1" indent="0">
              <a:buNone/>
            </a:pPr>
            <a:r>
              <a:rPr lang="en-US" sz="2400" dirty="0" smtClean="0"/>
              <a:t>An independent review and examination of a system's records and activities to determine the adequacy of system controls, ensure compliance with established security policy and procedures, detect breaches in security services, and recommend any changes that are indicated for countermeasures. </a:t>
            </a:r>
          </a:p>
          <a:p>
            <a:pPr marL="457200" lvl="1" indent="0">
              <a:buNone/>
            </a:pPr>
            <a:r>
              <a:rPr lang="en-US" sz="2400" dirty="0" smtClean="0"/>
              <a:t>The basic audit objective is to establish accountability for system entities that initiate or participate in security-relevant events and actions. Thus, means are needed to generate and record a security audit trail and to review and analyze the audit trail to discover and investigate attacks and security compromises.”</a:t>
            </a:r>
            <a:endParaRPr lang="en-US" sz="24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6</a:t>
            </a:fld>
            <a:endParaRPr lang="en-US" dirty="0"/>
          </a:p>
        </p:txBody>
      </p:sp>
    </p:spTree>
    <p:extLst>
      <p:ext uri="{BB962C8B-B14F-4D97-AF65-F5344CB8AC3E}">
        <p14:creationId xmlns:p14="http://schemas.microsoft.com/office/powerpoint/2010/main" val="9265127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Identification</a:t>
            </a:r>
            <a:endParaRPr lang="en-US" dirty="0"/>
          </a:p>
        </p:txBody>
      </p:sp>
      <p:sp>
        <p:nvSpPr>
          <p:cNvPr id="3" name="Content Placeholder 2"/>
          <p:cNvSpPr>
            <a:spLocks noGrp="1"/>
          </p:cNvSpPr>
          <p:nvPr>
            <p:ph idx="1"/>
          </p:nvPr>
        </p:nvSpPr>
        <p:spPr>
          <a:xfrm>
            <a:off x="533400" y="1447800"/>
            <a:ext cx="8229600" cy="4419600"/>
          </a:xfrm>
        </p:spPr>
        <p:txBody>
          <a:bodyPr/>
          <a:lstStyle/>
          <a:p>
            <a:r>
              <a:rPr lang="en-US" dirty="0" smtClean="0"/>
              <a:t>Identify </a:t>
            </a:r>
            <a:r>
              <a:rPr lang="en-US" dirty="0"/>
              <a:t>exploitable flaws or weaknesses in </a:t>
            </a:r>
            <a:r>
              <a:rPr lang="en-US" dirty="0" smtClean="0"/>
              <a:t>organization’s </a:t>
            </a:r>
            <a:r>
              <a:rPr lang="en-US" dirty="0"/>
              <a:t>IT systems or </a:t>
            </a:r>
            <a:r>
              <a:rPr lang="en-US" dirty="0" smtClean="0"/>
              <a:t>processes </a:t>
            </a:r>
            <a:endParaRPr lang="en-US" dirty="0"/>
          </a:p>
          <a:p>
            <a:r>
              <a:rPr lang="en-US" dirty="0" smtClean="0"/>
              <a:t>Determine </a:t>
            </a:r>
            <a:r>
              <a:rPr lang="en-US" dirty="0"/>
              <a:t>applicability and significance of threat to </a:t>
            </a:r>
            <a:r>
              <a:rPr lang="en-US" dirty="0" smtClean="0"/>
              <a:t>organization </a:t>
            </a:r>
            <a:endParaRPr lang="en-US" dirty="0"/>
          </a:p>
          <a:p>
            <a:r>
              <a:rPr lang="en-US" dirty="0" smtClean="0"/>
              <a:t>Need </a:t>
            </a:r>
            <a:r>
              <a:rPr lang="en-US" dirty="0"/>
              <a:t>combination of threat and vulnerability to create a risk to an </a:t>
            </a:r>
            <a:r>
              <a:rPr lang="en-US" dirty="0" smtClean="0"/>
              <a:t>asset </a:t>
            </a:r>
            <a:endParaRPr lang="en-US" dirty="0"/>
          </a:p>
          <a:p>
            <a:r>
              <a:rPr lang="en-US" dirty="0" smtClean="0"/>
              <a:t>(again) Can </a:t>
            </a:r>
            <a:r>
              <a:rPr lang="en-US" dirty="0"/>
              <a:t>use lists of potential vulnerabilities in standards </a:t>
            </a:r>
            <a:r>
              <a:rPr lang="en-US" dirty="0" smtClean="0"/>
              <a:t>etc.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60</a:t>
            </a:fld>
            <a:endParaRPr lang="en-US" dirty="0"/>
          </a:p>
        </p:txBody>
      </p:sp>
    </p:spTree>
    <p:extLst>
      <p:ext uri="{BB962C8B-B14F-4D97-AF65-F5344CB8AC3E}">
        <p14:creationId xmlns:p14="http://schemas.microsoft.com/office/powerpoint/2010/main" val="34725657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Analyze Existing Controls and Risks</a:t>
            </a:r>
            <a:endParaRPr lang="en-US" dirty="0"/>
          </a:p>
        </p:txBody>
      </p:sp>
      <p:sp>
        <p:nvSpPr>
          <p:cNvPr id="3" name="Content Placeholder 2"/>
          <p:cNvSpPr>
            <a:spLocks noGrp="1"/>
          </p:cNvSpPr>
          <p:nvPr>
            <p:ph idx="1"/>
          </p:nvPr>
        </p:nvSpPr>
        <p:spPr>
          <a:xfrm>
            <a:off x="228600" y="1295400"/>
            <a:ext cx="8839200" cy="4038600"/>
          </a:xfrm>
        </p:spPr>
        <p:txBody>
          <a:bodyPr/>
          <a:lstStyle/>
          <a:p>
            <a:r>
              <a:rPr lang="en-US" dirty="0" smtClean="0"/>
              <a:t>Specify </a:t>
            </a:r>
            <a:r>
              <a:rPr lang="en-US" dirty="0"/>
              <a:t>likelihood of occurrence of each identified threat </a:t>
            </a:r>
            <a:r>
              <a:rPr lang="en-US" dirty="0" smtClean="0"/>
              <a:t>to an </a:t>
            </a:r>
            <a:r>
              <a:rPr lang="en-US" dirty="0"/>
              <a:t>asset given existing </a:t>
            </a:r>
            <a:r>
              <a:rPr lang="en-US" u="sng" dirty="0" smtClean="0"/>
              <a:t>controls</a:t>
            </a:r>
            <a:endParaRPr lang="en-US" u="sng" dirty="0"/>
          </a:p>
          <a:p>
            <a:pPr lvl="1"/>
            <a:r>
              <a:rPr lang="en-US" dirty="0" smtClean="0"/>
              <a:t>management</a:t>
            </a:r>
            <a:r>
              <a:rPr lang="en-US" dirty="0"/>
              <a:t>, operational, technical processes and procedures to reduce exposure of </a:t>
            </a:r>
            <a:r>
              <a:rPr lang="en-US" dirty="0" smtClean="0"/>
              <a:t>organization </a:t>
            </a:r>
            <a:r>
              <a:rPr lang="en-US" dirty="0"/>
              <a:t>to some </a:t>
            </a:r>
            <a:r>
              <a:rPr lang="en-US" dirty="0" smtClean="0"/>
              <a:t>risks</a:t>
            </a:r>
            <a:endParaRPr lang="en-US" dirty="0"/>
          </a:p>
          <a:p>
            <a:r>
              <a:rPr lang="en-US" dirty="0" smtClean="0"/>
              <a:t>Specify </a:t>
            </a:r>
            <a:r>
              <a:rPr lang="en-US" dirty="0"/>
              <a:t>consequence should threat </a:t>
            </a:r>
            <a:r>
              <a:rPr lang="en-US" dirty="0" smtClean="0"/>
              <a:t>occur</a:t>
            </a:r>
            <a:endParaRPr lang="en-US" dirty="0"/>
          </a:p>
          <a:p>
            <a:r>
              <a:rPr lang="en-US" dirty="0" smtClean="0"/>
              <a:t>Derive </a:t>
            </a:r>
            <a:r>
              <a:rPr lang="en-US" dirty="0"/>
              <a:t>overall risk rating for each </a:t>
            </a:r>
            <a:r>
              <a:rPr lang="en-US" dirty="0" smtClean="0"/>
              <a:t>threat</a:t>
            </a:r>
            <a:endParaRPr lang="en-US" dirty="0"/>
          </a:p>
          <a:p>
            <a:pPr lvl="1"/>
            <a:r>
              <a:rPr lang="en-US" dirty="0" smtClean="0"/>
              <a:t>risk </a:t>
            </a:r>
            <a:r>
              <a:rPr lang="en-US" dirty="0"/>
              <a:t>= probability threat occurs x cost to </a:t>
            </a:r>
            <a:r>
              <a:rPr lang="en-US" dirty="0" smtClean="0"/>
              <a:t>organization</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61</a:t>
            </a:fld>
            <a:endParaRPr lang="en-US" dirty="0"/>
          </a:p>
        </p:txBody>
      </p:sp>
    </p:spTree>
    <p:extLst>
      <p:ext uri="{BB962C8B-B14F-4D97-AF65-F5344CB8AC3E}">
        <p14:creationId xmlns:p14="http://schemas.microsoft.com/office/powerpoint/2010/main" val="8362915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Analyze </a:t>
            </a:r>
            <a:r>
              <a:rPr lang="en-US" dirty="0" smtClean="0"/>
              <a:t>Risks </a:t>
            </a:r>
            <a:r>
              <a:rPr lang="en-US" sz="3200" dirty="0" smtClean="0"/>
              <a:t>(cont)</a:t>
            </a:r>
            <a:endParaRPr lang="en-US" sz="3200" dirty="0"/>
          </a:p>
        </p:txBody>
      </p:sp>
      <p:sp>
        <p:nvSpPr>
          <p:cNvPr id="3" name="Content Placeholder 2"/>
          <p:cNvSpPr>
            <a:spLocks noGrp="1"/>
          </p:cNvSpPr>
          <p:nvPr>
            <p:ph idx="1"/>
          </p:nvPr>
        </p:nvSpPr>
        <p:spPr/>
        <p:txBody>
          <a:bodyPr/>
          <a:lstStyle/>
          <a:p>
            <a:r>
              <a:rPr lang="en-US" dirty="0" smtClean="0"/>
              <a:t>In practice, risks are </a:t>
            </a:r>
            <a:r>
              <a:rPr lang="en-US" dirty="0"/>
              <a:t>very hard to </a:t>
            </a:r>
            <a:r>
              <a:rPr lang="en-US" dirty="0" smtClean="0"/>
              <a:t>determine exactly / estimate </a:t>
            </a:r>
            <a:endParaRPr lang="en-US" dirty="0"/>
          </a:p>
          <a:p>
            <a:r>
              <a:rPr lang="en-US" dirty="0" smtClean="0"/>
              <a:t>Use </a:t>
            </a:r>
            <a:r>
              <a:rPr lang="en-US" dirty="0"/>
              <a:t>qualitative not </a:t>
            </a:r>
            <a:r>
              <a:rPr lang="en-US" dirty="0" smtClean="0"/>
              <a:t>quantitative, </a:t>
            </a:r>
            <a:r>
              <a:rPr lang="en-US" dirty="0"/>
              <a:t>ratings for </a:t>
            </a:r>
            <a:r>
              <a:rPr lang="en-US" dirty="0" smtClean="0"/>
              <a:t>each risk (probability, cost)</a:t>
            </a:r>
            <a:endParaRPr lang="en-US" dirty="0"/>
          </a:p>
          <a:p>
            <a:r>
              <a:rPr lang="en-US" dirty="0" smtClean="0"/>
              <a:t>Goal : order / prioritize resulting risks, to help determine which risks to address first (i.e. which risks to focus resources on)</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62</a:t>
            </a:fld>
            <a:endParaRPr lang="en-US" dirty="0"/>
          </a:p>
        </p:txBody>
      </p:sp>
    </p:spTree>
    <p:extLst>
      <p:ext uri="{BB962C8B-B14F-4D97-AF65-F5344CB8AC3E}">
        <p14:creationId xmlns:p14="http://schemas.microsoft.com/office/powerpoint/2010/main" val="540903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a:t>
            </a:r>
            <a:r>
              <a:rPr lang="en-US" dirty="0" smtClean="0"/>
              <a:t>Likelihood </a:t>
            </a:r>
            <a:r>
              <a:rPr lang="en-US" sz="2800" dirty="0" smtClean="0"/>
              <a:t>(table 16.2, pg. 525)</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8244726"/>
              </p:ext>
            </p:extLst>
          </p:nvPr>
        </p:nvGraphicFramePr>
        <p:xfrm>
          <a:off x="533400" y="1600200"/>
          <a:ext cx="8229600" cy="3840480"/>
        </p:xfrm>
        <a:graphic>
          <a:graphicData uri="http://schemas.openxmlformats.org/drawingml/2006/table">
            <a:tbl>
              <a:tblPr firstRow="1" bandRow="1">
                <a:tableStyleId>{5C22544A-7EE6-4342-B048-85BDC9FD1C3A}</a:tableStyleId>
              </a:tblPr>
              <a:tblGrid>
                <a:gridCol w="838200"/>
                <a:gridCol w="1524000"/>
                <a:gridCol w="5867400"/>
              </a:tblGrid>
              <a:tr h="370840">
                <a:tc>
                  <a:txBody>
                    <a:bodyPr/>
                    <a:lstStyle/>
                    <a:p>
                      <a:r>
                        <a:rPr lang="en-US" dirty="0" smtClean="0"/>
                        <a:t>Rating</a:t>
                      </a:r>
                      <a:endParaRPr lang="en-US" dirty="0"/>
                    </a:p>
                  </a:txBody>
                  <a:tcPr/>
                </a:tc>
                <a:tc>
                  <a:txBody>
                    <a:bodyPr/>
                    <a:lstStyle/>
                    <a:p>
                      <a:r>
                        <a:rPr lang="en-US" dirty="0" smtClean="0"/>
                        <a:t>Likelihood Description</a:t>
                      </a:r>
                      <a:endParaRPr lang="en-US" dirty="0"/>
                    </a:p>
                  </a:txBody>
                  <a:tcPr/>
                </a:tc>
                <a:tc>
                  <a:txBody>
                    <a:bodyPr/>
                    <a:lstStyle/>
                    <a:p>
                      <a:r>
                        <a:rPr lang="en-US" dirty="0" smtClean="0"/>
                        <a:t>Expanded Definition</a:t>
                      </a:r>
                      <a:endParaRPr lang="en-US" dirty="0"/>
                    </a:p>
                  </a:txBody>
                  <a:tcPr/>
                </a:tc>
              </a:tr>
              <a:tr h="370840">
                <a:tc>
                  <a:txBody>
                    <a:bodyPr/>
                    <a:lstStyle/>
                    <a:p>
                      <a:pPr algn="ctr"/>
                      <a:r>
                        <a:rPr lang="en-US" dirty="0" smtClean="0"/>
                        <a:t>1</a:t>
                      </a:r>
                      <a:endParaRPr lang="en-US" dirty="0"/>
                    </a:p>
                  </a:txBody>
                  <a:tcPr/>
                </a:tc>
                <a:tc>
                  <a:txBody>
                    <a:bodyPr/>
                    <a:lstStyle/>
                    <a:p>
                      <a:r>
                        <a:rPr lang="en-US" dirty="0" smtClean="0"/>
                        <a:t>Rare</a:t>
                      </a:r>
                      <a:endParaRPr lang="en-US" dirty="0"/>
                    </a:p>
                  </a:txBody>
                  <a:tcPr/>
                </a:tc>
                <a:tc>
                  <a:txBody>
                    <a:bodyPr/>
                    <a:lstStyle/>
                    <a:p>
                      <a:r>
                        <a:rPr lang="en-US" dirty="0" smtClean="0"/>
                        <a:t>May occur only in exceptional circumstances and may deemed as “unlucky” or very unlikely.</a:t>
                      </a:r>
                      <a:endParaRPr lang="en-US" dirty="0"/>
                    </a:p>
                  </a:txBody>
                  <a:tcPr/>
                </a:tc>
              </a:tr>
              <a:tr h="370840">
                <a:tc>
                  <a:txBody>
                    <a:bodyPr/>
                    <a:lstStyle/>
                    <a:p>
                      <a:pPr algn="ctr"/>
                      <a:r>
                        <a:rPr lang="en-US" dirty="0" smtClean="0"/>
                        <a:t>2</a:t>
                      </a:r>
                      <a:endParaRPr lang="en-US" dirty="0"/>
                    </a:p>
                  </a:txBody>
                  <a:tcPr/>
                </a:tc>
                <a:tc>
                  <a:txBody>
                    <a:bodyPr/>
                    <a:lstStyle/>
                    <a:p>
                      <a:r>
                        <a:rPr lang="en-US" dirty="0" smtClean="0"/>
                        <a:t>Unlikely</a:t>
                      </a:r>
                      <a:endParaRPr lang="en-US" dirty="0"/>
                    </a:p>
                  </a:txBody>
                  <a:tcPr/>
                </a:tc>
                <a:tc>
                  <a:txBody>
                    <a:bodyPr/>
                    <a:lstStyle/>
                    <a:p>
                      <a:r>
                        <a:rPr lang="en-US" dirty="0" smtClean="0"/>
                        <a:t>Could occur at some time but not expected given current controls, circumstances, and recent events.</a:t>
                      </a:r>
                      <a:endParaRPr lang="en-US" dirty="0"/>
                    </a:p>
                  </a:txBody>
                  <a:tcPr/>
                </a:tc>
              </a:tr>
              <a:tr h="370840">
                <a:tc>
                  <a:txBody>
                    <a:bodyPr/>
                    <a:lstStyle/>
                    <a:p>
                      <a:pPr algn="ctr"/>
                      <a:r>
                        <a:rPr lang="en-US" dirty="0" smtClean="0"/>
                        <a:t>3</a:t>
                      </a:r>
                      <a:endParaRPr lang="en-US" dirty="0"/>
                    </a:p>
                  </a:txBody>
                  <a:tcPr/>
                </a:tc>
                <a:tc>
                  <a:txBody>
                    <a:bodyPr/>
                    <a:lstStyle/>
                    <a:p>
                      <a:r>
                        <a:rPr lang="en-US" dirty="0" smtClean="0"/>
                        <a:t>Possible</a:t>
                      </a:r>
                      <a:endParaRPr lang="en-US" dirty="0"/>
                    </a:p>
                  </a:txBody>
                  <a:tcPr/>
                </a:tc>
                <a:tc>
                  <a:txBody>
                    <a:bodyPr/>
                    <a:lstStyle/>
                    <a:p>
                      <a:r>
                        <a:rPr lang="en-US" dirty="0" smtClean="0"/>
                        <a:t>Might occur at some time, but just as likely as not.  It may be difficult to control its occurrence due to external influences.</a:t>
                      </a:r>
                      <a:endParaRPr lang="en-US" dirty="0"/>
                    </a:p>
                  </a:txBody>
                  <a:tcPr/>
                </a:tc>
              </a:tr>
              <a:tr h="370840">
                <a:tc>
                  <a:txBody>
                    <a:bodyPr/>
                    <a:lstStyle/>
                    <a:p>
                      <a:pPr algn="ctr"/>
                      <a:r>
                        <a:rPr lang="en-US" dirty="0" smtClean="0"/>
                        <a:t>4</a:t>
                      </a:r>
                      <a:endParaRPr lang="en-US" dirty="0"/>
                    </a:p>
                  </a:txBody>
                  <a:tcPr/>
                </a:tc>
                <a:tc>
                  <a:txBody>
                    <a:bodyPr/>
                    <a:lstStyle/>
                    <a:p>
                      <a:r>
                        <a:rPr lang="en-US" dirty="0" smtClean="0"/>
                        <a:t>Likely</a:t>
                      </a:r>
                      <a:endParaRPr lang="en-US" dirty="0"/>
                    </a:p>
                  </a:txBody>
                  <a:tcPr/>
                </a:tc>
                <a:tc>
                  <a:txBody>
                    <a:bodyPr/>
                    <a:lstStyle/>
                    <a:p>
                      <a:r>
                        <a:rPr lang="en-US" dirty="0" smtClean="0"/>
                        <a:t>Will probably occur in some circumstance and one should not be surprised if it occurred.</a:t>
                      </a:r>
                      <a:endParaRPr lang="en-US" dirty="0"/>
                    </a:p>
                  </a:txBody>
                  <a:tcPr/>
                </a:tc>
              </a:tr>
              <a:tr h="370840">
                <a:tc>
                  <a:txBody>
                    <a:bodyPr/>
                    <a:lstStyle/>
                    <a:p>
                      <a:pPr algn="ctr"/>
                      <a:r>
                        <a:rPr lang="en-US" dirty="0" smtClean="0"/>
                        <a:t>5</a:t>
                      </a:r>
                      <a:endParaRPr lang="en-US" dirty="0"/>
                    </a:p>
                  </a:txBody>
                  <a:tcPr/>
                </a:tc>
                <a:tc>
                  <a:txBody>
                    <a:bodyPr/>
                    <a:lstStyle/>
                    <a:p>
                      <a:r>
                        <a:rPr lang="en-US" dirty="0" smtClean="0"/>
                        <a:t>Almost Certain</a:t>
                      </a:r>
                      <a:endParaRPr lang="en-US" dirty="0"/>
                    </a:p>
                  </a:txBody>
                  <a:tcPr/>
                </a:tc>
                <a:tc>
                  <a:txBody>
                    <a:bodyPr/>
                    <a:lstStyle/>
                    <a:p>
                      <a:r>
                        <a:rPr lang="en-US" dirty="0" smtClean="0"/>
                        <a:t>Is expected to occur in most circumstances and certainly sooner or later.</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63</a:t>
            </a:fld>
            <a:endParaRPr lang="en-US" dirty="0"/>
          </a:p>
        </p:txBody>
      </p:sp>
    </p:spTree>
    <p:extLst>
      <p:ext uri="{BB962C8B-B14F-4D97-AF65-F5344CB8AC3E}">
        <p14:creationId xmlns:p14="http://schemas.microsoft.com/office/powerpoint/2010/main" val="10992071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Risk Consequences  </a:t>
            </a:r>
            <a:r>
              <a:rPr lang="en-US" sz="2800" dirty="0" smtClean="0"/>
              <a:t>(Table 16.3,  pg. 526)</a:t>
            </a:r>
            <a:endParaRPr lang="en-US" sz="28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64</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29902692"/>
              </p:ext>
            </p:extLst>
          </p:nvPr>
        </p:nvGraphicFramePr>
        <p:xfrm>
          <a:off x="381000" y="762000"/>
          <a:ext cx="8229600" cy="6040120"/>
        </p:xfrm>
        <a:graphic>
          <a:graphicData uri="http://schemas.openxmlformats.org/drawingml/2006/table">
            <a:tbl>
              <a:tblPr firstRow="1" bandRow="1">
                <a:tableStyleId>{5C22544A-7EE6-4342-B048-85BDC9FD1C3A}</a:tableStyleId>
              </a:tblPr>
              <a:tblGrid>
                <a:gridCol w="838200"/>
                <a:gridCol w="1447800"/>
                <a:gridCol w="5943600"/>
              </a:tblGrid>
              <a:tr h="370840">
                <a:tc>
                  <a:txBody>
                    <a:bodyPr/>
                    <a:lstStyle/>
                    <a:p>
                      <a:pPr algn="ctr"/>
                      <a:r>
                        <a:rPr lang="en-US" dirty="0" smtClean="0"/>
                        <a:t>Rating</a:t>
                      </a:r>
                      <a:endParaRPr lang="en-US" dirty="0"/>
                    </a:p>
                  </a:txBody>
                  <a:tcPr/>
                </a:tc>
                <a:tc>
                  <a:txBody>
                    <a:bodyPr/>
                    <a:lstStyle/>
                    <a:p>
                      <a:r>
                        <a:rPr lang="en-US" dirty="0" smtClean="0"/>
                        <a:t>Consequence</a:t>
                      </a:r>
                      <a:endParaRPr lang="en-US" dirty="0"/>
                    </a:p>
                  </a:txBody>
                  <a:tcPr/>
                </a:tc>
                <a:tc>
                  <a:txBody>
                    <a:bodyPr/>
                    <a:lstStyle/>
                    <a:p>
                      <a:endParaRPr lang="en-US" dirty="0"/>
                    </a:p>
                  </a:txBody>
                  <a:tcPr/>
                </a:tc>
              </a:tr>
              <a:tr h="370840">
                <a:tc>
                  <a:txBody>
                    <a:bodyPr/>
                    <a:lstStyle/>
                    <a:p>
                      <a:pPr algn="ctr"/>
                      <a:r>
                        <a:rPr lang="en-US" sz="1400" dirty="0" smtClean="0"/>
                        <a:t>1</a:t>
                      </a:r>
                      <a:endParaRPr lang="en-US" sz="1400" dirty="0"/>
                    </a:p>
                  </a:txBody>
                  <a:tcPr/>
                </a:tc>
                <a:tc>
                  <a:txBody>
                    <a:bodyPr/>
                    <a:lstStyle/>
                    <a:p>
                      <a:r>
                        <a:rPr lang="en-US" sz="1400" dirty="0" smtClean="0"/>
                        <a:t>Insignificant</a:t>
                      </a:r>
                      <a:endParaRPr lang="en-US" sz="1400" dirty="0"/>
                    </a:p>
                  </a:txBody>
                  <a:tcPr/>
                </a:tc>
                <a:tc>
                  <a:txBody>
                    <a:bodyPr/>
                    <a:lstStyle/>
                    <a:p>
                      <a:r>
                        <a:rPr lang="en-US" sz="1400" dirty="0" smtClean="0"/>
                        <a:t>Generally a result of a minor security breach in a single area. Impact is likely to last less than several days and requires only minor expenditure to rectify</a:t>
                      </a:r>
                      <a:endParaRPr lang="en-US" sz="1400" dirty="0"/>
                    </a:p>
                  </a:txBody>
                  <a:tcPr/>
                </a:tc>
              </a:tr>
              <a:tr h="370840">
                <a:tc>
                  <a:txBody>
                    <a:bodyPr/>
                    <a:lstStyle/>
                    <a:p>
                      <a:pPr algn="ctr"/>
                      <a:r>
                        <a:rPr lang="en-US" sz="1400" dirty="0" smtClean="0"/>
                        <a:t>2</a:t>
                      </a:r>
                      <a:endParaRPr lang="en-US" sz="1400" dirty="0"/>
                    </a:p>
                  </a:txBody>
                  <a:tcPr/>
                </a:tc>
                <a:tc>
                  <a:txBody>
                    <a:bodyPr/>
                    <a:lstStyle/>
                    <a:p>
                      <a:r>
                        <a:rPr lang="en-US" sz="1400" dirty="0" smtClean="0"/>
                        <a:t>Minor</a:t>
                      </a:r>
                      <a:endParaRPr lang="en-US" sz="1400" dirty="0"/>
                    </a:p>
                  </a:txBody>
                  <a:tcPr/>
                </a:tc>
                <a:tc>
                  <a:txBody>
                    <a:bodyPr/>
                    <a:lstStyle/>
                    <a:p>
                      <a:r>
                        <a:rPr lang="en-US" sz="1400" dirty="0" smtClean="0"/>
                        <a:t>Result of a security breach in one or two areas. Impact is likely to last less than a week, but can be dealt with at the segment or project level without management intervention.  Can generally be rectified within project or team resources.</a:t>
                      </a:r>
                      <a:endParaRPr lang="en-US" sz="1400" dirty="0"/>
                    </a:p>
                  </a:txBody>
                  <a:tcPr/>
                </a:tc>
              </a:tr>
              <a:tr h="370840">
                <a:tc>
                  <a:txBody>
                    <a:bodyPr/>
                    <a:lstStyle/>
                    <a:p>
                      <a:pPr algn="ctr"/>
                      <a:r>
                        <a:rPr lang="en-US" sz="1400" dirty="0" smtClean="0"/>
                        <a:t>3</a:t>
                      </a:r>
                      <a:endParaRPr lang="en-US" sz="1400" dirty="0"/>
                    </a:p>
                  </a:txBody>
                  <a:tcPr/>
                </a:tc>
                <a:tc>
                  <a:txBody>
                    <a:bodyPr/>
                    <a:lstStyle/>
                    <a:p>
                      <a:r>
                        <a:rPr lang="en-US" sz="1400" dirty="0" smtClean="0"/>
                        <a:t>Moderate</a:t>
                      </a:r>
                      <a:endParaRPr lang="en-US" sz="1400" dirty="0"/>
                    </a:p>
                  </a:txBody>
                  <a:tcPr/>
                </a:tc>
                <a:tc>
                  <a:txBody>
                    <a:bodyPr/>
                    <a:lstStyle/>
                    <a:p>
                      <a:r>
                        <a:rPr lang="en-US" sz="1400" dirty="0" smtClean="0"/>
                        <a:t>Limited systemic (and possibly ongoing) security breaches. Impact is likely to last up to 2 weeks and generally requires management intervention. Will have ongoing compliance costs to overcome</a:t>
                      </a:r>
                      <a:endParaRPr lang="en-US" sz="1400" dirty="0"/>
                    </a:p>
                  </a:txBody>
                  <a:tcPr/>
                </a:tc>
              </a:tr>
              <a:tr h="370840">
                <a:tc>
                  <a:txBody>
                    <a:bodyPr/>
                    <a:lstStyle/>
                    <a:p>
                      <a:pPr algn="ctr"/>
                      <a:r>
                        <a:rPr lang="en-US" sz="1400" dirty="0" smtClean="0"/>
                        <a:t>4</a:t>
                      </a:r>
                      <a:endParaRPr lang="en-US" sz="1400" dirty="0"/>
                    </a:p>
                  </a:txBody>
                  <a:tcPr/>
                </a:tc>
                <a:tc>
                  <a:txBody>
                    <a:bodyPr/>
                    <a:lstStyle/>
                    <a:p>
                      <a:r>
                        <a:rPr lang="en-US" sz="1400" dirty="0" smtClean="0"/>
                        <a:t>Major</a:t>
                      </a:r>
                      <a:endParaRPr lang="en-US" sz="1400" dirty="0"/>
                    </a:p>
                  </a:txBody>
                  <a:tcPr/>
                </a:tc>
                <a:tc>
                  <a:txBody>
                    <a:bodyPr/>
                    <a:lstStyle/>
                    <a:p>
                      <a:r>
                        <a:rPr lang="en-US" sz="1400" dirty="0" smtClean="0"/>
                        <a:t>Ongoing  systemic security breach.  Impact will likely last 4-8 week sand require significant management intervention and resources to overcome, and compliance costs are expected to be substantial. Loss of business or organizational outcomes is possible, but not expected, especially if this is a once </a:t>
                      </a:r>
                      <a:endParaRPr lang="en-US" sz="1400" dirty="0"/>
                    </a:p>
                  </a:txBody>
                  <a:tcPr/>
                </a:tc>
              </a:tr>
              <a:tr h="370840">
                <a:tc>
                  <a:txBody>
                    <a:bodyPr/>
                    <a:lstStyle/>
                    <a:p>
                      <a:pPr algn="ctr"/>
                      <a:r>
                        <a:rPr lang="en-US" sz="1400" dirty="0" smtClean="0"/>
                        <a:t>5</a:t>
                      </a:r>
                      <a:endParaRPr lang="en-US" sz="1400" dirty="0"/>
                    </a:p>
                  </a:txBody>
                  <a:tcPr/>
                </a:tc>
                <a:tc>
                  <a:txBody>
                    <a:bodyPr/>
                    <a:lstStyle/>
                    <a:p>
                      <a:r>
                        <a:rPr lang="en-US" sz="1400" dirty="0" smtClean="0"/>
                        <a:t>Catastrophic</a:t>
                      </a:r>
                      <a:endParaRPr lang="en-US" sz="1400" dirty="0"/>
                    </a:p>
                  </a:txBody>
                  <a:tcPr/>
                </a:tc>
                <a:tc>
                  <a:txBody>
                    <a:bodyPr/>
                    <a:lstStyle/>
                    <a:p>
                      <a:r>
                        <a:rPr lang="en-US" sz="1400" dirty="0" smtClean="0"/>
                        <a:t>Major systemic security breach. Impact will last for 3 months or more and senior management will be required to intervene for the duration of the event to overcome shortcomings. Compliance costs are expected to be very substantial. Substantial public or political debate about, and loss of confidence in, the organization is likely. Possible criminal or disciplinary action is likely</a:t>
                      </a:r>
                      <a:endParaRPr lang="en-US" sz="1400" dirty="0"/>
                    </a:p>
                  </a:txBody>
                  <a:tcPr/>
                </a:tc>
              </a:tr>
              <a:tr h="370840">
                <a:tc>
                  <a:txBody>
                    <a:bodyPr/>
                    <a:lstStyle/>
                    <a:p>
                      <a:pPr algn="ctr"/>
                      <a:r>
                        <a:rPr lang="en-US" sz="1400" dirty="0" smtClean="0"/>
                        <a:t>6</a:t>
                      </a:r>
                      <a:endParaRPr lang="en-US" sz="1400" dirty="0"/>
                    </a:p>
                  </a:txBody>
                  <a:tcPr/>
                </a:tc>
                <a:tc>
                  <a:txBody>
                    <a:bodyPr/>
                    <a:lstStyle/>
                    <a:p>
                      <a:r>
                        <a:rPr lang="en-US" sz="1400" dirty="0" smtClean="0"/>
                        <a:t>Doomsday</a:t>
                      </a:r>
                      <a:endParaRPr lang="en-US" sz="1400" dirty="0"/>
                    </a:p>
                  </a:txBody>
                  <a:tcPr/>
                </a:tc>
                <a:tc>
                  <a:txBody>
                    <a:bodyPr/>
                    <a:lstStyle/>
                    <a:p>
                      <a:r>
                        <a:rPr lang="en-US" sz="1400" dirty="0" smtClean="0"/>
                        <a:t>Multiple instances of major systemic security breaches.   Impact duration cannot be determined and senior management will be required to place the company under voluntary administration or other form of major restructuring. Criminal proceedings against senior management is expected, and substantial loss of business and failure to meet organizational objectives is unavoidable</a:t>
                      </a:r>
                      <a:endParaRPr lang="en-US" sz="1400" dirty="0"/>
                    </a:p>
                  </a:txBody>
                  <a:tcPr/>
                </a:tc>
              </a:tr>
            </a:tbl>
          </a:graphicData>
        </a:graphic>
      </p:graphicFrame>
    </p:spTree>
    <p:extLst>
      <p:ext uri="{BB962C8B-B14F-4D97-AF65-F5344CB8AC3E}">
        <p14:creationId xmlns:p14="http://schemas.microsoft.com/office/powerpoint/2010/main" val="25910978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Level Determination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8288193"/>
              </p:ext>
            </p:extLst>
          </p:nvPr>
        </p:nvGraphicFramePr>
        <p:xfrm>
          <a:off x="533400" y="1600200"/>
          <a:ext cx="8229599" cy="2804160"/>
        </p:xfrm>
        <a:graphic>
          <a:graphicData uri="http://schemas.openxmlformats.org/drawingml/2006/table">
            <a:tbl>
              <a:tblPr firstRow="1" bandRow="1">
                <a:tableStyleId>{5C22544A-7EE6-4342-B048-85BDC9FD1C3A}</a:tableStyleId>
              </a:tblPr>
              <a:tblGrid>
                <a:gridCol w="1175657"/>
                <a:gridCol w="1175657"/>
                <a:gridCol w="1306286"/>
                <a:gridCol w="1045028"/>
                <a:gridCol w="1175657"/>
                <a:gridCol w="1175657"/>
                <a:gridCol w="1175657"/>
              </a:tblGrid>
              <a:tr h="370840">
                <a:tc>
                  <a:txBody>
                    <a:bodyPr/>
                    <a:lstStyle/>
                    <a:p>
                      <a:endParaRPr lang="en-US" dirty="0"/>
                    </a:p>
                  </a:txBody>
                  <a:tcPr/>
                </a:tc>
                <a:tc gridSpan="6">
                  <a:txBody>
                    <a:bodyPr/>
                    <a:lstStyle/>
                    <a:p>
                      <a:r>
                        <a:rPr lang="en-US" dirty="0" smtClean="0"/>
                        <a:t>Consequences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600" dirty="0" smtClean="0"/>
                        <a:t>Likelihood</a:t>
                      </a:r>
                      <a:endParaRPr lang="en-US" sz="1600" dirty="0"/>
                    </a:p>
                  </a:txBody>
                  <a:tcPr/>
                </a:tc>
                <a:tc>
                  <a:txBody>
                    <a:bodyPr/>
                    <a:lstStyle/>
                    <a:p>
                      <a:pPr algn="ctr"/>
                      <a:r>
                        <a:rPr lang="en-US" sz="1600" dirty="0" smtClean="0"/>
                        <a:t>Doomsday</a:t>
                      </a:r>
                      <a:endParaRPr lang="en-US" sz="1600" dirty="0"/>
                    </a:p>
                  </a:txBody>
                  <a:tcPr/>
                </a:tc>
                <a:tc>
                  <a:txBody>
                    <a:bodyPr/>
                    <a:lstStyle/>
                    <a:p>
                      <a:pPr algn="ctr"/>
                      <a:r>
                        <a:rPr lang="en-US" sz="1600" dirty="0" smtClean="0"/>
                        <a:t>Catastrophic</a:t>
                      </a:r>
                      <a:endParaRPr lang="en-US" sz="1600" dirty="0"/>
                    </a:p>
                  </a:txBody>
                  <a:tcPr/>
                </a:tc>
                <a:tc>
                  <a:txBody>
                    <a:bodyPr/>
                    <a:lstStyle/>
                    <a:p>
                      <a:pPr algn="ctr"/>
                      <a:r>
                        <a:rPr lang="en-US" sz="1600" dirty="0" smtClean="0"/>
                        <a:t>Major</a:t>
                      </a:r>
                      <a:endParaRPr lang="en-US" sz="1600" dirty="0"/>
                    </a:p>
                  </a:txBody>
                  <a:tcPr/>
                </a:tc>
                <a:tc>
                  <a:txBody>
                    <a:bodyPr/>
                    <a:lstStyle/>
                    <a:p>
                      <a:pPr algn="ctr"/>
                      <a:r>
                        <a:rPr lang="en-US" sz="1600" dirty="0" smtClean="0"/>
                        <a:t>Moderate</a:t>
                      </a:r>
                      <a:endParaRPr lang="en-US" sz="1600" dirty="0"/>
                    </a:p>
                  </a:txBody>
                  <a:tcPr/>
                </a:tc>
                <a:tc>
                  <a:txBody>
                    <a:bodyPr/>
                    <a:lstStyle/>
                    <a:p>
                      <a:pPr algn="ctr"/>
                      <a:r>
                        <a:rPr lang="en-US" sz="1600" dirty="0" smtClean="0"/>
                        <a:t>Minor</a:t>
                      </a:r>
                      <a:endParaRPr lang="en-US" sz="1600" dirty="0"/>
                    </a:p>
                  </a:txBody>
                  <a:tcPr/>
                </a:tc>
                <a:tc>
                  <a:txBody>
                    <a:bodyPr/>
                    <a:lstStyle/>
                    <a:p>
                      <a:pPr algn="ctr"/>
                      <a:r>
                        <a:rPr lang="en-US" sz="1600" dirty="0" smtClean="0"/>
                        <a:t>Insignificant</a:t>
                      </a:r>
                      <a:endParaRPr lang="en-US" sz="1600" dirty="0"/>
                    </a:p>
                  </a:txBody>
                  <a:tcPr/>
                </a:tc>
              </a:tr>
              <a:tr h="370840">
                <a:tc>
                  <a:txBody>
                    <a:bodyPr/>
                    <a:lstStyle/>
                    <a:p>
                      <a:r>
                        <a:rPr lang="en-US" sz="1600" dirty="0" smtClean="0"/>
                        <a:t>Almost Certain</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H</a:t>
                      </a:r>
                      <a:endParaRPr lang="en-US" sz="1600" dirty="0"/>
                    </a:p>
                  </a:txBody>
                  <a:tcPr/>
                </a:tc>
                <a:tc>
                  <a:txBody>
                    <a:bodyPr/>
                    <a:lstStyle/>
                    <a:p>
                      <a:pPr algn="ctr"/>
                      <a:r>
                        <a:rPr lang="en-US" sz="1600" dirty="0" smtClean="0"/>
                        <a:t>H</a:t>
                      </a:r>
                      <a:endParaRPr lang="en-US" sz="1600" dirty="0"/>
                    </a:p>
                  </a:txBody>
                  <a:tcPr/>
                </a:tc>
              </a:tr>
              <a:tr h="370840">
                <a:tc>
                  <a:txBody>
                    <a:bodyPr/>
                    <a:lstStyle/>
                    <a:p>
                      <a:r>
                        <a:rPr lang="en-US" sz="1600" dirty="0" smtClean="0"/>
                        <a:t>Likely</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H</a:t>
                      </a:r>
                      <a:endParaRPr lang="en-US" sz="1600" dirty="0"/>
                    </a:p>
                  </a:txBody>
                  <a:tcPr/>
                </a:tc>
                <a:tc>
                  <a:txBody>
                    <a:bodyPr/>
                    <a:lstStyle/>
                    <a:p>
                      <a:pPr algn="ctr"/>
                      <a:r>
                        <a:rPr lang="en-US" sz="1600" dirty="0" smtClean="0"/>
                        <a:t>H</a:t>
                      </a:r>
                      <a:endParaRPr lang="en-US" sz="1600" dirty="0"/>
                    </a:p>
                  </a:txBody>
                  <a:tcPr/>
                </a:tc>
                <a:tc>
                  <a:txBody>
                    <a:bodyPr/>
                    <a:lstStyle/>
                    <a:p>
                      <a:pPr algn="ctr"/>
                      <a:r>
                        <a:rPr lang="en-US" sz="1600" dirty="0" smtClean="0"/>
                        <a:t>M</a:t>
                      </a:r>
                      <a:endParaRPr lang="en-US" sz="1600" dirty="0"/>
                    </a:p>
                  </a:txBody>
                  <a:tcPr/>
                </a:tc>
              </a:tr>
              <a:tr h="370840">
                <a:tc>
                  <a:txBody>
                    <a:bodyPr/>
                    <a:lstStyle/>
                    <a:p>
                      <a:r>
                        <a:rPr lang="en-US" sz="1600" dirty="0" smtClean="0"/>
                        <a:t>Possible</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H</a:t>
                      </a:r>
                      <a:endParaRPr lang="en-US" sz="1600" dirty="0"/>
                    </a:p>
                  </a:txBody>
                  <a:tcPr/>
                </a:tc>
                <a:tc>
                  <a:txBody>
                    <a:bodyPr/>
                    <a:lstStyle/>
                    <a:p>
                      <a:pPr algn="ctr"/>
                      <a:r>
                        <a:rPr lang="en-US" sz="1600" dirty="0" smtClean="0"/>
                        <a:t>M</a:t>
                      </a:r>
                      <a:endParaRPr lang="en-US" sz="1600" dirty="0"/>
                    </a:p>
                  </a:txBody>
                  <a:tcPr/>
                </a:tc>
                <a:tc>
                  <a:txBody>
                    <a:bodyPr/>
                    <a:lstStyle/>
                    <a:p>
                      <a:pPr algn="ctr"/>
                      <a:r>
                        <a:rPr lang="en-US" sz="1600" dirty="0" smtClean="0"/>
                        <a:t>L</a:t>
                      </a:r>
                      <a:endParaRPr lang="en-US" sz="1600" dirty="0"/>
                    </a:p>
                  </a:txBody>
                  <a:tcPr/>
                </a:tc>
              </a:tr>
              <a:tr h="370840">
                <a:tc>
                  <a:txBody>
                    <a:bodyPr/>
                    <a:lstStyle/>
                    <a:p>
                      <a:r>
                        <a:rPr lang="en-US" sz="1600" dirty="0" smtClean="0"/>
                        <a:t>Unlikely</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H</a:t>
                      </a:r>
                      <a:endParaRPr lang="en-US" sz="1600" dirty="0"/>
                    </a:p>
                  </a:txBody>
                  <a:tcPr/>
                </a:tc>
                <a:tc>
                  <a:txBody>
                    <a:bodyPr/>
                    <a:lstStyle/>
                    <a:p>
                      <a:pPr algn="ctr"/>
                      <a:r>
                        <a:rPr lang="en-US" sz="1600" dirty="0" smtClean="0"/>
                        <a:t>M</a:t>
                      </a:r>
                      <a:endParaRPr lang="en-US" sz="1600" dirty="0"/>
                    </a:p>
                  </a:txBody>
                  <a:tcPr/>
                </a:tc>
                <a:tc>
                  <a:txBody>
                    <a:bodyPr/>
                    <a:lstStyle/>
                    <a:p>
                      <a:pPr algn="ctr"/>
                      <a:r>
                        <a:rPr lang="en-US" sz="1600" dirty="0" smtClean="0"/>
                        <a:t>L</a:t>
                      </a:r>
                      <a:endParaRPr lang="en-US" sz="1600" dirty="0"/>
                    </a:p>
                  </a:txBody>
                  <a:tcPr/>
                </a:tc>
                <a:tc>
                  <a:txBody>
                    <a:bodyPr/>
                    <a:lstStyle/>
                    <a:p>
                      <a:pPr algn="ctr"/>
                      <a:r>
                        <a:rPr lang="en-US" sz="1600" dirty="0" smtClean="0"/>
                        <a:t>L</a:t>
                      </a:r>
                      <a:endParaRPr lang="en-US" sz="1600" dirty="0"/>
                    </a:p>
                  </a:txBody>
                  <a:tcPr/>
                </a:tc>
              </a:tr>
              <a:tr h="370840">
                <a:tc>
                  <a:txBody>
                    <a:bodyPr/>
                    <a:lstStyle/>
                    <a:p>
                      <a:r>
                        <a:rPr lang="en-US" sz="1600" dirty="0" smtClean="0"/>
                        <a:t>Rare</a:t>
                      </a:r>
                      <a:endParaRPr lang="en-US" sz="1600" dirty="0"/>
                    </a:p>
                  </a:txBody>
                  <a:tcPr/>
                </a:tc>
                <a:tc>
                  <a:txBody>
                    <a:bodyPr/>
                    <a:lstStyle/>
                    <a:p>
                      <a:pPr algn="ctr"/>
                      <a:r>
                        <a:rPr lang="en-US" sz="1600" dirty="0" smtClean="0"/>
                        <a:t>E</a:t>
                      </a:r>
                      <a:endParaRPr lang="en-US" sz="1600" dirty="0"/>
                    </a:p>
                  </a:txBody>
                  <a:tcPr/>
                </a:tc>
                <a:tc>
                  <a:txBody>
                    <a:bodyPr/>
                    <a:lstStyle/>
                    <a:p>
                      <a:pPr algn="ctr"/>
                      <a:r>
                        <a:rPr lang="en-US" sz="1600" dirty="0" smtClean="0"/>
                        <a:t>H</a:t>
                      </a:r>
                      <a:endParaRPr lang="en-US" sz="1600" dirty="0"/>
                    </a:p>
                  </a:txBody>
                  <a:tcPr/>
                </a:tc>
                <a:tc>
                  <a:txBody>
                    <a:bodyPr/>
                    <a:lstStyle/>
                    <a:p>
                      <a:pPr algn="ctr"/>
                      <a:r>
                        <a:rPr lang="en-US" sz="1600" dirty="0" smtClean="0"/>
                        <a:t>H</a:t>
                      </a:r>
                      <a:endParaRPr lang="en-US" sz="1600" dirty="0"/>
                    </a:p>
                  </a:txBody>
                  <a:tcPr/>
                </a:tc>
                <a:tc>
                  <a:txBody>
                    <a:bodyPr/>
                    <a:lstStyle/>
                    <a:p>
                      <a:pPr algn="ctr"/>
                      <a:r>
                        <a:rPr lang="en-US" sz="1600" dirty="0" smtClean="0"/>
                        <a:t>M</a:t>
                      </a:r>
                      <a:endParaRPr lang="en-US" sz="1600" dirty="0"/>
                    </a:p>
                  </a:txBody>
                  <a:tcPr/>
                </a:tc>
                <a:tc>
                  <a:txBody>
                    <a:bodyPr/>
                    <a:lstStyle/>
                    <a:p>
                      <a:pPr algn="ctr"/>
                      <a:r>
                        <a:rPr lang="en-US" sz="1600" dirty="0" smtClean="0"/>
                        <a:t>L</a:t>
                      </a:r>
                      <a:endParaRPr lang="en-US" sz="1600" dirty="0"/>
                    </a:p>
                  </a:txBody>
                  <a:tcPr/>
                </a:tc>
                <a:tc>
                  <a:txBody>
                    <a:bodyPr/>
                    <a:lstStyle/>
                    <a:p>
                      <a:pPr algn="ctr"/>
                      <a:r>
                        <a:rPr lang="en-US" sz="1600" dirty="0" smtClean="0"/>
                        <a:t>L</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65</a:t>
            </a:fld>
            <a:endParaRPr lang="en-US" dirty="0"/>
          </a:p>
        </p:txBody>
      </p:sp>
    </p:spTree>
    <p:extLst>
      <p:ext uri="{BB962C8B-B14F-4D97-AF65-F5344CB8AC3E}">
        <p14:creationId xmlns:p14="http://schemas.microsoft.com/office/powerpoint/2010/main" val="1769270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Level Meaning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5142324"/>
              </p:ext>
            </p:extLst>
          </p:nvPr>
        </p:nvGraphicFramePr>
        <p:xfrm>
          <a:off x="457200" y="1371600"/>
          <a:ext cx="8229600" cy="4307840"/>
        </p:xfrm>
        <a:graphic>
          <a:graphicData uri="http://schemas.openxmlformats.org/drawingml/2006/table">
            <a:tbl>
              <a:tblPr firstRow="1" bandRow="1">
                <a:tableStyleId>{5C22544A-7EE6-4342-B048-85BDC9FD1C3A}</a:tableStyleId>
              </a:tblPr>
              <a:tblGrid>
                <a:gridCol w="1219200"/>
                <a:gridCol w="7010400"/>
              </a:tblGrid>
              <a:tr h="370840">
                <a:tc>
                  <a:txBody>
                    <a:bodyPr/>
                    <a:lstStyle/>
                    <a:p>
                      <a:r>
                        <a:rPr lang="en-US" dirty="0" smtClean="0"/>
                        <a:t>Risk Level</a:t>
                      </a:r>
                      <a:endParaRPr lang="en-US" dirty="0"/>
                    </a:p>
                  </a:txBody>
                  <a:tcPr/>
                </a:tc>
                <a:tc>
                  <a:txBody>
                    <a:bodyPr/>
                    <a:lstStyle/>
                    <a:p>
                      <a:r>
                        <a:rPr lang="en-US" dirty="0" smtClean="0"/>
                        <a:t>  Description</a:t>
                      </a:r>
                      <a:endParaRPr lang="en-US" dirty="0"/>
                    </a:p>
                  </a:txBody>
                  <a:tcPr/>
                </a:tc>
              </a:tr>
              <a:tr h="370840">
                <a:tc>
                  <a:txBody>
                    <a:bodyPr/>
                    <a:lstStyle/>
                    <a:p>
                      <a:r>
                        <a:rPr lang="en-US" dirty="0" smtClean="0"/>
                        <a:t>Extreme (E)</a:t>
                      </a:r>
                      <a:endParaRPr lang="en-US" dirty="0"/>
                    </a:p>
                  </a:txBody>
                  <a:tcPr/>
                </a:tc>
                <a:tc>
                  <a:txBody>
                    <a:bodyPr/>
                    <a:lstStyle/>
                    <a:p>
                      <a:r>
                        <a:rPr lang="en-US" dirty="0" smtClean="0"/>
                        <a:t>Will require detailed research and management planning at an executive/director level. Ongoing planning and monitoring will be required with regular reviews. Substantial adjustment of controls to manage the risk are expected, with costs possibly exceeding original forecasts.</a:t>
                      </a:r>
                      <a:endParaRPr lang="en-US" dirty="0"/>
                    </a:p>
                  </a:txBody>
                  <a:tcPr/>
                </a:tc>
              </a:tr>
              <a:tr h="370840">
                <a:tc>
                  <a:txBody>
                    <a:bodyPr/>
                    <a:lstStyle/>
                    <a:p>
                      <a:r>
                        <a:rPr lang="en-US" dirty="0" smtClean="0"/>
                        <a:t>High (H)</a:t>
                      </a:r>
                      <a:endParaRPr lang="en-US" dirty="0"/>
                    </a:p>
                  </a:txBody>
                  <a:tcPr/>
                </a:tc>
                <a:tc>
                  <a:txBody>
                    <a:bodyPr/>
                    <a:lstStyle/>
                    <a:p>
                      <a:r>
                        <a:rPr lang="en-US" dirty="0" smtClean="0"/>
                        <a:t>Requires management attention, but management and planning can be left to senior project or team leaders. Ongoing planning and monitoring with regular reviews are likely, though adjustment of controls are likely to be met from within existing resources.</a:t>
                      </a:r>
                      <a:endParaRPr lang="en-US" dirty="0"/>
                    </a:p>
                  </a:txBody>
                  <a:tcPr/>
                </a:tc>
              </a:tr>
              <a:tr h="370840">
                <a:tc>
                  <a:txBody>
                    <a:bodyPr/>
                    <a:lstStyle/>
                    <a:p>
                      <a:r>
                        <a:rPr lang="en-US" dirty="0" smtClean="0"/>
                        <a:t>Medium (M)</a:t>
                      </a:r>
                      <a:endParaRPr lang="en-US" dirty="0"/>
                    </a:p>
                  </a:txBody>
                  <a:tcPr/>
                </a:tc>
                <a:tc>
                  <a:txBody>
                    <a:bodyPr/>
                    <a:lstStyle/>
                    <a:p>
                      <a:r>
                        <a:rPr lang="en-US" dirty="0" smtClean="0"/>
                        <a:t>Can be managed by existing specific monitoring and response procedures.  Management by employees is suitable with appropriate monitoring and reviews.</a:t>
                      </a:r>
                      <a:endParaRPr lang="en-US" dirty="0"/>
                    </a:p>
                  </a:txBody>
                  <a:tcPr/>
                </a:tc>
              </a:tr>
              <a:tr h="370840">
                <a:tc>
                  <a:txBody>
                    <a:bodyPr/>
                    <a:lstStyle/>
                    <a:p>
                      <a:r>
                        <a:rPr lang="en-US" dirty="0" smtClean="0"/>
                        <a:t>Low (L)</a:t>
                      </a:r>
                      <a:endParaRPr lang="en-US" dirty="0"/>
                    </a:p>
                  </a:txBody>
                  <a:tcPr/>
                </a:tc>
                <a:tc>
                  <a:txBody>
                    <a:bodyPr/>
                    <a:lstStyle/>
                    <a:p>
                      <a:r>
                        <a:rPr lang="en-US" dirty="0" smtClean="0"/>
                        <a:t>Can be managed through routine procedures.</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66</a:t>
            </a:fld>
            <a:endParaRPr lang="en-US" dirty="0"/>
          </a:p>
        </p:txBody>
      </p:sp>
    </p:spTree>
    <p:extLst>
      <p:ext uri="{BB962C8B-B14F-4D97-AF65-F5344CB8AC3E}">
        <p14:creationId xmlns:p14="http://schemas.microsoft.com/office/powerpoint/2010/main" val="10237533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Register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7020633"/>
              </p:ext>
            </p:extLst>
          </p:nvPr>
        </p:nvGraphicFramePr>
        <p:xfrm>
          <a:off x="304800" y="1600200"/>
          <a:ext cx="8458199" cy="2743200"/>
        </p:xfrm>
        <a:graphic>
          <a:graphicData uri="http://schemas.openxmlformats.org/drawingml/2006/table">
            <a:tbl>
              <a:tblPr firstRow="1" bandRow="1">
                <a:tableStyleId>{5C22544A-7EE6-4342-B048-85BDC9FD1C3A}</a:tableStyleId>
              </a:tblPr>
              <a:tblGrid>
                <a:gridCol w="1295400"/>
                <a:gridCol w="1447800"/>
                <a:gridCol w="1143000"/>
                <a:gridCol w="1219200"/>
                <a:gridCol w="1447800"/>
                <a:gridCol w="914400"/>
                <a:gridCol w="990599"/>
              </a:tblGrid>
              <a:tr h="370840">
                <a:tc>
                  <a:txBody>
                    <a:bodyPr/>
                    <a:lstStyle/>
                    <a:p>
                      <a:r>
                        <a:rPr lang="en-US" dirty="0" smtClean="0"/>
                        <a:t>Asset</a:t>
                      </a:r>
                      <a:endParaRPr lang="en-US" dirty="0"/>
                    </a:p>
                  </a:txBody>
                  <a:tcPr/>
                </a:tc>
                <a:tc>
                  <a:txBody>
                    <a:bodyPr/>
                    <a:lstStyle/>
                    <a:p>
                      <a:r>
                        <a:rPr lang="en-US" dirty="0" smtClean="0"/>
                        <a:t>Threat / Vulnerability</a:t>
                      </a:r>
                      <a:endParaRPr lang="en-US" dirty="0"/>
                    </a:p>
                  </a:txBody>
                  <a:tcPr/>
                </a:tc>
                <a:tc>
                  <a:txBody>
                    <a:bodyPr/>
                    <a:lstStyle/>
                    <a:p>
                      <a:r>
                        <a:rPr lang="en-US" dirty="0" smtClean="0"/>
                        <a:t>Existing Controls</a:t>
                      </a:r>
                      <a:endParaRPr lang="en-US" dirty="0"/>
                    </a:p>
                  </a:txBody>
                  <a:tcPr/>
                </a:tc>
                <a:tc>
                  <a:txBody>
                    <a:bodyPr/>
                    <a:lstStyle/>
                    <a:p>
                      <a:r>
                        <a:rPr lang="en-US" dirty="0" smtClean="0"/>
                        <a:t>Likelihood</a:t>
                      </a:r>
                      <a:endParaRPr lang="en-US" dirty="0"/>
                    </a:p>
                  </a:txBody>
                  <a:tcPr/>
                </a:tc>
                <a:tc>
                  <a:txBody>
                    <a:bodyPr/>
                    <a:lstStyle/>
                    <a:p>
                      <a:r>
                        <a:rPr lang="en-US" dirty="0" smtClean="0"/>
                        <a:t>Consequence</a:t>
                      </a:r>
                      <a:endParaRPr lang="en-US" dirty="0"/>
                    </a:p>
                  </a:txBody>
                  <a:tcPr/>
                </a:tc>
                <a:tc>
                  <a:txBody>
                    <a:bodyPr/>
                    <a:lstStyle/>
                    <a:p>
                      <a:r>
                        <a:rPr lang="en-US" dirty="0" smtClean="0"/>
                        <a:t>Level of Risk</a:t>
                      </a:r>
                      <a:endParaRPr lang="en-US" dirty="0"/>
                    </a:p>
                  </a:txBody>
                  <a:tcPr/>
                </a:tc>
                <a:tc>
                  <a:txBody>
                    <a:bodyPr/>
                    <a:lstStyle/>
                    <a:p>
                      <a:r>
                        <a:rPr lang="en-US" dirty="0" smtClean="0"/>
                        <a:t>Risk Priority</a:t>
                      </a:r>
                      <a:endParaRPr lang="en-US" dirty="0"/>
                    </a:p>
                  </a:txBody>
                  <a:tcPr/>
                </a:tc>
              </a:tr>
              <a:tr h="370840">
                <a:tc>
                  <a:txBody>
                    <a:bodyPr/>
                    <a:lstStyle/>
                    <a:p>
                      <a:r>
                        <a:rPr lang="en-US" dirty="0" smtClean="0"/>
                        <a:t>Internet router</a:t>
                      </a:r>
                      <a:endParaRPr lang="en-US" dirty="0"/>
                    </a:p>
                  </a:txBody>
                  <a:tcPr/>
                </a:tc>
                <a:tc>
                  <a:txBody>
                    <a:bodyPr/>
                    <a:lstStyle/>
                    <a:p>
                      <a:r>
                        <a:rPr lang="en-US" dirty="0" smtClean="0"/>
                        <a:t>Outside hacker attack</a:t>
                      </a:r>
                      <a:endParaRPr lang="en-US" dirty="0"/>
                    </a:p>
                  </a:txBody>
                  <a:tcPr/>
                </a:tc>
                <a:tc>
                  <a:txBody>
                    <a:bodyPr/>
                    <a:lstStyle/>
                    <a:p>
                      <a:r>
                        <a:rPr lang="en-US" dirty="0" smtClean="0"/>
                        <a:t>Admin password only</a:t>
                      </a:r>
                      <a:endParaRPr lang="en-US" dirty="0"/>
                    </a:p>
                  </a:txBody>
                  <a:tcPr/>
                </a:tc>
                <a:tc>
                  <a:txBody>
                    <a:bodyPr/>
                    <a:lstStyle/>
                    <a:p>
                      <a:pPr algn="ctr"/>
                      <a:r>
                        <a:rPr lang="en-US" dirty="0" smtClean="0"/>
                        <a:t>Possible</a:t>
                      </a:r>
                      <a:endParaRPr lang="en-US" dirty="0"/>
                    </a:p>
                  </a:txBody>
                  <a:tcPr/>
                </a:tc>
                <a:tc>
                  <a:txBody>
                    <a:bodyPr/>
                    <a:lstStyle/>
                    <a:p>
                      <a:pPr algn="ctr"/>
                      <a:r>
                        <a:rPr lang="en-US" dirty="0" smtClean="0"/>
                        <a:t>Moderate</a:t>
                      </a:r>
                      <a:endParaRPr lang="en-US" dirty="0"/>
                    </a:p>
                  </a:txBody>
                  <a:tcPr/>
                </a:tc>
                <a:tc>
                  <a:txBody>
                    <a:bodyPr/>
                    <a:lstStyle/>
                    <a:p>
                      <a:pPr algn="ctr"/>
                      <a:r>
                        <a:rPr lang="en-US" dirty="0" smtClean="0"/>
                        <a:t>High</a:t>
                      </a:r>
                      <a:endParaRPr lang="en-US" dirty="0"/>
                    </a:p>
                  </a:txBody>
                  <a:tcPr/>
                </a:tc>
                <a:tc>
                  <a:txBody>
                    <a:bodyPr/>
                    <a:lstStyle/>
                    <a:p>
                      <a:pPr algn="ctr"/>
                      <a:r>
                        <a:rPr lang="en-US" dirty="0" smtClean="0"/>
                        <a:t>1</a:t>
                      </a:r>
                      <a:endParaRPr lang="en-US" dirty="0"/>
                    </a:p>
                  </a:txBody>
                  <a:tcPr/>
                </a:tc>
              </a:tr>
              <a:tr h="370840">
                <a:tc>
                  <a:txBody>
                    <a:bodyPr/>
                    <a:lstStyle/>
                    <a:p>
                      <a:r>
                        <a:rPr lang="en-US" dirty="0" smtClean="0"/>
                        <a:t>Destruction of data center</a:t>
                      </a:r>
                      <a:endParaRPr lang="en-US" dirty="0"/>
                    </a:p>
                  </a:txBody>
                  <a:tcPr/>
                </a:tc>
                <a:tc>
                  <a:txBody>
                    <a:bodyPr/>
                    <a:lstStyle/>
                    <a:p>
                      <a:r>
                        <a:rPr lang="en-US" dirty="0" smtClean="0"/>
                        <a:t>Accidental fire or flood</a:t>
                      </a:r>
                      <a:endParaRPr lang="en-US" dirty="0"/>
                    </a:p>
                  </a:txBody>
                  <a:tcPr/>
                </a:tc>
                <a:tc>
                  <a:txBody>
                    <a:bodyPr/>
                    <a:lstStyle/>
                    <a:p>
                      <a:r>
                        <a:rPr lang="en-US" dirty="0" smtClean="0"/>
                        <a:t>None (no disaster recovery plan)</a:t>
                      </a:r>
                      <a:endParaRPr lang="en-US" dirty="0"/>
                    </a:p>
                  </a:txBody>
                  <a:tcPr/>
                </a:tc>
                <a:tc>
                  <a:txBody>
                    <a:bodyPr/>
                    <a:lstStyle/>
                    <a:p>
                      <a:pPr algn="ctr"/>
                      <a:r>
                        <a:rPr lang="en-US" dirty="0" smtClean="0"/>
                        <a:t>Unlikely</a:t>
                      </a:r>
                      <a:endParaRPr lang="en-US" dirty="0"/>
                    </a:p>
                  </a:txBody>
                  <a:tcPr/>
                </a:tc>
                <a:tc>
                  <a:txBody>
                    <a:bodyPr/>
                    <a:lstStyle/>
                    <a:p>
                      <a:pPr algn="ctr"/>
                      <a:r>
                        <a:rPr lang="en-US" dirty="0" smtClean="0"/>
                        <a:t>Major</a:t>
                      </a:r>
                      <a:endParaRPr lang="en-US" dirty="0"/>
                    </a:p>
                  </a:txBody>
                  <a:tcPr/>
                </a:tc>
                <a:tc>
                  <a:txBody>
                    <a:bodyPr/>
                    <a:lstStyle/>
                    <a:p>
                      <a:pPr algn="ctr"/>
                      <a:r>
                        <a:rPr lang="en-US" dirty="0" smtClean="0"/>
                        <a:t>High</a:t>
                      </a:r>
                      <a:endParaRPr lang="en-US" dirty="0"/>
                    </a:p>
                  </a:txBody>
                  <a:tcPr/>
                </a:tc>
                <a:tc>
                  <a:txBody>
                    <a:bodyPr/>
                    <a:lstStyle/>
                    <a:p>
                      <a:pPr algn="ctr"/>
                      <a:r>
                        <a:rPr lang="en-US" dirty="0" smtClean="0"/>
                        <a:t>2</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67</a:t>
            </a:fld>
            <a:endParaRPr lang="en-US" dirty="0"/>
          </a:p>
        </p:txBody>
      </p:sp>
    </p:spTree>
    <p:extLst>
      <p:ext uri="{BB962C8B-B14F-4D97-AF65-F5344CB8AC3E}">
        <p14:creationId xmlns:p14="http://schemas.microsoft.com/office/powerpoint/2010/main" val="21450339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Treatment Alternatives</a:t>
            </a:r>
            <a:endParaRPr lang="en-US" dirty="0"/>
          </a:p>
        </p:txBody>
      </p:sp>
      <p:sp>
        <p:nvSpPr>
          <p:cNvPr id="3" name="Content Placeholder 2"/>
          <p:cNvSpPr>
            <a:spLocks noGrp="1"/>
          </p:cNvSpPr>
          <p:nvPr>
            <p:ph idx="1"/>
          </p:nvPr>
        </p:nvSpPr>
        <p:spPr/>
        <p:txBody>
          <a:bodyPr/>
          <a:lstStyle/>
          <a:p>
            <a:r>
              <a:rPr lang="en-US" dirty="0" smtClean="0"/>
              <a:t>Risk acceptance</a:t>
            </a:r>
            <a:endParaRPr lang="en-US" dirty="0"/>
          </a:p>
          <a:p>
            <a:r>
              <a:rPr lang="en-US" dirty="0" smtClean="0"/>
              <a:t>Risk avoidance</a:t>
            </a:r>
            <a:endParaRPr lang="en-US" dirty="0"/>
          </a:p>
          <a:p>
            <a:r>
              <a:rPr lang="en-US" dirty="0" smtClean="0"/>
              <a:t>Risk transferal</a:t>
            </a:r>
            <a:endParaRPr lang="en-US" dirty="0"/>
          </a:p>
          <a:p>
            <a:r>
              <a:rPr lang="en-US" dirty="0" smtClean="0"/>
              <a:t>Reduce the consequence</a:t>
            </a:r>
            <a:endParaRPr lang="en-US" dirty="0"/>
          </a:p>
          <a:p>
            <a:r>
              <a:rPr lang="en-US" dirty="0" smtClean="0"/>
              <a:t>Reduce likelihood</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68</a:t>
            </a:fld>
            <a:endParaRPr lang="en-US" dirty="0"/>
          </a:p>
        </p:txBody>
      </p:sp>
    </p:spTree>
    <p:extLst>
      <p:ext uri="{BB962C8B-B14F-4D97-AF65-F5344CB8AC3E}">
        <p14:creationId xmlns:p14="http://schemas.microsoft.com/office/powerpoint/2010/main" val="22573230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Register Exercise</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69</a:t>
            </a:fld>
            <a:endParaRPr lang="en-US" dirty="0"/>
          </a:p>
        </p:txBody>
      </p:sp>
    </p:spTree>
    <p:extLst>
      <p:ext uri="{BB962C8B-B14F-4D97-AF65-F5344CB8AC3E}">
        <p14:creationId xmlns:p14="http://schemas.microsoft.com/office/powerpoint/2010/main" val="417982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Auditing Architecture</a:t>
            </a:r>
            <a:endParaRPr lang="en-US" dirty="0"/>
          </a:p>
        </p:txBody>
      </p:sp>
      <p:sp>
        <p:nvSpPr>
          <p:cNvPr id="3" name="Content Placeholder 2"/>
          <p:cNvSpPr>
            <a:spLocks noGrp="1"/>
          </p:cNvSpPr>
          <p:nvPr>
            <p:ph idx="1"/>
          </p:nvPr>
        </p:nvSpPr>
        <p:spPr/>
        <p:txBody>
          <a:bodyPr/>
          <a:lstStyle/>
          <a:p>
            <a:r>
              <a:rPr lang="en-US" dirty="0" smtClean="0"/>
              <a:t>Security Audit Trail:</a:t>
            </a:r>
          </a:p>
          <a:p>
            <a:pPr marL="400050" lvl="1" indent="0">
              <a:buNone/>
            </a:pPr>
            <a:r>
              <a:rPr lang="en-US" sz="2400" dirty="0" smtClean="0"/>
              <a:t>A chronological record of system activities that is sufficient to enable the reconstruction and examination of the sequence of environments and activities surrounding or leading to an operation, procedure, or event in a security-relevant transaction from inception to final results”</a:t>
            </a:r>
            <a:endParaRPr lang="en-US" sz="24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a:pPr>
                <a:defRPr/>
              </a:pPr>
              <a:t>7</a:t>
            </a:fld>
            <a:endParaRPr lang="en-US" dirty="0"/>
          </a:p>
        </p:txBody>
      </p:sp>
    </p:spTree>
    <p:extLst>
      <p:ext uri="{BB962C8B-B14F-4D97-AF65-F5344CB8AC3E}">
        <p14:creationId xmlns:p14="http://schemas.microsoft.com/office/powerpoint/2010/main" val="20718972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dirty="0" smtClean="0"/>
              <a:t>IT </a:t>
            </a:r>
            <a:r>
              <a:rPr lang="en-US" dirty="0"/>
              <a:t>Security Management &amp; Risk </a:t>
            </a:r>
            <a:r>
              <a:rPr lang="en-US" dirty="0" smtClean="0"/>
              <a:t>Assessment : Summary</a:t>
            </a:r>
            <a:endParaRPr lang="en-US" dirty="0"/>
          </a:p>
        </p:txBody>
      </p:sp>
      <p:sp>
        <p:nvSpPr>
          <p:cNvPr id="3" name="Content Placeholder 2"/>
          <p:cNvSpPr>
            <a:spLocks noGrp="1"/>
          </p:cNvSpPr>
          <p:nvPr>
            <p:ph idx="1"/>
          </p:nvPr>
        </p:nvSpPr>
        <p:spPr>
          <a:xfrm>
            <a:off x="533400" y="1371600"/>
            <a:ext cx="8229600" cy="4495800"/>
          </a:xfrm>
        </p:spPr>
        <p:txBody>
          <a:bodyPr/>
          <a:lstStyle/>
          <a:p>
            <a:r>
              <a:rPr lang="en-US" dirty="0" smtClean="0"/>
              <a:t>Need </a:t>
            </a:r>
            <a:r>
              <a:rPr lang="en-US" dirty="0"/>
              <a:t>to perform risk assessment as part of IT security management </a:t>
            </a:r>
            <a:r>
              <a:rPr lang="en-US" dirty="0" smtClean="0"/>
              <a:t>process</a:t>
            </a:r>
            <a:endParaRPr lang="en-US" dirty="0"/>
          </a:p>
          <a:p>
            <a:r>
              <a:rPr lang="en-US" dirty="0" smtClean="0"/>
              <a:t>Relevant </a:t>
            </a:r>
            <a:r>
              <a:rPr lang="en-US" dirty="0"/>
              <a:t>security </a:t>
            </a:r>
            <a:r>
              <a:rPr lang="en-US" dirty="0" smtClean="0"/>
              <a:t>standards</a:t>
            </a:r>
            <a:endParaRPr lang="en-US" dirty="0"/>
          </a:p>
          <a:p>
            <a:r>
              <a:rPr lang="en-US" dirty="0" smtClean="0"/>
              <a:t>Presented risk assessment alternatives</a:t>
            </a:r>
            <a:endParaRPr lang="en-US" dirty="0"/>
          </a:p>
          <a:p>
            <a:r>
              <a:rPr lang="en-US" dirty="0" smtClean="0"/>
              <a:t>Detailed risk assessment </a:t>
            </a:r>
            <a:r>
              <a:rPr lang="en-US" dirty="0"/>
              <a:t>process </a:t>
            </a:r>
            <a:r>
              <a:rPr lang="en-US" dirty="0" smtClean="0"/>
              <a:t>involves:</a:t>
            </a:r>
            <a:endParaRPr lang="en-US" dirty="0"/>
          </a:p>
          <a:p>
            <a:pPr lvl="1"/>
            <a:r>
              <a:rPr lang="en-US" dirty="0" smtClean="0"/>
              <a:t>context </a:t>
            </a:r>
            <a:r>
              <a:rPr lang="en-US" dirty="0"/>
              <a:t>including asset </a:t>
            </a:r>
            <a:r>
              <a:rPr lang="en-US" dirty="0" smtClean="0"/>
              <a:t>identification</a:t>
            </a:r>
            <a:endParaRPr lang="en-US" dirty="0"/>
          </a:p>
          <a:p>
            <a:pPr lvl="1"/>
            <a:r>
              <a:rPr lang="en-US" dirty="0" smtClean="0"/>
              <a:t>identify </a:t>
            </a:r>
            <a:r>
              <a:rPr lang="en-US" dirty="0"/>
              <a:t>threats, vulnerabilities, </a:t>
            </a:r>
            <a:r>
              <a:rPr lang="en-US" dirty="0" smtClean="0"/>
              <a:t>risks</a:t>
            </a:r>
            <a:endParaRPr lang="en-US" dirty="0"/>
          </a:p>
          <a:p>
            <a:pPr lvl="1"/>
            <a:r>
              <a:rPr lang="en-US" dirty="0" smtClean="0"/>
              <a:t>analyze </a:t>
            </a:r>
            <a:r>
              <a:rPr lang="en-US" dirty="0"/>
              <a:t>and evaluate </a:t>
            </a:r>
            <a:r>
              <a:rPr lang="en-US" dirty="0" smtClean="0"/>
              <a:t>risks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70</a:t>
            </a:fld>
            <a:endParaRPr lang="en-US" dirty="0"/>
          </a:p>
        </p:txBody>
      </p:sp>
    </p:spTree>
    <p:extLst>
      <p:ext uri="{BB962C8B-B14F-4D97-AF65-F5344CB8AC3E}">
        <p14:creationId xmlns:p14="http://schemas.microsoft.com/office/powerpoint/2010/main" val="34871003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830E42C-BE52-41B0-8B05-3BE1DD55E26F}" type="slidenum">
              <a:rPr lang="en-US"/>
              <a:pPr>
                <a:defRPr/>
              </a:pPr>
              <a:t>71</a:t>
            </a:fld>
            <a:endParaRPr lang="en-US" dirty="0"/>
          </a:p>
        </p:txBody>
      </p:sp>
      <p:sp>
        <p:nvSpPr>
          <p:cNvPr id="308226" name="Title 1"/>
          <p:cNvSpPr>
            <a:spLocks noGrp="1"/>
          </p:cNvSpPr>
          <p:nvPr>
            <p:ph type="ctrTitle" idx="4294967295"/>
          </p:nvPr>
        </p:nvSpPr>
        <p:spPr>
          <a:xfrm>
            <a:off x="304800" y="762000"/>
            <a:ext cx="8534400" cy="3429000"/>
          </a:xfrm>
        </p:spPr>
        <p:txBody>
          <a:bodyPr/>
          <a:lstStyle/>
          <a:p>
            <a:r>
              <a:rPr lang="en-US" dirty="0" smtClean="0">
                <a:solidFill>
                  <a:srgbClr val="0070C0"/>
                </a:solidFill>
              </a:rPr>
              <a:t>Computer Security </a:t>
            </a:r>
            <a:r>
              <a:rPr lang="en-US" dirty="0">
                <a:solidFill>
                  <a:srgbClr val="0070C0"/>
                </a:solidFill>
              </a:rPr>
              <a:t/>
            </a:r>
            <a:br>
              <a:rPr lang="en-US" dirty="0">
                <a:solidFill>
                  <a:srgbClr val="0070C0"/>
                </a:solidFill>
              </a:rPr>
            </a:br>
            <a:r>
              <a:rPr lang="en-US" sz="3200" dirty="0" smtClean="0">
                <a:solidFill>
                  <a:srgbClr val="0070C0"/>
                </a:solidFill>
              </a:rPr>
              <a:t>Principles and Practices</a:t>
            </a:r>
            <a:br>
              <a:rPr lang="en-US" sz="3200" dirty="0" smtClean="0">
                <a:solidFill>
                  <a:srgbClr val="0070C0"/>
                </a:solidFill>
              </a:rPr>
            </a:br>
            <a:r>
              <a:rPr lang="en-US" sz="2800" dirty="0"/>
              <a:t/>
            </a:r>
            <a:br>
              <a:rPr lang="en-US" sz="2800" dirty="0"/>
            </a:br>
            <a:r>
              <a:rPr lang="en-US" sz="2800" dirty="0" smtClean="0">
                <a:solidFill>
                  <a:srgbClr val="0070C0"/>
                </a:solidFill>
              </a:rPr>
              <a:t>Security Audit</a:t>
            </a:r>
            <a:r>
              <a:rPr lang="en-US" sz="2800" dirty="0" smtClean="0"/>
              <a:t/>
            </a:r>
            <a:br>
              <a:rPr lang="en-US" sz="2800" dirty="0" smtClean="0"/>
            </a:br>
            <a:r>
              <a:rPr lang="en-US" sz="1400" dirty="0" smtClean="0"/>
              <a:t/>
            </a:r>
            <a:br>
              <a:rPr lang="en-US" sz="1400" dirty="0" smtClean="0"/>
            </a:br>
            <a:r>
              <a:rPr lang="en-US" sz="2800" dirty="0" smtClean="0">
                <a:solidFill>
                  <a:srgbClr val="0070C0"/>
                </a:solidFill>
              </a:rPr>
              <a:t>IT Security Management &amp; Risk Assessment</a:t>
            </a:r>
            <a:br>
              <a:rPr lang="en-US" sz="2800" dirty="0" smtClean="0">
                <a:solidFill>
                  <a:srgbClr val="0070C0"/>
                </a:solidFill>
              </a:rPr>
            </a:br>
            <a:r>
              <a:rPr lang="en-US" sz="1400" dirty="0" smtClean="0">
                <a:solidFill>
                  <a:srgbClr val="0070C0"/>
                </a:solidFill>
              </a:rPr>
              <a:t/>
            </a:r>
            <a:br>
              <a:rPr lang="en-US" sz="1400" dirty="0" smtClean="0">
                <a:solidFill>
                  <a:srgbClr val="0070C0"/>
                </a:solidFill>
              </a:rPr>
            </a:br>
            <a:r>
              <a:rPr lang="en-US" sz="2800" dirty="0" smtClean="0"/>
              <a:t>IT Security Controls, Plans &amp; Procedures</a:t>
            </a:r>
            <a:endParaRPr lang="en-US" sz="2800" dirty="0"/>
          </a:p>
        </p:txBody>
      </p:sp>
      <p:sp>
        <p:nvSpPr>
          <p:cNvPr id="308227" name="Subtitle 2"/>
          <p:cNvSpPr>
            <a:spLocks noGrp="1"/>
          </p:cNvSpPr>
          <p:nvPr>
            <p:ph type="subTitle" idx="4294967295"/>
          </p:nvPr>
        </p:nvSpPr>
        <p:spPr>
          <a:xfrm>
            <a:off x="762000" y="4343400"/>
            <a:ext cx="7772400" cy="1371600"/>
          </a:xfrm>
        </p:spPr>
        <p:txBody>
          <a:bodyPr/>
          <a:lstStyle/>
          <a:p>
            <a:pPr marL="0" indent="0">
              <a:buFont typeface="Arial" charset="0"/>
              <a:buNone/>
            </a:pPr>
            <a:endParaRPr lang="en-US" sz="2800" dirty="0"/>
          </a:p>
        </p:txBody>
      </p:sp>
    </p:spTree>
    <p:extLst>
      <p:ext uri="{BB962C8B-B14F-4D97-AF65-F5344CB8AC3E}">
        <p14:creationId xmlns:p14="http://schemas.microsoft.com/office/powerpoint/2010/main" val="39316227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6F1394-77E9-425B-A92D-BF196D12C4DE}" type="slidenum">
              <a:rPr lang="en-US"/>
              <a:pPr>
                <a:defRPr/>
              </a:pPr>
              <a:t>72</a:t>
            </a:fld>
            <a:endParaRPr lang="en-US" dirty="0"/>
          </a:p>
        </p:txBody>
      </p:sp>
      <p:sp>
        <p:nvSpPr>
          <p:cNvPr id="3074" name="Rectangle 2"/>
          <p:cNvSpPr>
            <a:spLocks noGrp="1"/>
          </p:cNvSpPr>
          <p:nvPr>
            <p:ph type="title"/>
          </p:nvPr>
        </p:nvSpPr>
        <p:spPr>
          <a:xfrm>
            <a:off x="457200" y="152400"/>
            <a:ext cx="8229600" cy="1189038"/>
          </a:xfrm>
        </p:spPr>
        <p:txBody>
          <a:bodyPr/>
          <a:lstStyle/>
          <a:p>
            <a:r>
              <a:rPr lang="en-US" sz="3600" dirty="0" smtClean="0"/>
              <a:t>IT Security Controls, Plans &amp; Procedures</a:t>
            </a:r>
            <a:endParaRPr lang="en-US" sz="2400" dirty="0"/>
          </a:p>
        </p:txBody>
      </p:sp>
      <p:sp>
        <p:nvSpPr>
          <p:cNvPr id="3075" name="Rectangle 3"/>
          <p:cNvSpPr>
            <a:spLocks noGrp="1"/>
          </p:cNvSpPr>
          <p:nvPr>
            <p:ph type="body" idx="1"/>
          </p:nvPr>
        </p:nvSpPr>
        <p:spPr>
          <a:xfrm>
            <a:off x="457200" y="1752600"/>
            <a:ext cx="8229600" cy="3429000"/>
          </a:xfrm>
        </p:spPr>
        <p:txBody>
          <a:bodyPr/>
          <a:lstStyle/>
          <a:p>
            <a:r>
              <a:rPr lang="en-US" dirty="0" smtClean="0"/>
              <a:t>IT Security management implementation</a:t>
            </a:r>
          </a:p>
          <a:p>
            <a:r>
              <a:rPr lang="en-US" dirty="0" smtClean="0"/>
              <a:t>Security controls or safeguards</a:t>
            </a:r>
          </a:p>
          <a:p>
            <a:r>
              <a:rPr lang="en-US" dirty="0" smtClean="0"/>
              <a:t>IT security plan</a:t>
            </a:r>
          </a:p>
          <a:p>
            <a:r>
              <a:rPr lang="en-US" dirty="0" smtClean="0"/>
              <a:t>Implementation of controls</a:t>
            </a:r>
          </a:p>
          <a:p>
            <a:r>
              <a:rPr lang="en-US" dirty="0" smtClean="0"/>
              <a:t>Implementation follow-up</a:t>
            </a:r>
          </a:p>
          <a:p>
            <a:endParaRPr lang="en-US" dirty="0" smtClean="0"/>
          </a:p>
        </p:txBody>
      </p:sp>
    </p:spTree>
    <p:extLst>
      <p:ext uri="{BB962C8B-B14F-4D97-AF65-F5344CB8AC3E}">
        <p14:creationId xmlns:p14="http://schemas.microsoft.com/office/powerpoint/2010/main" val="4984698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2743200" cy="4648200"/>
          </a:xfrm>
        </p:spPr>
        <p:txBody>
          <a:bodyPr/>
          <a:lstStyle/>
          <a:p>
            <a:r>
              <a:rPr lang="en-US" sz="3600" dirty="0" smtClean="0"/>
              <a:t>IT Security Management Controls</a:t>
            </a:r>
            <a:br>
              <a:rPr lang="en-US" sz="3600" dirty="0" smtClean="0"/>
            </a:br>
            <a:r>
              <a:rPr lang="en-US" sz="3600" dirty="0" smtClean="0"/>
              <a:t>and Implementa-tion</a:t>
            </a:r>
            <a:endParaRPr lang="en-US" sz="36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73</a:t>
            </a:fld>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5600" y="152400"/>
            <a:ext cx="5410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3447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Controls </a:t>
            </a:r>
            <a:r>
              <a:rPr lang="en-US" dirty="0"/>
              <a:t>or </a:t>
            </a:r>
            <a:r>
              <a:rPr lang="en-US" dirty="0" smtClean="0"/>
              <a:t>Safeguards are </a:t>
            </a:r>
          </a:p>
          <a:p>
            <a:pPr lvl="1"/>
            <a:r>
              <a:rPr lang="en-US" dirty="0" smtClean="0"/>
              <a:t>practices</a:t>
            </a:r>
            <a:r>
              <a:rPr lang="en-US" dirty="0"/>
              <a:t>, procedures or mechanisms which may protect against a threat, reduce a vulnerability, limit the impact of an unwanted incident, detect unwanted incidents and facilitate </a:t>
            </a:r>
            <a:r>
              <a:rPr lang="en-US" dirty="0" smtClean="0"/>
              <a:t>recovery</a:t>
            </a:r>
            <a:endParaRPr lang="en-US" dirty="0"/>
          </a:p>
        </p:txBody>
      </p:sp>
      <p:sp>
        <p:nvSpPr>
          <p:cNvPr id="2" name="Title 1"/>
          <p:cNvSpPr>
            <a:spLocks noGrp="1"/>
          </p:cNvSpPr>
          <p:nvPr>
            <p:ph type="title"/>
          </p:nvPr>
        </p:nvSpPr>
        <p:spPr/>
        <p:txBody>
          <a:bodyPr/>
          <a:lstStyle/>
          <a:p>
            <a:r>
              <a:rPr lang="en-US" dirty="0" smtClean="0"/>
              <a:t>Controls or Safeguards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74</a:t>
            </a:fld>
            <a:endParaRPr lang="en-US" dirty="0"/>
          </a:p>
        </p:txBody>
      </p:sp>
    </p:spTree>
    <p:extLst>
      <p:ext uri="{BB962C8B-B14F-4D97-AF65-F5344CB8AC3E}">
        <p14:creationId xmlns:p14="http://schemas.microsoft.com/office/powerpoint/2010/main" val="31812610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Controls or </a:t>
            </a:r>
            <a:r>
              <a:rPr lang="en-US" dirty="0" smtClean="0"/>
              <a:t>Safeguards: Classes</a:t>
            </a:r>
            <a:endParaRPr lang="en-US" dirty="0"/>
          </a:p>
        </p:txBody>
      </p:sp>
      <p:sp>
        <p:nvSpPr>
          <p:cNvPr id="3" name="Content Placeholder 2"/>
          <p:cNvSpPr>
            <a:spLocks noGrp="1"/>
          </p:cNvSpPr>
          <p:nvPr>
            <p:ph idx="1"/>
          </p:nvPr>
        </p:nvSpPr>
        <p:spPr>
          <a:xfrm>
            <a:off x="533400" y="1143000"/>
            <a:ext cx="8229600" cy="4876800"/>
          </a:xfrm>
        </p:spPr>
        <p:txBody>
          <a:bodyPr/>
          <a:lstStyle/>
          <a:p>
            <a:r>
              <a:rPr lang="en-US" dirty="0" smtClean="0"/>
              <a:t>Management</a:t>
            </a:r>
          </a:p>
          <a:p>
            <a:pPr lvl="1"/>
            <a:r>
              <a:rPr lang="en-US" dirty="0" smtClean="0"/>
              <a:t>focus on security policies, planning guidelines, and standards that influence the selection of operational and technical controls to reduce the risk of loss and to protect the organization’s mission</a:t>
            </a:r>
          </a:p>
          <a:p>
            <a:pPr lvl="1"/>
            <a:r>
              <a:rPr lang="en-US" dirty="0" smtClean="0"/>
              <a:t>refer to issues that management needs to address </a:t>
            </a:r>
          </a:p>
          <a:p>
            <a:r>
              <a:rPr lang="en-US" dirty="0"/>
              <a:t>Technical</a:t>
            </a:r>
          </a:p>
          <a:p>
            <a:pPr lvl="1"/>
            <a:r>
              <a:rPr lang="en-US" dirty="0" smtClean="0"/>
              <a:t>involve </a:t>
            </a:r>
            <a:r>
              <a:rPr lang="en-US" dirty="0"/>
              <a:t>the correct use of hardware and software security capabilities in </a:t>
            </a:r>
            <a:r>
              <a:rPr lang="en-US" dirty="0" smtClean="0"/>
              <a:t>systems</a:t>
            </a: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75</a:t>
            </a:fld>
            <a:endParaRPr lang="en-US" dirty="0"/>
          </a:p>
        </p:txBody>
      </p:sp>
    </p:spTree>
    <p:extLst>
      <p:ext uri="{BB962C8B-B14F-4D97-AF65-F5344CB8AC3E}">
        <p14:creationId xmlns:p14="http://schemas.microsoft.com/office/powerpoint/2010/main" val="26637420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or </a:t>
            </a:r>
            <a:r>
              <a:rPr lang="en-US" dirty="0" smtClean="0"/>
              <a:t>Safeguards: Classes</a:t>
            </a:r>
            <a:endParaRPr lang="en-US" dirty="0"/>
          </a:p>
        </p:txBody>
      </p:sp>
      <p:sp>
        <p:nvSpPr>
          <p:cNvPr id="3" name="Content Placeholder 2"/>
          <p:cNvSpPr>
            <a:spLocks noGrp="1"/>
          </p:cNvSpPr>
          <p:nvPr>
            <p:ph idx="1"/>
          </p:nvPr>
        </p:nvSpPr>
        <p:spPr>
          <a:xfrm>
            <a:off x="533400" y="1447800"/>
            <a:ext cx="8229600" cy="4419600"/>
          </a:xfrm>
        </p:spPr>
        <p:txBody>
          <a:bodyPr/>
          <a:lstStyle/>
          <a:p>
            <a:r>
              <a:rPr lang="en-US" dirty="0" smtClean="0"/>
              <a:t>Operational </a:t>
            </a:r>
          </a:p>
          <a:p>
            <a:pPr lvl="1"/>
            <a:r>
              <a:rPr lang="en-US" dirty="0" smtClean="0"/>
              <a:t>address the correct implementation and use of security policies and standards, ensuring consistency in security operations and correcting identified operational deficiencies</a:t>
            </a:r>
          </a:p>
          <a:p>
            <a:pPr lvl="1"/>
            <a:r>
              <a:rPr lang="en-US" dirty="0" smtClean="0"/>
              <a:t>relate to mechanisms and procedures that are primarily implemented by people rather than systems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76</a:t>
            </a:fld>
            <a:endParaRPr lang="en-US" dirty="0"/>
          </a:p>
        </p:txBody>
      </p:sp>
    </p:spTree>
    <p:extLst>
      <p:ext uri="{BB962C8B-B14F-4D97-AF65-F5344CB8AC3E}">
        <p14:creationId xmlns:p14="http://schemas.microsoft.com/office/powerpoint/2010/main" val="24715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Additional Types of Controls</a:t>
            </a:r>
            <a:endParaRPr lang="en-US" dirty="0"/>
          </a:p>
        </p:txBody>
      </p:sp>
      <p:sp>
        <p:nvSpPr>
          <p:cNvPr id="3" name="Content Placeholder 2"/>
          <p:cNvSpPr>
            <a:spLocks noGrp="1"/>
          </p:cNvSpPr>
          <p:nvPr>
            <p:ph idx="1"/>
          </p:nvPr>
        </p:nvSpPr>
        <p:spPr>
          <a:xfrm>
            <a:off x="533400" y="1219200"/>
            <a:ext cx="8229600" cy="4648200"/>
          </a:xfrm>
        </p:spPr>
        <p:txBody>
          <a:bodyPr/>
          <a:lstStyle/>
          <a:p>
            <a:r>
              <a:rPr lang="en-US" sz="2800" b="1" dirty="0" smtClean="0"/>
              <a:t>Supportive</a:t>
            </a:r>
            <a:r>
              <a:rPr lang="en-US" sz="2800" dirty="0" smtClean="0"/>
              <a:t>: pervasive, generic, underlying technical IT Security capabilities, used by many other controls</a:t>
            </a:r>
          </a:p>
          <a:p>
            <a:endParaRPr lang="en-US" sz="1600" dirty="0" smtClean="0"/>
          </a:p>
          <a:p>
            <a:r>
              <a:rPr lang="en-US" sz="2800" b="1" dirty="0" smtClean="0"/>
              <a:t>Preventative</a:t>
            </a:r>
            <a:r>
              <a:rPr lang="en-US" sz="2800" dirty="0" smtClean="0"/>
              <a:t>: focus on preventing security breaches from occurring by inhibiting attempts to violate security policies of exploit a vulnerability</a:t>
            </a:r>
          </a:p>
          <a:p>
            <a:endParaRPr lang="en-US" sz="1600" dirty="0" smtClean="0"/>
          </a:p>
          <a:p>
            <a:r>
              <a:rPr lang="en-US" sz="2800" b="1" dirty="0" smtClean="0"/>
              <a:t>Detection and Recovery</a:t>
            </a:r>
            <a:r>
              <a:rPr lang="en-US" sz="2800" dirty="0" smtClean="0"/>
              <a:t>: focus on the response to a security breach by warning of violations and provide means to restore the resulting lost computing resources</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77</a:t>
            </a:fld>
            <a:endParaRPr lang="en-US" dirty="0"/>
          </a:p>
        </p:txBody>
      </p:sp>
    </p:spTree>
    <p:extLst>
      <p:ext uri="{BB962C8B-B14F-4D97-AF65-F5344CB8AC3E}">
        <p14:creationId xmlns:p14="http://schemas.microsoft.com/office/powerpoint/2010/main" val="4055519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Technical Security Controls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78</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1295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NSIT Security Controls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79</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21494428"/>
              </p:ext>
            </p:extLst>
          </p:nvPr>
        </p:nvGraphicFramePr>
        <p:xfrm>
          <a:off x="457200" y="914403"/>
          <a:ext cx="8229600" cy="4801460"/>
        </p:xfrm>
        <a:graphic>
          <a:graphicData uri="http://schemas.openxmlformats.org/drawingml/2006/table">
            <a:tbl>
              <a:tblPr firstRow="1" bandRow="1">
                <a:tableStyleId>{5C22544A-7EE6-4342-B048-85BDC9FD1C3A}</a:tableStyleId>
              </a:tblPr>
              <a:tblGrid>
                <a:gridCol w="2057400"/>
                <a:gridCol w="6172200"/>
              </a:tblGrid>
              <a:tr h="377262">
                <a:tc>
                  <a:txBody>
                    <a:bodyPr/>
                    <a:lstStyle/>
                    <a:p>
                      <a:r>
                        <a:rPr lang="en-US" dirty="0" smtClean="0"/>
                        <a:t>Class</a:t>
                      </a:r>
                      <a:endParaRPr lang="en-US" dirty="0"/>
                    </a:p>
                  </a:txBody>
                  <a:tcPr/>
                </a:tc>
                <a:tc>
                  <a:txBody>
                    <a:bodyPr/>
                    <a:lstStyle/>
                    <a:p>
                      <a:endParaRPr lang="en-US" dirty="0"/>
                    </a:p>
                  </a:txBody>
                  <a:tcPr/>
                </a:tc>
              </a:tr>
              <a:tr h="471577">
                <a:tc>
                  <a:txBody>
                    <a:bodyPr/>
                    <a:lstStyle/>
                    <a:p>
                      <a:r>
                        <a:rPr lang="en-US" sz="2400" dirty="0" smtClean="0"/>
                        <a:t>Management</a:t>
                      </a:r>
                      <a:endParaRPr lang="en-US" sz="2400" dirty="0"/>
                    </a:p>
                  </a:txBody>
                  <a:tcPr/>
                </a:tc>
                <a:tc>
                  <a:txBody>
                    <a:bodyPr/>
                    <a:lstStyle/>
                    <a:p>
                      <a:r>
                        <a:rPr lang="en-US" sz="2400" dirty="0" smtClean="0"/>
                        <a:t>Risk Assessment</a:t>
                      </a:r>
                      <a:endParaRPr lang="en-US" sz="2400" dirty="0"/>
                    </a:p>
                  </a:txBody>
                  <a:tcPr/>
                </a:tc>
              </a:tr>
              <a:tr h="471577">
                <a:tc>
                  <a:txBody>
                    <a:bodyPr/>
                    <a:lstStyle/>
                    <a:p>
                      <a:r>
                        <a:rPr lang="en-US" sz="2400" dirty="0" smtClean="0"/>
                        <a:t>Management</a:t>
                      </a:r>
                      <a:endParaRPr lang="en-US" sz="2400" dirty="0"/>
                    </a:p>
                  </a:txBody>
                  <a:tcPr/>
                </a:tc>
                <a:tc>
                  <a:txBody>
                    <a:bodyPr/>
                    <a:lstStyle/>
                    <a:p>
                      <a:r>
                        <a:rPr lang="en-US" sz="2400" dirty="0" smtClean="0"/>
                        <a:t>Planning</a:t>
                      </a:r>
                      <a:endParaRPr lang="en-US" sz="2400" dirty="0"/>
                    </a:p>
                  </a:txBody>
                  <a:tcPr/>
                </a:tc>
              </a:tr>
              <a:tr h="471577">
                <a:tc>
                  <a:txBody>
                    <a:bodyPr/>
                    <a:lstStyle/>
                    <a:p>
                      <a:r>
                        <a:rPr lang="en-US" sz="2400" dirty="0" smtClean="0"/>
                        <a:t>Management</a:t>
                      </a:r>
                      <a:endParaRPr lang="en-US" sz="2400" dirty="0"/>
                    </a:p>
                  </a:txBody>
                  <a:tcPr/>
                </a:tc>
                <a:tc>
                  <a:txBody>
                    <a:bodyPr/>
                    <a:lstStyle/>
                    <a:p>
                      <a:r>
                        <a:rPr lang="en-US" sz="2400" dirty="0" smtClean="0"/>
                        <a:t>System and Services Acquisition</a:t>
                      </a:r>
                      <a:endParaRPr lang="en-US" sz="2400" dirty="0"/>
                    </a:p>
                  </a:txBody>
                  <a:tcPr/>
                </a:tc>
              </a:tr>
              <a:tr h="848839">
                <a:tc>
                  <a:txBody>
                    <a:bodyPr/>
                    <a:lstStyle/>
                    <a:p>
                      <a:r>
                        <a:rPr lang="en-US" sz="2400" dirty="0" smtClean="0"/>
                        <a:t>Management</a:t>
                      </a:r>
                      <a:endParaRPr lang="en-US" sz="2400" dirty="0"/>
                    </a:p>
                  </a:txBody>
                  <a:tcPr/>
                </a:tc>
                <a:tc>
                  <a:txBody>
                    <a:bodyPr/>
                    <a:lstStyle/>
                    <a:p>
                      <a:r>
                        <a:rPr lang="en-US" sz="2400" dirty="0" smtClean="0"/>
                        <a:t>Certification, Accreditation,&amp; Security Assessments</a:t>
                      </a:r>
                      <a:endParaRPr lang="en-US" sz="2400" dirty="0"/>
                    </a:p>
                  </a:txBody>
                  <a:tcPr/>
                </a:tc>
              </a:tr>
              <a:tr h="178565">
                <a:tc>
                  <a:txBody>
                    <a:bodyPr/>
                    <a:lstStyle/>
                    <a:p>
                      <a:endParaRPr lang="en-US" sz="1200" dirty="0"/>
                    </a:p>
                  </a:txBody>
                  <a:tcPr/>
                </a:tc>
                <a:tc>
                  <a:txBody>
                    <a:bodyPr/>
                    <a:lstStyle/>
                    <a:p>
                      <a:endParaRPr lang="en-US" sz="1200" dirty="0"/>
                    </a:p>
                  </a:txBody>
                  <a:tcPr/>
                </a:tc>
              </a:tr>
              <a:tr h="471577">
                <a:tc>
                  <a:txBody>
                    <a:bodyPr/>
                    <a:lstStyle/>
                    <a:p>
                      <a:r>
                        <a:rPr lang="en-US" sz="2400" dirty="0" smtClean="0"/>
                        <a:t>Technical</a:t>
                      </a:r>
                      <a:endParaRPr lang="en-US" sz="2400" dirty="0"/>
                    </a:p>
                  </a:txBody>
                  <a:tcPr/>
                </a:tc>
                <a:tc>
                  <a:txBody>
                    <a:bodyPr/>
                    <a:lstStyle/>
                    <a:p>
                      <a:r>
                        <a:rPr lang="en-US" sz="2400" dirty="0" smtClean="0"/>
                        <a:t>Identification and Authentication</a:t>
                      </a:r>
                      <a:endParaRPr lang="en-US" sz="2400" dirty="0"/>
                    </a:p>
                  </a:txBody>
                  <a:tcPr/>
                </a:tc>
              </a:tr>
              <a:tr h="471577">
                <a:tc>
                  <a:txBody>
                    <a:bodyPr/>
                    <a:lstStyle/>
                    <a:p>
                      <a:r>
                        <a:rPr lang="en-US" sz="2400" dirty="0" smtClean="0"/>
                        <a:t>Technical</a:t>
                      </a:r>
                      <a:endParaRPr lang="en-US" sz="2400" dirty="0"/>
                    </a:p>
                  </a:txBody>
                  <a:tcPr/>
                </a:tc>
                <a:tc>
                  <a:txBody>
                    <a:bodyPr/>
                    <a:lstStyle/>
                    <a:p>
                      <a:r>
                        <a:rPr lang="en-US" sz="2400" dirty="0" smtClean="0"/>
                        <a:t>Access Control</a:t>
                      </a:r>
                      <a:endParaRPr lang="en-US" sz="2400" dirty="0"/>
                    </a:p>
                  </a:txBody>
                  <a:tcPr/>
                </a:tc>
              </a:tr>
              <a:tr h="471577">
                <a:tc>
                  <a:txBody>
                    <a:bodyPr/>
                    <a:lstStyle/>
                    <a:p>
                      <a:r>
                        <a:rPr lang="en-US" sz="2400" dirty="0" smtClean="0"/>
                        <a:t>Technical</a:t>
                      </a:r>
                      <a:endParaRPr lang="en-US" sz="2400" dirty="0"/>
                    </a:p>
                  </a:txBody>
                  <a:tcPr/>
                </a:tc>
                <a:tc>
                  <a:txBody>
                    <a:bodyPr/>
                    <a:lstStyle/>
                    <a:p>
                      <a:r>
                        <a:rPr lang="en-US" sz="2400" dirty="0" smtClean="0"/>
                        <a:t>Audit and Accountability</a:t>
                      </a:r>
                      <a:endParaRPr lang="en-US" sz="2400" dirty="0"/>
                    </a:p>
                  </a:txBody>
                  <a:tcPr/>
                </a:tc>
              </a:tr>
              <a:tr h="471577">
                <a:tc>
                  <a:txBody>
                    <a:bodyPr/>
                    <a:lstStyle/>
                    <a:p>
                      <a:r>
                        <a:rPr lang="en-US" sz="2400" dirty="0" smtClean="0"/>
                        <a:t>Technical</a:t>
                      </a:r>
                      <a:endParaRPr lang="en-US" sz="2400" dirty="0"/>
                    </a:p>
                  </a:txBody>
                  <a:tcPr/>
                </a:tc>
                <a:tc>
                  <a:txBody>
                    <a:bodyPr/>
                    <a:lstStyle/>
                    <a:p>
                      <a:r>
                        <a:rPr lang="en-US" sz="2400" dirty="0" smtClean="0"/>
                        <a:t>System and Communication Protection</a:t>
                      </a:r>
                      <a:endParaRPr lang="en-US" sz="2400" dirty="0"/>
                    </a:p>
                  </a:txBody>
                  <a:tcPr/>
                </a:tc>
              </a:tr>
            </a:tbl>
          </a:graphicData>
        </a:graphic>
      </p:graphicFrame>
    </p:spTree>
    <p:extLst>
      <p:ext uri="{BB962C8B-B14F-4D97-AF65-F5344CB8AC3E}">
        <p14:creationId xmlns:p14="http://schemas.microsoft.com/office/powerpoint/2010/main" val="101278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Audit and Alarms Model</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a:pPr>
                <a:defRPr/>
              </a:pPr>
              <a:t>8</a:t>
            </a:fld>
            <a:endParaRPr lang="en-US" dirty="0"/>
          </a:p>
        </p:txBody>
      </p:sp>
      <p:pic>
        <p:nvPicPr>
          <p:cNvPr id="1033" name="Picture 9" descr="C:\Users\gmaltby\Pictures\My Scans\2010-10 (Oct)\scan00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553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3999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NSIT Security Controls </a:t>
            </a:r>
            <a:r>
              <a:rPr lang="en-US" sz="3200" dirty="0" smtClean="0"/>
              <a:t>(cont)</a:t>
            </a:r>
            <a:endParaRPr lang="en-US" sz="3200"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80</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82489366"/>
              </p:ext>
            </p:extLst>
          </p:nvPr>
        </p:nvGraphicFramePr>
        <p:xfrm>
          <a:off x="457200" y="1066800"/>
          <a:ext cx="8229600" cy="4625193"/>
        </p:xfrm>
        <a:graphic>
          <a:graphicData uri="http://schemas.openxmlformats.org/drawingml/2006/table">
            <a:tbl>
              <a:tblPr firstRow="1" bandRow="1">
                <a:tableStyleId>{5C22544A-7EE6-4342-B048-85BDC9FD1C3A}</a:tableStyleId>
              </a:tblPr>
              <a:tblGrid>
                <a:gridCol w="2057400"/>
                <a:gridCol w="6172200"/>
              </a:tblGrid>
              <a:tr h="381000">
                <a:tc>
                  <a:txBody>
                    <a:bodyPr/>
                    <a:lstStyle/>
                    <a:p>
                      <a:r>
                        <a:rPr lang="en-US" dirty="0" smtClean="0"/>
                        <a:t>Class</a:t>
                      </a:r>
                      <a:endParaRPr lang="en-US" dirty="0"/>
                    </a:p>
                  </a:txBody>
                  <a:tcPr/>
                </a:tc>
                <a:tc>
                  <a:txBody>
                    <a:bodyPr/>
                    <a:lstStyle/>
                    <a:p>
                      <a:endParaRPr lang="en-US" dirty="0"/>
                    </a:p>
                  </a:txBody>
                  <a:tcPr/>
                </a:tc>
              </a:tr>
              <a:tr h="471577">
                <a:tc>
                  <a:txBody>
                    <a:bodyPr/>
                    <a:lstStyle/>
                    <a:p>
                      <a:r>
                        <a:rPr lang="en-US" sz="2400" dirty="0" smtClean="0"/>
                        <a:t>Operational</a:t>
                      </a:r>
                      <a:endParaRPr lang="en-US" sz="2400" dirty="0"/>
                    </a:p>
                  </a:txBody>
                  <a:tcPr/>
                </a:tc>
                <a:tc>
                  <a:txBody>
                    <a:bodyPr/>
                    <a:lstStyle/>
                    <a:p>
                      <a:r>
                        <a:rPr lang="en-US" sz="2400" dirty="0" smtClean="0"/>
                        <a:t>Personnel Security</a:t>
                      </a:r>
                      <a:endParaRPr lang="en-US" sz="2400" dirty="0"/>
                    </a:p>
                  </a:txBody>
                  <a:tcPr/>
                </a:tc>
              </a:tr>
              <a:tr h="471577">
                <a:tc>
                  <a:txBody>
                    <a:bodyPr/>
                    <a:lstStyle/>
                    <a:p>
                      <a:r>
                        <a:rPr lang="en-US" sz="2400" dirty="0" smtClean="0"/>
                        <a:t>Operational</a:t>
                      </a:r>
                      <a:endParaRPr lang="en-US" sz="2400" dirty="0"/>
                    </a:p>
                  </a:txBody>
                  <a:tcPr/>
                </a:tc>
                <a:tc>
                  <a:txBody>
                    <a:bodyPr/>
                    <a:lstStyle/>
                    <a:p>
                      <a:r>
                        <a:rPr lang="en-US" sz="2400" dirty="0" smtClean="0"/>
                        <a:t>Physical and Environmental Protection </a:t>
                      </a:r>
                      <a:endParaRPr lang="en-US" sz="2400" dirty="0"/>
                    </a:p>
                  </a:txBody>
                  <a:tcPr/>
                </a:tc>
              </a:tr>
              <a:tr h="471577">
                <a:tc>
                  <a:txBody>
                    <a:bodyPr/>
                    <a:lstStyle/>
                    <a:p>
                      <a:r>
                        <a:rPr lang="en-US" sz="2400" dirty="0" smtClean="0"/>
                        <a:t>Operational</a:t>
                      </a:r>
                      <a:endParaRPr lang="en-US" sz="2400" dirty="0"/>
                    </a:p>
                  </a:txBody>
                  <a:tcPr/>
                </a:tc>
                <a:tc>
                  <a:txBody>
                    <a:bodyPr/>
                    <a:lstStyle/>
                    <a:p>
                      <a:r>
                        <a:rPr lang="en-US" sz="2400" dirty="0" smtClean="0"/>
                        <a:t>Contingency Planning</a:t>
                      </a:r>
                      <a:endParaRPr lang="en-US" sz="2400" dirty="0"/>
                    </a:p>
                  </a:txBody>
                  <a:tcPr/>
                </a:tc>
              </a:tr>
              <a:tr h="471577">
                <a:tc>
                  <a:txBody>
                    <a:bodyPr/>
                    <a:lstStyle/>
                    <a:p>
                      <a:r>
                        <a:rPr lang="en-US" sz="2400" dirty="0" smtClean="0"/>
                        <a:t>Operational</a:t>
                      </a:r>
                      <a:endParaRPr lang="en-US" sz="2400" dirty="0"/>
                    </a:p>
                  </a:txBody>
                  <a:tcPr/>
                </a:tc>
                <a:tc>
                  <a:txBody>
                    <a:bodyPr/>
                    <a:lstStyle/>
                    <a:p>
                      <a:r>
                        <a:rPr lang="en-US" sz="2400" dirty="0" smtClean="0"/>
                        <a:t>Configuration Management</a:t>
                      </a:r>
                      <a:endParaRPr lang="en-US" sz="2400" dirty="0"/>
                    </a:p>
                  </a:txBody>
                  <a:tcPr/>
                </a:tc>
              </a:tr>
              <a:tr h="471577">
                <a:tc>
                  <a:txBody>
                    <a:bodyPr/>
                    <a:lstStyle/>
                    <a:p>
                      <a:r>
                        <a:rPr lang="en-US" sz="2400" dirty="0" smtClean="0"/>
                        <a:t>Operational</a:t>
                      </a:r>
                      <a:endParaRPr lang="en-US" sz="2400" dirty="0"/>
                    </a:p>
                  </a:txBody>
                  <a:tcPr/>
                </a:tc>
                <a:tc>
                  <a:txBody>
                    <a:bodyPr/>
                    <a:lstStyle/>
                    <a:p>
                      <a:r>
                        <a:rPr lang="en-US" sz="2400" dirty="0" smtClean="0"/>
                        <a:t>Maintenance</a:t>
                      </a:r>
                      <a:endParaRPr lang="en-US" sz="2400" dirty="0"/>
                    </a:p>
                  </a:txBody>
                  <a:tcPr/>
                </a:tc>
              </a:tr>
              <a:tr h="471577">
                <a:tc>
                  <a:txBody>
                    <a:bodyPr/>
                    <a:lstStyle/>
                    <a:p>
                      <a:r>
                        <a:rPr lang="en-US" sz="2400" dirty="0" smtClean="0"/>
                        <a:t>Operational</a:t>
                      </a:r>
                      <a:endParaRPr lang="en-US" sz="2400" dirty="0"/>
                    </a:p>
                  </a:txBody>
                  <a:tcPr/>
                </a:tc>
                <a:tc>
                  <a:txBody>
                    <a:bodyPr/>
                    <a:lstStyle/>
                    <a:p>
                      <a:r>
                        <a:rPr lang="en-US" sz="2400" dirty="0" smtClean="0"/>
                        <a:t>Systems and Information Integrity</a:t>
                      </a:r>
                      <a:endParaRPr lang="en-US" sz="2400" dirty="0"/>
                    </a:p>
                  </a:txBody>
                  <a:tcPr/>
                </a:tc>
              </a:tr>
              <a:tr h="471577">
                <a:tc>
                  <a:txBody>
                    <a:bodyPr/>
                    <a:lstStyle/>
                    <a:p>
                      <a:r>
                        <a:rPr lang="en-US" sz="2400" dirty="0" smtClean="0"/>
                        <a:t>Operational</a:t>
                      </a:r>
                      <a:endParaRPr lang="en-US" sz="2400" dirty="0"/>
                    </a:p>
                  </a:txBody>
                  <a:tcPr/>
                </a:tc>
                <a:tc>
                  <a:txBody>
                    <a:bodyPr/>
                    <a:lstStyle/>
                    <a:p>
                      <a:r>
                        <a:rPr lang="en-US" sz="2400" dirty="0" smtClean="0"/>
                        <a:t>Media Protection</a:t>
                      </a:r>
                      <a:endParaRPr lang="en-US" sz="2400" dirty="0"/>
                    </a:p>
                  </a:txBody>
                  <a:tcPr/>
                </a:tc>
              </a:tr>
              <a:tr h="471577">
                <a:tc>
                  <a:txBody>
                    <a:bodyPr/>
                    <a:lstStyle/>
                    <a:p>
                      <a:r>
                        <a:rPr lang="en-US" sz="2400" dirty="0" smtClean="0"/>
                        <a:t>Operational</a:t>
                      </a:r>
                      <a:endParaRPr lang="en-US" sz="2400" dirty="0"/>
                    </a:p>
                  </a:txBody>
                  <a:tcPr/>
                </a:tc>
                <a:tc>
                  <a:txBody>
                    <a:bodyPr/>
                    <a:lstStyle/>
                    <a:p>
                      <a:r>
                        <a:rPr lang="en-US" sz="2400" dirty="0" smtClean="0"/>
                        <a:t>Incident Response</a:t>
                      </a:r>
                      <a:endParaRPr lang="en-US" sz="2400" dirty="0"/>
                    </a:p>
                  </a:txBody>
                  <a:tcPr/>
                </a:tc>
              </a:tr>
              <a:tr h="471577">
                <a:tc>
                  <a:txBody>
                    <a:bodyPr/>
                    <a:lstStyle/>
                    <a:p>
                      <a:r>
                        <a:rPr lang="en-US" sz="2400" dirty="0" smtClean="0"/>
                        <a:t>Operational</a:t>
                      </a:r>
                      <a:endParaRPr lang="en-US" sz="2400" dirty="0"/>
                    </a:p>
                  </a:txBody>
                  <a:tcPr/>
                </a:tc>
                <a:tc>
                  <a:txBody>
                    <a:bodyPr/>
                    <a:lstStyle/>
                    <a:p>
                      <a:r>
                        <a:rPr lang="en-US" sz="2400" dirty="0" smtClean="0"/>
                        <a:t>Awareness and Training</a:t>
                      </a:r>
                      <a:endParaRPr lang="en-US" sz="2400" dirty="0"/>
                    </a:p>
                  </a:txBody>
                  <a:tcPr/>
                </a:tc>
              </a:tr>
            </a:tbl>
          </a:graphicData>
        </a:graphic>
      </p:graphicFrame>
    </p:spTree>
    <p:extLst>
      <p:ext uri="{BB962C8B-B14F-4D97-AF65-F5344CB8AC3E}">
        <p14:creationId xmlns:p14="http://schemas.microsoft.com/office/powerpoint/2010/main" val="27469226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Adjustments to Controls</a:t>
            </a:r>
            <a:endParaRPr lang="en-US" dirty="0"/>
          </a:p>
        </p:txBody>
      </p:sp>
      <p:sp>
        <p:nvSpPr>
          <p:cNvPr id="3" name="Content Placeholder 2"/>
          <p:cNvSpPr>
            <a:spLocks noGrp="1"/>
          </p:cNvSpPr>
          <p:nvPr>
            <p:ph idx="1"/>
          </p:nvPr>
        </p:nvSpPr>
        <p:spPr>
          <a:xfrm>
            <a:off x="533400" y="1524000"/>
            <a:ext cx="8229600" cy="3657600"/>
          </a:xfrm>
        </p:spPr>
        <p:txBody>
          <a:bodyPr/>
          <a:lstStyle/>
          <a:p>
            <a:r>
              <a:rPr lang="en-US" dirty="0" smtClean="0"/>
              <a:t>Technology</a:t>
            </a:r>
          </a:p>
          <a:p>
            <a:r>
              <a:rPr lang="en-US" dirty="0" smtClean="0"/>
              <a:t>Common controls</a:t>
            </a:r>
          </a:p>
          <a:p>
            <a:r>
              <a:rPr lang="en-US" dirty="0" smtClean="0"/>
              <a:t>Public access systems</a:t>
            </a:r>
          </a:p>
          <a:p>
            <a:r>
              <a:rPr lang="en-US" dirty="0"/>
              <a:t>Infrastructure </a:t>
            </a:r>
            <a:r>
              <a:rPr lang="en-US" dirty="0" smtClean="0"/>
              <a:t>controls</a:t>
            </a:r>
            <a:endParaRPr lang="en-US" dirty="0"/>
          </a:p>
          <a:p>
            <a:r>
              <a:rPr lang="en-US" dirty="0"/>
              <a:t>Scalability </a:t>
            </a:r>
            <a:r>
              <a:rPr lang="en-US" dirty="0" smtClean="0"/>
              <a:t>issues</a:t>
            </a:r>
            <a:endParaRPr lang="en-US" dirty="0"/>
          </a:p>
          <a:p>
            <a:r>
              <a:rPr lang="en-US" dirty="0"/>
              <a:t>Risk </a:t>
            </a:r>
            <a:r>
              <a:rPr lang="en-US" dirty="0" smtClean="0"/>
              <a:t>assessment</a:t>
            </a:r>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81</a:t>
            </a:fld>
            <a:endParaRPr lang="en-US" dirty="0"/>
          </a:p>
        </p:txBody>
      </p:sp>
    </p:spTree>
    <p:extLst>
      <p:ext uri="{BB962C8B-B14F-4D97-AF65-F5344CB8AC3E}">
        <p14:creationId xmlns:p14="http://schemas.microsoft.com/office/powerpoint/2010/main" val="8104148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Risk</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82</a:t>
            </a:fld>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543799"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750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t>Cost-Benefit Analysis</a:t>
            </a:r>
            <a:endParaRPr lang="en-US" dirty="0"/>
          </a:p>
        </p:txBody>
      </p:sp>
      <p:sp>
        <p:nvSpPr>
          <p:cNvPr id="3" name="Content Placeholder 2"/>
          <p:cNvSpPr>
            <a:spLocks noGrp="1"/>
          </p:cNvSpPr>
          <p:nvPr>
            <p:ph idx="1"/>
          </p:nvPr>
        </p:nvSpPr>
        <p:spPr>
          <a:xfrm>
            <a:off x="228600" y="1371600"/>
            <a:ext cx="8763000" cy="4495800"/>
          </a:xfrm>
        </p:spPr>
        <p:txBody>
          <a:bodyPr/>
          <a:lstStyle/>
          <a:p>
            <a:r>
              <a:rPr lang="en-US" dirty="0" smtClean="0"/>
              <a:t>Perform C-B A </a:t>
            </a:r>
            <a:r>
              <a:rPr lang="en-US" dirty="0"/>
              <a:t>to </a:t>
            </a:r>
            <a:r>
              <a:rPr lang="en-US" dirty="0" smtClean="0"/>
              <a:t>identify </a:t>
            </a:r>
            <a:r>
              <a:rPr lang="en-US" dirty="0"/>
              <a:t>appropriate </a:t>
            </a:r>
            <a:r>
              <a:rPr lang="en-US" dirty="0" smtClean="0"/>
              <a:t>controls </a:t>
            </a:r>
          </a:p>
          <a:p>
            <a:pPr lvl="1"/>
            <a:r>
              <a:rPr lang="en-US" dirty="0" smtClean="0"/>
              <a:t>greatest </a:t>
            </a:r>
            <a:r>
              <a:rPr lang="en-US" dirty="0"/>
              <a:t>benefit given resources </a:t>
            </a:r>
            <a:r>
              <a:rPr lang="en-US" dirty="0" smtClean="0"/>
              <a:t>available </a:t>
            </a:r>
            <a:endParaRPr lang="en-US" dirty="0"/>
          </a:p>
          <a:p>
            <a:r>
              <a:rPr lang="en-US" dirty="0" smtClean="0"/>
              <a:t>Qualitative </a:t>
            </a:r>
            <a:r>
              <a:rPr lang="en-US" dirty="0"/>
              <a:t>or </a:t>
            </a:r>
            <a:r>
              <a:rPr lang="en-US" dirty="0" smtClean="0"/>
              <a:t>quantitative </a:t>
            </a:r>
            <a:endParaRPr lang="en-US" dirty="0"/>
          </a:p>
          <a:p>
            <a:r>
              <a:rPr lang="en-US" dirty="0" smtClean="0"/>
              <a:t>Show </a:t>
            </a:r>
            <a:r>
              <a:rPr lang="en-US" dirty="0"/>
              <a:t>cost justified by reduction in </a:t>
            </a:r>
            <a:r>
              <a:rPr lang="en-US" dirty="0" smtClean="0"/>
              <a:t>risk</a:t>
            </a:r>
            <a:endParaRPr lang="en-US" dirty="0"/>
          </a:p>
          <a:p>
            <a:r>
              <a:rPr lang="en-US" dirty="0" smtClean="0"/>
              <a:t>Contrast </a:t>
            </a:r>
            <a:r>
              <a:rPr lang="en-US" dirty="0"/>
              <a:t>impact of implementing it or </a:t>
            </a:r>
            <a:r>
              <a:rPr lang="en-US" dirty="0" smtClean="0"/>
              <a:t>not </a:t>
            </a:r>
            <a:endParaRPr lang="en-US" dirty="0"/>
          </a:p>
          <a:p>
            <a:r>
              <a:rPr lang="en-US" dirty="0" smtClean="0"/>
              <a:t>Management </a:t>
            </a:r>
            <a:r>
              <a:rPr lang="en-US" dirty="0"/>
              <a:t>chooses selection of </a:t>
            </a:r>
            <a:r>
              <a:rPr lang="en-US" dirty="0" smtClean="0"/>
              <a:t>controls </a:t>
            </a:r>
          </a:p>
          <a:p>
            <a:pPr lvl="1"/>
            <a:r>
              <a:rPr lang="en-US" dirty="0" smtClean="0"/>
              <a:t>considers </a:t>
            </a:r>
            <a:r>
              <a:rPr lang="en-US" dirty="0"/>
              <a:t>if it reduces risk too much or not enough, is too costly or </a:t>
            </a:r>
            <a:r>
              <a:rPr lang="en-US" dirty="0" smtClean="0"/>
              <a:t>appropriate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83</a:t>
            </a:fld>
            <a:endParaRPr lang="en-US" dirty="0"/>
          </a:p>
        </p:txBody>
      </p:sp>
    </p:spTree>
    <p:extLst>
      <p:ext uri="{BB962C8B-B14F-4D97-AF65-F5344CB8AC3E}">
        <p14:creationId xmlns:p14="http://schemas.microsoft.com/office/powerpoint/2010/main" val="3322188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Security Plan</a:t>
            </a:r>
            <a:endParaRPr lang="en-US" dirty="0"/>
          </a:p>
        </p:txBody>
      </p:sp>
      <p:sp>
        <p:nvSpPr>
          <p:cNvPr id="3" name="Content Placeholder 2"/>
          <p:cNvSpPr>
            <a:spLocks noGrp="1"/>
          </p:cNvSpPr>
          <p:nvPr>
            <p:ph idx="1"/>
          </p:nvPr>
        </p:nvSpPr>
        <p:spPr/>
        <p:txBody>
          <a:bodyPr/>
          <a:lstStyle/>
          <a:p>
            <a:r>
              <a:rPr lang="en-US" dirty="0" smtClean="0"/>
              <a:t>Provides </a:t>
            </a:r>
            <a:r>
              <a:rPr lang="en-US" dirty="0"/>
              <a:t>details of</a:t>
            </a:r>
          </a:p>
          <a:p>
            <a:pPr lvl="1"/>
            <a:r>
              <a:rPr lang="en-US" dirty="0" smtClean="0"/>
              <a:t>what </a:t>
            </a:r>
            <a:r>
              <a:rPr lang="en-US" dirty="0"/>
              <a:t>will be </a:t>
            </a:r>
            <a:r>
              <a:rPr lang="en-US" dirty="0" smtClean="0"/>
              <a:t>done </a:t>
            </a:r>
            <a:endParaRPr lang="en-US" dirty="0"/>
          </a:p>
          <a:p>
            <a:pPr lvl="1"/>
            <a:r>
              <a:rPr lang="en-US" dirty="0" smtClean="0"/>
              <a:t>what </a:t>
            </a:r>
            <a:r>
              <a:rPr lang="en-US" dirty="0"/>
              <a:t>resources are </a:t>
            </a:r>
            <a:r>
              <a:rPr lang="en-US" dirty="0" smtClean="0"/>
              <a:t>needed</a:t>
            </a:r>
            <a:endParaRPr lang="en-US" dirty="0"/>
          </a:p>
          <a:p>
            <a:pPr lvl="1"/>
            <a:r>
              <a:rPr lang="en-US" dirty="0" smtClean="0"/>
              <a:t>who </a:t>
            </a:r>
            <a:r>
              <a:rPr lang="en-US" dirty="0"/>
              <a:t>is </a:t>
            </a:r>
            <a:r>
              <a:rPr lang="en-US" dirty="0" smtClean="0"/>
              <a:t>responsible </a:t>
            </a:r>
          </a:p>
          <a:p>
            <a:r>
              <a:rPr lang="en-US" dirty="0" smtClean="0"/>
              <a:t>Goal is to detail the actions needed to improve the identified deficiencies in the organization’s risk profile in a timely manner.</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84</a:t>
            </a:fld>
            <a:endParaRPr lang="en-US" dirty="0"/>
          </a:p>
        </p:txBody>
      </p:sp>
    </p:spTree>
    <p:extLst>
      <p:ext uri="{BB962C8B-B14F-4D97-AF65-F5344CB8AC3E}">
        <p14:creationId xmlns:p14="http://schemas.microsoft.com/office/powerpoint/2010/main" val="8462192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IT Security </a:t>
            </a:r>
            <a:r>
              <a:rPr lang="en-US" dirty="0" smtClean="0"/>
              <a:t>Plan </a:t>
            </a:r>
            <a:r>
              <a:rPr lang="en-US" sz="3200" dirty="0" smtClean="0"/>
              <a:t>(2)</a:t>
            </a:r>
            <a:endParaRPr lang="en-US" sz="3200" dirty="0"/>
          </a:p>
        </p:txBody>
      </p:sp>
      <p:sp>
        <p:nvSpPr>
          <p:cNvPr id="3" name="Content Placeholder 2"/>
          <p:cNvSpPr>
            <a:spLocks noGrp="1"/>
          </p:cNvSpPr>
          <p:nvPr>
            <p:ph idx="1"/>
          </p:nvPr>
        </p:nvSpPr>
        <p:spPr>
          <a:xfrm>
            <a:off x="533400" y="762000"/>
            <a:ext cx="8229600" cy="5105400"/>
          </a:xfrm>
        </p:spPr>
        <p:txBody>
          <a:bodyPr/>
          <a:lstStyle/>
          <a:p>
            <a:r>
              <a:rPr lang="en-US" dirty="0" smtClean="0"/>
              <a:t>IT Security Plan should include</a:t>
            </a:r>
            <a:endParaRPr lang="en-US" dirty="0"/>
          </a:p>
          <a:p>
            <a:pPr lvl="1"/>
            <a:r>
              <a:rPr lang="en-US" dirty="0" smtClean="0"/>
              <a:t>risks (asset/threat/vulnerability combinations)</a:t>
            </a:r>
          </a:p>
          <a:p>
            <a:pPr lvl="1"/>
            <a:r>
              <a:rPr lang="en-US" dirty="0" smtClean="0"/>
              <a:t>recommended controls (from risk assessment)</a:t>
            </a:r>
          </a:p>
          <a:p>
            <a:pPr lvl="1"/>
            <a:r>
              <a:rPr lang="en-US" dirty="0" smtClean="0"/>
              <a:t>action priority for each risk</a:t>
            </a:r>
            <a:endParaRPr lang="en-US" dirty="0"/>
          </a:p>
          <a:p>
            <a:pPr lvl="1"/>
            <a:r>
              <a:rPr lang="en-US" dirty="0" smtClean="0"/>
              <a:t>selected controls (based on Cost-Benefit Analysis)</a:t>
            </a:r>
          </a:p>
          <a:p>
            <a:pPr lvl="1"/>
            <a:r>
              <a:rPr lang="en-US" dirty="0" smtClean="0"/>
              <a:t>required resources </a:t>
            </a:r>
            <a:endParaRPr lang="en-US" dirty="0"/>
          </a:p>
          <a:p>
            <a:pPr lvl="1"/>
            <a:r>
              <a:rPr lang="en-US" dirty="0" smtClean="0"/>
              <a:t>responsible personnel</a:t>
            </a:r>
          </a:p>
          <a:p>
            <a:pPr lvl="1"/>
            <a:r>
              <a:rPr lang="en-US" dirty="0" smtClean="0"/>
              <a:t>implementation dates (start and end dates)</a:t>
            </a:r>
          </a:p>
          <a:p>
            <a:pPr lvl="1"/>
            <a:r>
              <a:rPr lang="en-US" dirty="0" smtClean="0"/>
              <a:t>maintenance requirements</a:t>
            </a:r>
            <a:endParaRPr lang="en-US" dirty="0"/>
          </a:p>
          <a:p>
            <a:pPr lvl="1"/>
            <a:r>
              <a:rPr lang="en-US" dirty="0" smtClean="0"/>
              <a:t>other comments (as needed)</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85</a:t>
            </a:fld>
            <a:endParaRPr lang="en-US" dirty="0"/>
          </a:p>
        </p:txBody>
      </p:sp>
    </p:spTree>
    <p:extLst>
      <p:ext uri="{BB962C8B-B14F-4D97-AF65-F5344CB8AC3E}">
        <p14:creationId xmlns:p14="http://schemas.microsoft.com/office/powerpoint/2010/main" val="14495926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IT Security Controls </a:t>
            </a:r>
            <a:br>
              <a:rPr lang="en-US" dirty="0" smtClean="0"/>
            </a:br>
            <a:r>
              <a:rPr lang="en-US" dirty="0" smtClean="0"/>
              <a:t>– Implementation Plan Table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3162499"/>
              </p:ext>
            </p:extLst>
          </p:nvPr>
        </p:nvGraphicFramePr>
        <p:xfrm>
          <a:off x="152400" y="1371600"/>
          <a:ext cx="8915399" cy="4267200"/>
        </p:xfrm>
        <a:graphic>
          <a:graphicData uri="http://schemas.openxmlformats.org/drawingml/2006/table">
            <a:tbl>
              <a:tblPr firstRow="1" bandRow="1">
                <a:tableStyleId>{5C22544A-7EE6-4342-B048-85BDC9FD1C3A}</a:tableStyleId>
              </a:tblPr>
              <a:tblGrid>
                <a:gridCol w="1053635"/>
                <a:gridCol w="648394"/>
                <a:gridCol w="1504389"/>
                <a:gridCol w="755983"/>
                <a:gridCol w="1042738"/>
                <a:gridCol w="1016668"/>
                <a:gridCol w="1173079"/>
                <a:gridCol w="729914"/>
                <a:gridCol w="990599"/>
              </a:tblGrid>
              <a:tr h="705853">
                <a:tc>
                  <a:txBody>
                    <a:bodyPr/>
                    <a:lstStyle/>
                    <a:p>
                      <a:r>
                        <a:rPr lang="en-US" sz="1400" dirty="0" smtClean="0"/>
                        <a:t>Risk (Asset / Threat)</a:t>
                      </a:r>
                      <a:endParaRPr lang="en-US" sz="1400" dirty="0"/>
                    </a:p>
                  </a:txBody>
                  <a:tcPr/>
                </a:tc>
                <a:tc>
                  <a:txBody>
                    <a:bodyPr/>
                    <a:lstStyle/>
                    <a:p>
                      <a:r>
                        <a:rPr lang="en-US" sz="1400" dirty="0" smtClean="0"/>
                        <a:t>Level of Risk</a:t>
                      </a:r>
                      <a:endParaRPr lang="en-US" sz="1400" dirty="0"/>
                    </a:p>
                  </a:txBody>
                  <a:tcPr/>
                </a:tc>
                <a:tc>
                  <a:txBody>
                    <a:bodyPr/>
                    <a:lstStyle/>
                    <a:p>
                      <a:r>
                        <a:rPr lang="en-US" sz="1400" dirty="0" smtClean="0"/>
                        <a:t>Recommended Controls</a:t>
                      </a:r>
                      <a:endParaRPr lang="en-US" sz="1400" dirty="0"/>
                    </a:p>
                  </a:txBody>
                  <a:tcPr/>
                </a:tc>
                <a:tc>
                  <a:txBody>
                    <a:bodyPr/>
                    <a:lstStyle/>
                    <a:p>
                      <a:r>
                        <a:rPr lang="en-US" sz="1400" dirty="0" smtClean="0"/>
                        <a:t>Priority</a:t>
                      </a:r>
                      <a:endParaRPr lang="en-US" sz="1400" dirty="0"/>
                    </a:p>
                  </a:txBody>
                  <a:tcPr/>
                </a:tc>
                <a:tc>
                  <a:txBody>
                    <a:bodyPr/>
                    <a:lstStyle/>
                    <a:p>
                      <a:r>
                        <a:rPr lang="en-US" sz="1400" dirty="0" smtClean="0"/>
                        <a:t>Selected Controls</a:t>
                      </a:r>
                      <a:endParaRPr lang="en-US" sz="1400" dirty="0"/>
                    </a:p>
                  </a:txBody>
                  <a:tcPr/>
                </a:tc>
                <a:tc>
                  <a:txBody>
                    <a:bodyPr/>
                    <a:lstStyle/>
                    <a:p>
                      <a:r>
                        <a:rPr lang="en-US" sz="1400" dirty="0" smtClean="0"/>
                        <a:t>Required Resources</a:t>
                      </a:r>
                      <a:endParaRPr lang="en-US" sz="1400" dirty="0"/>
                    </a:p>
                  </a:txBody>
                  <a:tcPr/>
                </a:tc>
                <a:tc>
                  <a:txBody>
                    <a:bodyPr/>
                    <a:lstStyle/>
                    <a:p>
                      <a:r>
                        <a:rPr lang="en-US" sz="1400" dirty="0" smtClean="0"/>
                        <a:t>Responsible Persons</a:t>
                      </a:r>
                      <a:endParaRPr lang="en-US" sz="1400" dirty="0"/>
                    </a:p>
                  </a:txBody>
                  <a:tcPr/>
                </a:tc>
                <a:tc>
                  <a:txBody>
                    <a:bodyPr/>
                    <a:lstStyle/>
                    <a:p>
                      <a:r>
                        <a:rPr lang="en-US" sz="1400" dirty="0" smtClean="0"/>
                        <a:t>Start – End Date</a:t>
                      </a:r>
                      <a:endParaRPr lang="en-US" sz="1400" dirty="0"/>
                    </a:p>
                  </a:txBody>
                  <a:tcPr/>
                </a:tc>
                <a:tc>
                  <a:txBody>
                    <a:bodyPr/>
                    <a:lstStyle/>
                    <a:p>
                      <a:r>
                        <a:rPr lang="en-US" sz="1400" dirty="0" smtClean="0"/>
                        <a:t>Other Comments</a:t>
                      </a:r>
                      <a:endParaRPr lang="en-US" sz="1400" dirty="0"/>
                    </a:p>
                  </a:txBody>
                  <a:tcPr/>
                </a:tc>
              </a:tr>
              <a:tr h="3535680">
                <a:tc>
                  <a:txBody>
                    <a:bodyPr/>
                    <a:lstStyle/>
                    <a:p>
                      <a:r>
                        <a:rPr lang="en-US" sz="1600" dirty="0" smtClean="0"/>
                        <a:t>Hacker attack on Internet Router</a:t>
                      </a:r>
                    </a:p>
                  </a:txBody>
                  <a:tcPr/>
                </a:tc>
                <a:tc>
                  <a:txBody>
                    <a:bodyPr/>
                    <a:lstStyle/>
                    <a:p>
                      <a:r>
                        <a:rPr lang="en-US" sz="1600" dirty="0" smtClean="0"/>
                        <a:t>High</a:t>
                      </a:r>
                      <a:endParaRPr lang="en-US" sz="1600" dirty="0"/>
                    </a:p>
                  </a:txBody>
                  <a:tcPr/>
                </a:tc>
                <a:tc>
                  <a:txBody>
                    <a:bodyPr/>
                    <a:lstStyle/>
                    <a:p>
                      <a:pPr marL="0" indent="0">
                        <a:buFont typeface="Arial" pitchFamily="34" charset="0"/>
                        <a:buNone/>
                      </a:pPr>
                      <a:r>
                        <a:rPr lang="en-US" sz="1600" dirty="0" smtClean="0"/>
                        <a:t>- Disable external Telenet access</a:t>
                      </a:r>
                    </a:p>
                    <a:p>
                      <a:pPr marL="0" indent="0">
                        <a:buFont typeface="Arial" pitchFamily="34" charset="0"/>
                        <a:buNone/>
                      </a:pPr>
                      <a:endParaRPr lang="en-US" sz="1600" dirty="0" smtClean="0"/>
                    </a:p>
                    <a:p>
                      <a:pPr marL="0" indent="0">
                        <a:buFont typeface="Arial" pitchFamily="34" charset="0"/>
                        <a:buNone/>
                      </a:pPr>
                      <a:r>
                        <a:rPr lang="en-US" sz="1600" dirty="0" smtClean="0"/>
                        <a:t>- Set policy for strong admin passwords</a:t>
                      </a:r>
                    </a:p>
                    <a:p>
                      <a:pPr marL="0" indent="0">
                        <a:buFont typeface="Arial" pitchFamily="34" charset="0"/>
                        <a:buNone/>
                      </a:pPr>
                      <a:endParaRPr lang="en-US" sz="1600" dirty="0" smtClean="0"/>
                    </a:p>
                    <a:p>
                      <a:pPr marL="0" indent="0">
                        <a:buFont typeface="Arial" pitchFamily="34" charset="0"/>
                        <a:buNone/>
                      </a:pPr>
                      <a:r>
                        <a:rPr lang="en-US" sz="1600" dirty="0" smtClean="0"/>
                        <a:t>- Set backup strategy for router configuration files</a:t>
                      </a:r>
                    </a:p>
                    <a:p>
                      <a:pPr marL="0" indent="0">
                        <a:buFont typeface="Arial" pitchFamily="34" charset="0"/>
                        <a:buNone/>
                      </a:pPr>
                      <a:endParaRPr lang="en-US" sz="1600" dirty="0"/>
                    </a:p>
                  </a:txBody>
                  <a:tcPr/>
                </a:tc>
                <a:tc>
                  <a:txBody>
                    <a:bodyPr/>
                    <a:lstStyle/>
                    <a:p>
                      <a:r>
                        <a:rPr lang="en-US" sz="1600" dirty="0" smtClean="0"/>
                        <a:t>High</a:t>
                      </a:r>
                      <a:endParaRPr lang="en-US" sz="1600" dirty="0"/>
                    </a:p>
                  </a:txBody>
                  <a:tcPr/>
                </a:tc>
                <a:tc>
                  <a:txBody>
                    <a:bodyPr/>
                    <a:lstStyle/>
                    <a:p>
                      <a:r>
                        <a:rPr lang="en-US" sz="1600" dirty="0" smtClean="0"/>
                        <a:t>- Install intrusion detection software</a:t>
                      </a:r>
                      <a:endParaRPr lang="en-US" sz="1600" dirty="0"/>
                    </a:p>
                  </a:txBody>
                  <a:tcPr/>
                </a:tc>
                <a:tc>
                  <a:txBody>
                    <a:bodyPr/>
                    <a:lstStyle/>
                    <a:p>
                      <a:r>
                        <a:rPr lang="en-US" sz="1600" dirty="0" smtClean="0"/>
                        <a:t>- 1 day of network admin time to install and test software</a:t>
                      </a:r>
                    </a:p>
                    <a:p>
                      <a:r>
                        <a:rPr lang="en-US" sz="1600" dirty="0" smtClean="0"/>
                        <a:t> - 2 days of training for network admin staff</a:t>
                      </a:r>
                      <a:endParaRPr lang="en-US" sz="1600" dirty="0"/>
                    </a:p>
                  </a:txBody>
                  <a:tcPr/>
                </a:tc>
                <a:tc>
                  <a:txBody>
                    <a:bodyPr/>
                    <a:lstStyle/>
                    <a:p>
                      <a:r>
                        <a:rPr lang="en-US" sz="1600" dirty="0" smtClean="0"/>
                        <a:t>Bob, Network Admin</a:t>
                      </a:r>
                      <a:endParaRPr lang="en-US" sz="1600" dirty="0"/>
                    </a:p>
                  </a:txBody>
                  <a:tcPr/>
                </a:tc>
                <a:tc>
                  <a:txBody>
                    <a:bodyPr/>
                    <a:lstStyle/>
                    <a:p>
                      <a:r>
                        <a:rPr lang="en-US" sz="1600" dirty="0" smtClean="0"/>
                        <a:t>10/28 – 10/28</a:t>
                      </a:r>
                    </a:p>
                    <a:p>
                      <a:endParaRPr lang="en-US" sz="1600" dirty="0" smtClean="0"/>
                    </a:p>
                    <a:p>
                      <a:endParaRPr lang="en-US" sz="1600" dirty="0" smtClean="0"/>
                    </a:p>
                    <a:p>
                      <a:endParaRPr lang="en-US" sz="1600" dirty="0" smtClean="0"/>
                    </a:p>
                    <a:p>
                      <a:endParaRPr lang="en-US" sz="1600" dirty="0" smtClean="0"/>
                    </a:p>
                    <a:p>
                      <a:r>
                        <a:rPr lang="en-US" sz="1600" dirty="0" smtClean="0"/>
                        <a:t>10/29- 10/30</a:t>
                      </a:r>
                      <a:endParaRPr lang="en-US" sz="1600" dirty="0"/>
                    </a:p>
                  </a:txBody>
                  <a:tcPr/>
                </a:tc>
                <a:tc>
                  <a:txBody>
                    <a:bodyPr/>
                    <a:lstStyle/>
                    <a:p>
                      <a:r>
                        <a:rPr lang="en-US" sz="1600" dirty="0" smtClean="0"/>
                        <a:t>Look into replacing Telenet</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86</a:t>
            </a:fld>
            <a:endParaRPr lang="en-US" dirty="0"/>
          </a:p>
        </p:txBody>
      </p:sp>
    </p:spTree>
    <p:extLst>
      <p:ext uri="{BB962C8B-B14F-4D97-AF65-F5344CB8AC3E}">
        <p14:creationId xmlns:p14="http://schemas.microsoft.com/office/powerpoint/2010/main" val="21168128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Plan Implementation</a:t>
            </a:r>
          </a:p>
        </p:txBody>
      </p:sp>
      <p:sp>
        <p:nvSpPr>
          <p:cNvPr id="3" name="Content Placeholder 2"/>
          <p:cNvSpPr>
            <a:spLocks noGrp="1"/>
          </p:cNvSpPr>
          <p:nvPr>
            <p:ph idx="1"/>
          </p:nvPr>
        </p:nvSpPr>
        <p:spPr>
          <a:xfrm>
            <a:off x="533400" y="1219200"/>
            <a:ext cx="8382000" cy="4648200"/>
          </a:xfrm>
        </p:spPr>
        <p:txBody>
          <a:bodyPr/>
          <a:lstStyle/>
          <a:p>
            <a:r>
              <a:rPr lang="en-US" dirty="0" smtClean="0"/>
              <a:t>IT security plan documents </a:t>
            </a:r>
            <a:r>
              <a:rPr lang="en-US" dirty="0"/>
              <a:t>what </a:t>
            </a:r>
            <a:r>
              <a:rPr lang="en-US" dirty="0" smtClean="0"/>
              <a:t>needs to be done for each control</a:t>
            </a:r>
            <a:endParaRPr lang="en-US" dirty="0"/>
          </a:p>
          <a:p>
            <a:r>
              <a:rPr lang="en-US" dirty="0" smtClean="0"/>
              <a:t>Identifies </a:t>
            </a:r>
            <a:r>
              <a:rPr lang="en-US" dirty="0"/>
              <a:t>personnel </a:t>
            </a:r>
            <a:r>
              <a:rPr lang="en-US" dirty="0" smtClean="0"/>
              <a:t>to perform </a:t>
            </a:r>
            <a:r>
              <a:rPr lang="en-US" dirty="0"/>
              <a:t>needed </a:t>
            </a:r>
            <a:r>
              <a:rPr lang="en-US" dirty="0" smtClean="0"/>
              <a:t>tasks</a:t>
            </a:r>
            <a:endParaRPr lang="en-US" dirty="0"/>
          </a:p>
          <a:p>
            <a:pPr lvl="1"/>
            <a:r>
              <a:rPr lang="en-US" dirty="0" smtClean="0"/>
              <a:t>implement </a:t>
            </a:r>
            <a:r>
              <a:rPr lang="en-US" dirty="0"/>
              <a:t>new or enhanced </a:t>
            </a:r>
            <a:r>
              <a:rPr lang="en-US" dirty="0" smtClean="0"/>
              <a:t>controls</a:t>
            </a:r>
            <a:endParaRPr lang="en-US" dirty="0"/>
          </a:p>
          <a:p>
            <a:pPr lvl="1"/>
            <a:r>
              <a:rPr lang="en-US" dirty="0" smtClean="0"/>
              <a:t>system </a:t>
            </a:r>
            <a:r>
              <a:rPr lang="en-US" dirty="0"/>
              <a:t>configuration changes, </a:t>
            </a:r>
            <a:r>
              <a:rPr lang="en-US" dirty="0" smtClean="0"/>
              <a:t> software upgrades </a:t>
            </a:r>
            <a:r>
              <a:rPr lang="en-US" dirty="0"/>
              <a:t>or </a:t>
            </a:r>
            <a:r>
              <a:rPr lang="en-US" dirty="0" smtClean="0"/>
              <a:t>new system / software installation(s) </a:t>
            </a:r>
            <a:endParaRPr lang="en-US" dirty="0"/>
          </a:p>
          <a:p>
            <a:pPr lvl="1"/>
            <a:r>
              <a:rPr lang="en-US" dirty="0" smtClean="0"/>
              <a:t>development </a:t>
            </a:r>
            <a:r>
              <a:rPr lang="en-US" dirty="0"/>
              <a:t>of new / extended </a:t>
            </a:r>
            <a:r>
              <a:rPr lang="en-US" dirty="0" smtClean="0"/>
              <a:t>procedures </a:t>
            </a:r>
            <a:endParaRPr lang="en-US" dirty="0"/>
          </a:p>
          <a:p>
            <a:r>
              <a:rPr lang="en-US" dirty="0" smtClean="0"/>
              <a:t>Monitor implementation to </a:t>
            </a:r>
            <a:r>
              <a:rPr lang="en-US" dirty="0"/>
              <a:t>ensure </a:t>
            </a:r>
            <a:r>
              <a:rPr lang="en-US" dirty="0" smtClean="0"/>
              <a:t>it done correctly  (…test controls)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87</a:t>
            </a:fld>
            <a:endParaRPr lang="en-US" dirty="0"/>
          </a:p>
        </p:txBody>
      </p:sp>
    </p:spTree>
    <p:extLst>
      <p:ext uri="{BB962C8B-B14F-4D97-AF65-F5344CB8AC3E}">
        <p14:creationId xmlns:p14="http://schemas.microsoft.com/office/powerpoint/2010/main" val="34336412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Training / Awareness</a:t>
            </a:r>
          </a:p>
        </p:txBody>
      </p:sp>
      <p:sp>
        <p:nvSpPr>
          <p:cNvPr id="3" name="Content Placeholder 2"/>
          <p:cNvSpPr>
            <a:spLocks noGrp="1"/>
          </p:cNvSpPr>
          <p:nvPr>
            <p:ph idx="1"/>
          </p:nvPr>
        </p:nvSpPr>
        <p:spPr>
          <a:xfrm>
            <a:off x="533400" y="1447800"/>
            <a:ext cx="8229600" cy="4419600"/>
          </a:xfrm>
        </p:spPr>
        <p:txBody>
          <a:bodyPr/>
          <a:lstStyle/>
          <a:p>
            <a:r>
              <a:rPr lang="en-US" dirty="0" smtClean="0"/>
              <a:t>Personnel </a:t>
            </a:r>
            <a:r>
              <a:rPr lang="en-US" dirty="0"/>
              <a:t>need </a:t>
            </a:r>
            <a:r>
              <a:rPr lang="en-US" dirty="0" smtClean="0"/>
              <a:t>training </a:t>
            </a:r>
            <a:endParaRPr lang="en-US" dirty="0"/>
          </a:p>
          <a:p>
            <a:pPr lvl="1"/>
            <a:r>
              <a:rPr lang="en-US" dirty="0" smtClean="0"/>
              <a:t>on </a:t>
            </a:r>
            <a:r>
              <a:rPr lang="en-US" dirty="0"/>
              <a:t>details of design and </a:t>
            </a:r>
            <a:r>
              <a:rPr lang="en-US" dirty="0" smtClean="0"/>
              <a:t>implementation </a:t>
            </a:r>
            <a:endParaRPr lang="en-US" dirty="0"/>
          </a:p>
          <a:p>
            <a:pPr lvl="1"/>
            <a:r>
              <a:rPr lang="en-US" dirty="0" smtClean="0"/>
              <a:t>awareness </a:t>
            </a:r>
            <a:r>
              <a:rPr lang="en-US" dirty="0"/>
              <a:t>of operational </a:t>
            </a:r>
            <a:r>
              <a:rPr lang="en-US" dirty="0" smtClean="0"/>
              <a:t>procedures </a:t>
            </a:r>
            <a:endParaRPr lang="en-US" dirty="0"/>
          </a:p>
          <a:p>
            <a:r>
              <a:rPr lang="en-US" dirty="0" smtClean="0"/>
              <a:t>Also </a:t>
            </a:r>
            <a:r>
              <a:rPr lang="en-US" dirty="0"/>
              <a:t>need general awareness for </a:t>
            </a:r>
            <a:r>
              <a:rPr lang="en-US" dirty="0" smtClean="0"/>
              <a:t>all</a:t>
            </a:r>
            <a:endParaRPr lang="en-US" dirty="0"/>
          </a:p>
          <a:p>
            <a:pPr lvl="1"/>
            <a:r>
              <a:rPr lang="en-US" dirty="0" smtClean="0"/>
              <a:t>all levels (personnel) </a:t>
            </a:r>
            <a:r>
              <a:rPr lang="en-US" dirty="0"/>
              <a:t>in </a:t>
            </a:r>
            <a:r>
              <a:rPr lang="en-US" dirty="0" smtClean="0"/>
              <a:t>organization </a:t>
            </a:r>
            <a:endParaRPr lang="en-US" dirty="0"/>
          </a:p>
          <a:p>
            <a:pPr lvl="1"/>
            <a:r>
              <a:rPr lang="en-US" dirty="0" smtClean="0"/>
              <a:t>essential </a:t>
            </a:r>
            <a:r>
              <a:rPr lang="en-US" dirty="0"/>
              <a:t>to meet security </a:t>
            </a:r>
            <a:r>
              <a:rPr lang="en-US" dirty="0" smtClean="0"/>
              <a:t>objectives </a:t>
            </a:r>
            <a:endParaRPr lang="en-US" dirty="0"/>
          </a:p>
          <a:p>
            <a:pPr lvl="1"/>
            <a:r>
              <a:rPr lang="en-US" dirty="0" smtClean="0"/>
              <a:t>aim </a:t>
            </a:r>
            <a:r>
              <a:rPr lang="en-US" dirty="0"/>
              <a:t>to convince personnel that risks exist and breaches may have significant </a:t>
            </a:r>
            <a:r>
              <a:rPr lang="en-US" dirty="0" smtClean="0"/>
              <a:t>consequences</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88</a:t>
            </a:fld>
            <a:endParaRPr lang="en-US" dirty="0"/>
          </a:p>
        </p:txBody>
      </p:sp>
    </p:spTree>
    <p:extLst>
      <p:ext uri="{BB962C8B-B14F-4D97-AF65-F5344CB8AC3E}">
        <p14:creationId xmlns:p14="http://schemas.microsoft.com/office/powerpoint/2010/main" val="28875296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9220200" cy="4800600"/>
          </a:xfrm>
        </p:spPr>
        <p:txBody>
          <a:bodyPr/>
          <a:lstStyle/>
          <a:p>
            <a:r>
              <a:rPr lang="en-US" dirty="0" smtClean="0"/>
              <a:t>Security </a:t>
            </a:r>
            <a:r>
              <a:rPr lang="en-US" dirty="0"/>
              <a:t>management is cyclic</a:t>
            </a:r>
            <a:r>
              <a:rPr lang="en-US" dirty="0" smtClean="0"/>
              <a:t>, should be  repeated </a:t>
            </a:r>
          </a:p>
          <a:p>
            <a:r>
              <a:rPr lang="en-US" dirty="0" smtClean="0"/>
              <a:t>Need </a:t>
            </a:r>
            <a:r>
              <a:rPr lang="en-US" dirty="0"/>
              <a:t>to monitor implemented </a:t>
            </a:r>
            <a:r>
              <a:rPr lang="en-US" dirty="0" smtClean="0"/>
              <a:t>controls</a:t>
            </a:r>
            <a:endParaRPr lang="en-US" dirty="0"/>
          </a:p>
          <a:p>
            <a:r>
              <a:rPr lang="en-US" dirty="0" smtClean="0"/>
              <a:t>Evaluate </a:t>
            </a:r>
            <a:r>
              <a:rPr lang="en-US" dirty="0"/>
              <a:t>changes for security </a:t>
            </a:r>
            <a:r>
              <a:rPr lang="en-US" dirty="0" smtClean="0"/>
              <a:t>implications </a:t>
            </a:r>
            <a:endParaRPr lang="en-US" dirty="0"/>
          </a:p>
          <a:p>
            <a:pPr lvl="1"/>
            <a:r>
              <a:rPr lang="en-US" dirty="0" smtClean="0"/>
              <a:t>if not done, may increase </a:t>
            </a:r>
            <a:r>
              <a:rPr lang="en-US" dirty="0"/>
              <a:t>chance of security </a:t>
            </a:r>
            <a:r>
              <a:rPr lang="en-US" dirty="0" smtClean="0"/>
              <a:t>breach </a:t>
            </a:r>
            <a:endParaRPr lang="en-US" dirty="0"/>
          </a:p>
          <a:p>
            <a:r>
              <a:rPr lang="en-US" dirty="0" smtClean="0"/>
              <a:t>Follow-up includes</a:t>
            </a:r>
          </a:p>
          <a:p>
            <a:pPr lvl="1"/>
            <a:r>
              <a:rPr lang="en-US" dirty="0" smtClean="0"/>
              <a:t>maintenance of security controls </a:t>
            </a:r>
          </a:p>
          <a:p>
            <a:pPr lvl="1"/>
            <a:r>
              <a:rPr lang="en-US" dirty="0" smtClean="0"/>
              <a:t>security compliance checking</a:t>
            </a:r>
          </a:p>
          <a:p>
            <a:pPr lvl="1"/>
            <a:r>
              <a:rPr lang="en-US" dirty="0" smtClean="0"/>
              <a:t>change and configuration management</a:t>
            </a:r>
          </a:p>
          <a:p>
            <a:pPr lvl="1"/>
            <a:r>
              <a:rPr lang="en-US" dirty="0" smtClean="0"/>
              <a:t>incident handling</a:t>
            </a:r>
          </a:p>
          <a:p>
            <a:endParaRPr lang="en-US" dirty="0"/>
          </a:p>
        </p:txBody>
      </p:sp>
      <p:sp>
        <p:nvSpPr>
          <p:cNvPr id="2" name="Title 1"/>
          <p:cNvSpPr>
            <a:spLocks noGrp="1"/>
          </p:cNvSpPr>
          <p:nvPr>
            <p:ph type="title"/>
          </p:nvPr>
        </p:nvSpPr>
        <p:spPr>
          <a:xfrm>
            <a:off x="457200" y="152400"/>
            <a:ext cx="8229600" cy="990600"/>
          </a:xfrm>
        </p:spPr>
        <p:txBody>
          <a:bodyPr/>
          <a:lstStyle/>
          <a:p>
            <a:r>
              <a:rPr lang="en-US" dirty="0" smtClean="0"/>
              <a:t>Security Implementation Follow-Up</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89</a:t>
            </a:fld>
            <a:endParaRPr lang="en-US" dirty="0"/>
          </a:p>
        </p:txBody>
      </p:sp>
    </p:spTree>
    <p:extLst>
      <p:ext uri="{BB962C8B-B14F-4D97-AF65-F5344CB8AC3E}">
        <p14:creationId xmlns:p14="http://schemas.microsoft.com/office/powerpoint/2010/main" val="2847348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Audit Trail Model</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9</a:t>
            </a:fld>
            <a:endParaRPr lang="en-US" dirty="0"/>
          </a:p>
        </p:txBody>
      </p:sp>
      <p:pic>
        <p:nvPicPr>
          <p:cNvPr id="2050" name="Picture 2" descr="C:\Users\gmaltby\Pictures\My Scans\2010-10 (Oct)\scan000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467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702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609600"/>
          </a:xfrm>
        </p:spPr>
        <p:txBody>
          <a:bodyPr/>
          <a:lstStyle/>
          <a:p>
            <a:r>
              <a:rPr lang="en-US" dirty="0" smtClean="0"/>
              <a:t>Maintenance of Implemented Controls</a:t>
            </a:r>
            <a:endParaRPr lang="en-US" dirty="0"/>
          </a:p>
        </p:txBody>
      </p:sp>
      <p:sp>
        <p:nvSpPr>
          <p:cNvPr id="3" name="Content Placeholder 2"/>
          <p:cNvSpPr>
            <a:spLocks noGrp="1"/>
          </p:cNvSpPr>
          <p:nvPr>
            <p:ph idx="1"/>
          </p:nvPr>
        </p:nvSpPr>
        <p:spPr>
          <a:xfrm>
            <a:off x="533400" y="762000"/>
            <a:ext cx="8229600" cy="5105400"/>
          </a:xfrm>
        </p:spPr>
        <p:txBody>
          <a:bodyPr/>
          <a:lstStyle/>
          <a:p>
            <a:r>
              <a:rPr lang="en-US" dirty="0" smtClean="0"/>
              <a:t>Need </a:t>
            </a:r>
            <a:r>
              <a:rPr lang="en-US" dirty="0"/>
              <a:t>continued maintenance </a:t>
            </a:r>
            <a:r>
              <a:rPr lang="en-US" dirty="0" smtClean="0"/>
              <a:t>and </a:t>
            </a:r>
            <a:r>
              <a:rPr lang="en-US" dirty="0"/>
              <a:t>monitoring of implemented controls to ensure continued correct functioning and </a:t>
            </a:r>
            <a:r>
              <a:rPr lang="en-US" dirty="0" smtClean="0"/>
              <a:t>appropriateness </a:t>
            </a:r>
          </a:p>
          <a:p>
            <a:r>
              <a:rPr lang="en-US" dirty="0" smtClean="0"/>
              <a:t>Tasks </a:t>
            </a:r>
            <a:r>
              <a:rPr lang="en-US" dirty="0"/>
              <a:t>include:</a:t>
            </a:r>
          </a:p>
          <a:p>
            <a:pPr lvl="1"/>
            <a:r>
              <a:rPr lang="en-US" dirty="0" smtClean="0"/>
              <a:t>periodic </a:t>
            </a:r>
            <a:r>
              <a:rPr lang="en-US" dirty="0"/>
              <a:t>review of </a:t>
            </a:r>
            <a:r>
              <a:rPr lang="en-US" dirty="0" smtClean="0"/>
              <a:t>controls</a:t>
            </a:r>
            <a:endParaRPr lang="en-US" dirty="0"/>
          </a:p>
          <a:p>
            <a:pPr lvl="1"/>
            <a:r>
              <a:rPr lang="en-US" dirty="0" smtClean="0"/>
              <a:t>upgrade </a:t>
            </a:r>
            <a:r>
              <a:rPr lang="en-US" dirty="0"/>
              <a:t>of controls to meet new </a:t>
            </a:r>
            <a:r>
              <a:rPr lang="en-US" dirty="0" smtClean="0"/>
              <a:t>requirements </a:t>
            </a:r>
            <a:endParaRPr lang="en-US" dirty="0"/>
          </a:p>
          <a:p>
            <a:pPr lvl="1"/>
            <a:r>
              <a:rPr lang="en-US" dirty="0" smtClean="0"/>
              <a:t>checking </a:t>
            </a:r>
            <a:r>
              <a:rPr lang="en-US" dirty="0"/>
              <a:t>system changes </a:t>
            </a:r>
            <a:r>
              <a:rPr lang="en-US" dirty="0" smtClean="0"/>
              <a:t>to ensure they do </a:t>
            </a:r>
            <a:r>
              <a:rPr lang="en-US" dirty="0"/>
              <a:t>not impact </a:t>
            </a:r>
            <a:r>
              <a:rPr lang="en-US" dirty="0" smtClean="0"/>
              <a:t>controls</a:t>
            </a:r>
          </a:p>
          <a:p>
            <a:pPr lvl="1"/>
            <a:r>
              <a:rPr lang="en-US" dirty="0" smtClean="0"/>
              <a:t>address </a:t>
            </a:r>
            <a:r>
              <a:rPr lang="en-US" dirty="0"/>
              <a:t>new threats or </a:t>
            </a:r>
            <a:r>
              <a:rPr lang="en-US" dirty="0" smtClean="0"/>
              <a:t>vulnerabilities </a:t>
            </a:r>
            <a:endParaRPr lang="en-US" dirty="0"/>
          </a:p>
          <a:p>
            <a:r>
              <a:rPr lang="en-US" dirty="0" smtClean="0"/>
              <a:t>Goal - ensure </a:t>
            </a:r>
            <a:r>
              <a:rPr lang="en-US" dirty="0"/>
              <a:t>controls perform as </a:t>
            </a:r>
            <a:r>
              <a:rPr lang="en-US" dirty="0" smtClean="0"/>
              <a:t>intended</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90</a:t>
            </a:fld>
            <a:endParaRPr lang="en-US" dirty="0"/>
          </a:p>
        </p:txBody>
      </p:sp>
    </p:spTree>
    <p:extLst>
      <p:ext uri="{BB962C8B-B14F-4D97-AF65-F5344CB8AC3E}">
        <p14:creationId xmlns:p14="http://schemas.microsoft.com/office/powerpoint/2010/main" val="38279008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Compliance</a:t>
            </a:r>
            <a:endParaRPr lang="en-US" dirty="0"/>
          </a:p>
        </p:txBody>
      </p:sp>
      <p:sp>
        <p:nvSpPr>
          <p:cNvPr id="3" name="Content Placeholder 2"/>
          <p:cNvSpPr>
            <a:spLocks noGrp="1"/>
          </p:cNvSpPr>
          <p:nvPr>
            <p:ph idx="1"/>
          </p:nvPr>
        </p:nvSpPr>
        <p:spPr>
          <a:xfrm>
            <a:off x="533400" y="1371600"/>
            <a:ext cx="8229600" cy="4495800"/>
          </a:xfrm>
        </p:spPr>
        <p:txBody>
          <a:bodyPr/>
          <a:lstStyle/>
          <a:p>
            <a:r>
              <a:rPr lang="en-US" dirty="0" smtClean="0"/>
              <a:t>Audit </a:t>
            </a:r>
            <a:r>
              <a:rPr lang="en-US" dirty="0"/>
              <a:t>process to review security </a:t>
            </a:r>
            <a:r>
              <a:rPr lang="en-US" dirty="0" smtClean="0"/>
              <a:t>processes </a:t>
            </a:r>
            <a:endParaRPr lang="en-US" dirty="0"/>
          </a:p>
          <a:p>
            <a:r>
              <a:rPr lang="en-US" dirty="0" smtClean="0"/>
              <a:t>To </a:t>
            </a:r>
            <a:r>
              <a:rPr lang="en-US" dirty="0"/>
              <a:t>verify compliance with security </a:t>
            </a:r>
            <a:r>
              <a:rPr lang="en-US" dirty="0" smtClean="0"/>
              <a:t>plan</a:t>
            </a:r>
            <a:endParaRPr lang="en-US" dirty="0"/>
          </a:p>
          <a:p>
            <a:r>
              <a:rPr lang="en-US" dirty="0" smtClean="0"/>
              <a:t>May use internal </a:t>
            </a:r>
            <a:r>
              <a:rPr lang="en-US" dirty="0"/>
              <a:t>or external </a:t>
            </a:r>
            <a:r>
              <a:rPr lang="en-US" dirty="0" smtClean="0"/>
              <a:t>personnel</a:t>
            </a:r>
            <a:endParaRPr lang="en-US" dirty="0"/>
          </a:p>
          <a:p>
            <a:r>
              <a:rPr lang="en-US" dirty="0" smtClean="0"/>
              <a:t>Usually </a:t>
            </a:r>
            <a:r>
              <a:rPr lang="en-US" dirty="0"/>
              <a:t>based on checklists </a:t>
            </a:r>
            <a:endParaRPr lang="en-US" dirty="0" smtClean="0"/>
          </a:p>
          <a:p>
            <a:pPr lvl="1"/>
            <a:r>
              <a:rPr lang="en-US" dirty="0" smtClean="0"/>
              <a:t>verify suitable </a:t>
            </a:r>
            <a:r>
              <a:rPr lang="en-US" dirty="0"/>
              <a:t>policies and plans were </a:t>
            </a:r>
            <a:r>
              <a:rPr lang="en-US" dirty="0" smtClean="0"/>
              <a:t>created</a:t>
            </a:r>
          </a:p>
          <a:p>
            <a:pPr lvl="1"/>
            <a:r>
              <a:rPr lang="en-US" dirty="0" smtClean="0"/>
              <a:t>verify suitable </a:t>
            </a:r>
            <a:r>
              <a:rPr lang="en-US" dirty="0"/>
              <a:t>selection of controls were </a:t>
            </a:r>
            <a:r>
              <a:rPr lang="en-US" dirty="0" smtClean="0"/>
              <a:t>chosen </a:t>
            </a:r>
          </a:p>
          <a:p>
            <a:pPr lvl="1"/>
            <a:r>
              <a:rPr lang="en-US" dirty="0" smtClean="0"/>
              <a:t>verify controls are  </a:t>
            </a:r>
            <a:r>
              <a:rPr lang="en-US" dirty="0"/>
              <a:t>maintained and used </a:t>
            </a:r>
            <a:r>
              <a:rPr lang="en-US" dirty="0" smtClean="0"/>
              <a:t>correctly </a:t>
            </a:r>
            <a:endParaRPr lang="en-US" dirty="0"/>
          </a:p>
          <a:p>
            <a:r>
              <a:rPr lang="en-US" dirty="0" smtClean="0"/>
              <a:t>Process often </a:t>
            </a:r>
            <a:r>
              <a:rPr lang="en-US" dirty="0"/>
              <a:t>as part of wider general </a:t>
            </a:r>
            <a:r>
              <a:rPr lang="en-US" dirty="0" smtClean="0"/>
              <a:t>audit</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91</a:t>
            </a:fld>
            <a:endParaRPr lang="en-US" dirty="0"/>
          </a:p>
        </p:txBody>
      </p:sp>
    </p:spTree>
    <p:extLst>
      <p:ext uri="{BB962C8B-B14F-4D97-AF65-F5344CB8AC3E}">
        <p14:creationId xmlns:p14="http://schemas.microsoft.com/office/powerpoint/2010/main" val="39019802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Control / Management</a:t>
            </a:r>
            <a:endParaRPr lang="en-US" dirty="0"/>
          </a:p>
        </p:txBody>
      </p:sp>
      <p:sp>
        <p:nvSpPr>
          <p:cNvPr id="3" name="Content Placeholder 2"/>
          <p:cNvSpPr>
            <a:spLocks noGrp="1"/>
          </p:cNvSpPr>
          <p:nvPr>
            <p:ph idx="1"/>
          </p:nvPr>
        </p:nvSpPr>
        <p:spPr>
          <a:xfrm>
            <a:off x="533400" y="1600200"/>
            <a:ext cx="8382000" cy="4267200"/>
          </a:xfrm>
        </p:spPr>
        <p:txBody>
          <a:bodyPr/>
          <a:lstStyle/>
          <a:p>
            <a:r>
              <a:rPr lang="en-US" dirty="0" smtClean="0"/>
              <a:t>Change </a:t>
            </a:r>
            <a:r>
              <a:rPr lang="en-US" dirty="0"/>
              <a:t>management is the process to review proposed changes to </a:t>
            </a:r>
            <a:r>
              <a:rPr lang="en-US" dirty="0" smtClean="0"/>
              <a:t>systems </a:t>
            </a:r>
            <a:endParaRPr lang="en-US" dirty="0"/>
          </a:p>
          <a:p>
            <a:pPr lvl="1"/>
            <a:r>
              <a:rPr lang="en-US" dirty="0" smtClean="0"/>
              <a:t>evaluate </a:t>
            </a:r>
            <a:r>
              <a:rPr lang="en-US" dirty="0"/>
              <a:t>security and wider impact of </a:t>
            </a:r>
            <a:r>
              <a:rPr lang="en-US" dirty="0" smtClean="0"/>
              <a:t>changes </a:t>
            </a:r>
          </a:p>
          <a:p>
            <a:pPr lvl="1"/>
            <a:r>
              <a:rPr lang="en-US" dirty="0" smtClean="0"/>
              <a:t>part </a:t>
            </a:r>
            <a:r>
              <a:rPr lang="en-US" dirty="0"/>
              <a:t>of general systems administration </a:t>
            </a:r>
            <a:r>
              <a:rPr lang="en-US" dirty="0" smtClean="0"/>
              <a:t>process </a:t>
            </a:r>
          </a:p>
          <a:p>
            <a:pPr lvl="1"/>
            <a:r>
              <a:rPr lang="en-US" dirty="0" smtClean="0"/>
              <a:t>management </a:t>
            </a:r>
            <a:r>
              <a:rPr lang="en-US" dirty="0"/>
              <a:t>of bug </a:t>
            </a:r>
            <a:r>
              <a:rPr lang="en-US" dirty="0" smtClean="0"/>
              <a:t>/ patch </a:t>
            </a:r>
            <a:r>
              <a:rPr lang="en-US" dirty="0"/>
              <a:t>testing and </a:t>
            </a:r>
            <a:r>
              <a:rPr lang="en-US" dirty="0" smtClean="0"/>
              <a:t>installation</a:t>
            </a:r>
            <a:endParaRPr lang="en-US" dirty="0"/>
          </a:p>
          <a:p>
            <a:pPr lvl="1"/>
            <a:r>
              <a:rPr lang="en-US" dirty="0" smtClean="0"/>
              <a:t>may </a:t>
            </a:r>
            <a:r>
              <a:rPr lang="en-US" dirty="0"/>
              <a:t>be informal or </a:t>
            </a:r>
            <a:r>
              <a:rPr lang="en-US" dirty="0" smtClean="0"/>
              <a:t>formal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92</a:t>
            </a:fld>
            <a:endParaRPr lang="en-US" dirty="0"/>
          </a:p>
        </p:txBody>
      </p:sp>
    </p:spTree>
    <p:extLst>
      <p:ext uri="{BB962C8B-B14F-4D97-AF65-F5344CB8AC3E}">
        <p14:creationId xmlns:p14="http://schemas.microsoft.com/office/powerpoint/2010/main" val="40611653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Management</a:t>
            </a:r>
            <a:endParaRPr lang="en-US" dirty="0"/>
          </a:p>
        </p:txBody>
      </p:sp>
      <p:sp>
        <p:nvSpPr>
          <p:cNvPr id="3" name="Content Placeholder 2"/>
          <p:cNvSpPr>
            <a:spLocks noGrp="1"/>
          </p:cNvSpPr>
          <p:nvPr>
            <p:ph idx="1"/>
          </p:nvPr>
        </p:nvSpPr>
        <p:spPr>
          <a:xfrm>
            <a:off x="533400" y="1600200"/>
            <a:ext cx="8382000" cy="4267200"/>
          </a:xfrm>
        </p:spPr>
        <p:txBody>
          <a:bodyPr/>
          <a:lstStyle/>
          <a:p>
            <a:r>
              <a:rPr lang="en-US" dirty="0" smtClean="0"/>
              <a:t>Configuration </a:t>
            </a:r>
            <a:r>
              <a:rPr lang="en-US" dirty="0"/>
              <a:t>management is keeping track of configuration and changes to each </a:t>
            </a:r>
            <a:r>
              <a:rPr lang="en-US" dirty="0" smtClean="0"/>
              <a:t>system </a:t>
            </a:r>
          </a:p>
          <a:p>
            <a:pPr lvl="1"/>
            <a:r>
              <a:rPr lang="en-US" dirty="0" smtClean="0"/>
              <a:t>information needed to </a:t>
            </a:r>
            <a:r>
              <a:rPr lang="en-US" dirty="0"/>
              <a:t>help </a:t>
            </a:r>
            <a:r>
              <a:rPr lang="en-US" dirty="0" smtClean="0"/>
              <a:t>restore </a:t>
            </a:r>
            <a:r>
              <a:rPr lang="en-US" dirty="0"/>
              <a:t>systems following a </a:t>
            </a:r>
            <a:r>
              <a:rPr lang="en-US" dirty="0" smtClean="0"/>
              <a:t>failure</a:t>
            </a:r>
            <a:endParaRPr lang="en-US" dirty="0"/>
          </a:p>
          <a:p>
            <a:pPr lvl="1"/>
            <a:r>
              <a:rPr lang="en-US" dirty="0" smtClean="0"/>
              <a:t>to </a:t>
            </a:r>
            <a:r>
              <a:rPr lang="en-US" dirty="0"/>
              <a:t>know what patches or upgrades might be </a:t>
            </a:r>
            <a:r>
              <a:rPr lang="en-US" dirty="0" smtClean="0"/>
              <a:t>relevant to particular systems </a:t>
            </a:r>
            <a:endParaRPr lang="en-US" dirty="0"/>
          </a:p>
          <a:p>
            <a:pPr lvl="1"/>
            <a:r>
              <a:rPr lang="en-US" dirty="0" smtClean="0"/>
              <a:t>part </a:t>
            </a:r>
            <a:r>
              <a:rPr lang="en-US" dirty="0"/>
              <a:t>of general systems administration </a:t>
            </a:r>
            <a:r>
              <a:rPr lang="en-US" dirty="0" smtClean="0"/>
              <a:t>process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93</a:t>
            </a:fld>
            <a:endParaRPr lang="en-US" dirty="0"/>
          </a:p>
        </p:txBody>
      </p:sp>
    </p:spTree>
    <p:extLst>
      <p:ext uri="{BB962C8B-B14F-4D97-AF65-F5344CB8AC3E}">
        <p14:creationId xmlns:p14="http://schemas.microsoft.com/office/powerpoint/2010/main" val="8774419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Handling </a:t>
            </a:r>
            <a:endParaRPr lang="en-US" dirty="0"/>
          </a:p>
        </p:txBody>
      </p:sp>
      <p:sp>
        <p:nvSpPr>
          <p:cNvPr id="3" name="Content Placeholder 2"/>
          <p:cNvSpPr>
            <a:spLocks noGrp="1"/>
          </p:cNvSpPr>
          <p:nvPr>
            <p:ph idx="1"/>
          </p:nvPr>
        </p:nvSpPr>
        <p:spPr>
          <a:xfrm>
            <a:off x="381000" y="1600200"/>
            <a:ext cx="8610600" cy="4267200"/>
          </a:xfrm>
        </p:spPr>
        <p:txBody>
          <a:bodyPr/>
          <a:lstStyle/>
          <a:p>
            <a:r>
              <a:rPr lang="en-US" dirty="0" smtClean="0"/>
              <a:t>Need </a:t>
            </a:r>
            <a:r>
              <a:rPr lang="en-US" dirty="0"/>
              <a:t>procedures specifying how to respond to a security </a:t>
            </a:r>
            <a:r>
              <a:rPr lang="en-US" dirty="0" smtClean="0"/>
              <a:t>incident(s)</a:t>
            </a:r>
            <a:endParaRPr lang="en-US" dirty="0"/>
          </a:p>
          <a:p>
            <a:pPr lvl="1"/>
            <a:r>
              <a:rPr lang="en-US" dirty="0" smtClean="0"/>
              <a:t>an incident will most </a:t>
            </a:r>
            <a:r>
              <a:rPr lang="en-US" dirty="0"/>
              <a:t>likely occur </a:t>
            </a:r>
            <a:r>
              <a:rPr lang="en-US" dirty="0" smtClean="0"/>
              <a:t>sometime</a:t>
            </a:r>
            <a:endParaRPr lang="en-US" dirty="0"/>
          </a:p>
          <a:p>
            <a:r>
              <a:rPr lang="en-US" dirty="0" smtClean="0"/>
              <a:t>Response needs to reflect the range </a:t>
            </a:r>
            <a:r>
              <a:rPr lang="en-US" dirty="0"/>
              <a:t>of </a:t>
            </a:r>
            <a:r>
              <a:rPr lang="en-US" dirty="0" smtClean="0"/>
              <a:t>consequences of an incident on the organization</a:t>
            </a:r>
          </a:p>
          <a:p>
            <a:pPr lvl="1"/>
            <a:r>
              <a:rPr lang="en-US" dirty="0" smtClean="0"/>
              <a:t>procedures identify a suitable response </a:t>
            </a:r>
            <a:endParaRPr lang="en-US" dirty="0"/>
          </a:p>
          <a:p>
            <a:r>
              <a:rPr lang="en-US" dirty="0" smtClean="0"/>
              <a:t>Classify types of action </a:t>
            </a:r>
            <a:r>
              <a:rPr lang="en-US" dirty="0"/>
              <a:t>to avoid </a:t>
            </a:r>
            <a:r>
              <a:rPr lang="en-US" dirty="0" smtClean="0"/>
              <a:t>panic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94</a:t>
            </a:fld>
            <a:endParaRPr lang="en-US" dirty="0"/>
          </a:p>
        </p:txBody>
      </p:sp>
    </p:spTree>
    <p:extLst>
      <p:ext uri="{BB962C8B-B14F-4D97-AF65-F5344CB8AC3E}">
        <p14:creationId xmlns:p14="http://schemas.microsoft.com/office/powerpoint/2010/main" val="6582895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Handling </a:t>
            </a:r>
            <a:r>
              <a:rPr lang="en-US" sz="3200" dirty="0" smtClean="0"/>
              <a:t>(2)</a:t>
            </a:r>
            <a:endParaRPr lang="en-US" sz="3200" dirty="0"/>
          </a:p>
        </p:txBody>
      </p:sp>
      <p:sp>
        <p:nvSpPr>
          <p:cNvPr id="3" name="Content Placeholder 2"/>
          <p:cNvSpPr>
            <a:spLocks noGrp="1"/>
          </p:cNvSpPr>
          <p:nvPr>
            <p:ph idx="1"/>
          </p:nvPr>
        </p:nvSpPr>
        <p:spPr/>
        <p:txBody>
          <a:bodyPr/>
          <a:lstStyle/>
          <a:p>
            <a:r>
              <a:rPr lang="en-US" dirty="0" smtClean="0"/>
              <a:t>Benefits of having incident response capability</a:t>
            </a:r>
          </a:p>
          <a:p>
            <a:pPr lvl="1"/>
            <a:r>
              <a:rPr lang="en-US" dirty="0" smtClean="0"/>
              <a:t>ability to respond systematically, taking appropriate action</a:t>
            </a:r>
          </a:p>
          <a:p>
            <a:pPr lvl="1"/>
            <a:r>
              <a:rPr lang="en-US" dirty="0" smtClean="0"/>
              <a:t>helps personnel recover quickly, minimizing loss </a:t>
            </a:r>
          </a:p>
          <a:p>
            <a:pPr lvl="1"/>
            <a:r>
              <a:rPr lang="en-US" dirty="0" smtClean="0"/>
              <a:t>captured information can be used</a:t>
            </a:r>
          </a:p>
          <a:p>
            <a:pPr lvl="2"/>
            <a:r>
              <a:rPr lang="en-US" dirty="0" smtClean="0"/>
              <a:t>to better prepare for future incidents</a:t>
            </a:r>
          </a:p>
          <a:p>
            <a:pPr lvl="2"/>
            <a:r>
              <a:rPr lang="en-US" dirty="0" smtClean="0"/>
              <a:t>to properly deal with legal issues that may arise  	</a:t>
            </a:r>
          </a:p>
          <a:p>
            <a:pPr lvl="1"/>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95</a:t>
            </a:fld>
            <a:endParaRPr lang="en-US" dirty="0"/>
          </a:p>
        </p:txBody>
      </p:sp>
    </p:spTree>
    <p:extLst>
      <p:ext uri="{BB962C8B-B14F-4D97-AF65-F5344CB8AC3E}">
        <p14:creationId xmlns:p14="http://schemas.microsoft.com/office/powerpoint/2010/main" val="33714162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Types of Security Incidents</a:t>
            </a:r>
            <a:endParaRPr lang="en-US" dirty="0"/>
          </a:p>
        </p:txBody>
      </p:sp>
      <p:sp>
        <p:nvSpPr>
          <p:cNvPr id="3" name="Content Placeholder 2"/>
          <p:cNvSpPr>
            <a:spLocks noGrp="1"/>
          </p:cNvSpPr>
          <p:nvPr>
            <p:ph idx="1"/>
          </p:nvPr>
        </p:nvSpPr>
        <p:spPr>
          <a:xfrm>
            <a:off x="533400" y="990600"/>
            <a:ext cx="8382000" cy="4876800"/>
          </a:xfrm>
        </p:spPr>
        <p:txBody>
          <a:bodyPr/>
          <a:lstStyle/>
          <a:p>
            <a:r>
              <a:rPr lang="en-US" dirty="0" smtClean="0"/>
              <a:t>Any </a:t>
            </a:r>
            <a:r>
              <a:rPr lang="en-US" dirty="0"/>
              <a:t>action threatening classic security </a:t>
            </a:r>
            <a:r>
              <a:rPr lang="en-US" dirty="0" smtClean="0"/>
              <a:t>services </a:t>
            </a:r>
          </a:p>
          <a:p>
            <a:r>
              <a:rPr lang="en-US" dirty="0" smtClean="0"/>
              <a:t>Unauthorized modification of info on a system</a:t>
            </a:r>
          </a:p>
          <a:p>
            <a:pPr lvl="1"/>
            <a:r>
              <a:rPr lang="en-US" dirty="0"/>
              <a:t>corrupting </a:t>
            </a:r>
            <a:r>
              <a:rPr lang="en-US" dirty="0" smtClean="0"/>
              <a:t>information</a:t>
            </a:r>
            <a:endParaRPr lang="en-US" dirty="0"/>
          </a:p>
          <a:p>
            <a:pPr lvl="1"/>
            <a:r>
              <a:rPr lang="en-US" dirty="0" smtClean="0"/>
              <a:t>changing </a:t>
            </a:r>
            <a:r>
              <a:rPr lang="en-US" dirty="0"/>
              <a:t>information without </a:t>
            </a:r>
            <a:r>
              <a:rPr lang="en-US" dirty="0" smtClean="0"/>
              <a:t>authorization </a:t>
            </a:r>
          </a:p>
          <a:p>
            <a:pPr lvl="1"/>
            <a:r>
              <a:rPr lang="en-US" dirty="0" smtClean="0"/>
              <a:t>unauthorized </a:t>
            </a:r>
            <a:r>
              <a:rPr lang="en-US" dirty="0"/>
              <a:t>processing of </a:t>
            </a:r>
            <a:r>
              <a:rPr lang="en-US" dirty="0" smtClean="0"/>
              <a:t>information</a:t>
            </a:r>
          </a:p>
          <a:p>
            <a:r>
              <a:rPr lang="en-US" dirty="0" smtClean="0"/>
              <a:t>Unauthorized </a:t>
            </a:r>
            <a:r>
              <a:rPr lang="en-US" dirty="0"/>
              <a:t>access to a </a:t>
            </a:r>
            <a:r>
              <a:rPr lang="en-US" dirty="0" smtClean="0"/>
              <a:t>system </a:t>
            </a:r>
          </a:p>
          <a:p>
            <a:pPr lvl="1"/>
            <a:r>
              <a:rPr lang="en-US" dirty="0" smtClean="0"/>
              <a:t>unauthorized </a:t>
            </a:r>
            <a:r>
              <a:rPr lang="en-US" dirty="0"/>
              <a:t>viewing by </a:t>
            </a:r>
            <a:r>
              <a:rPr lang="en-US" dirty="0" smtClean="0"/>
              <a:t>information</a:t>
            </a:r>
            <a:endParaRPr lang="en-US" dirty="0"/>
          </a:p>
          <a:p>
            <a:pPr lvl="1"/>
            <a:r>
              <a:rPr lang="en-US" dirty="0" smtClean="0"/>
              <a:t>bypassing </a:t>
            </a:r>
            <a:r>
              <a:rPr lang="en-US" dirty="0"/>
              <a:t>access </a:t>
            </a:r>
            <a:r>
              <a:rPr lang="en-US" dirty="0" smtClean="0"/>
              <a:t>controls </a:t>
            </a:r>
          </a:p>
          <a:p>
            <a:pPr lvl="1"/>
            <a:r>
              <a:rPr lang="en-US" dirty="0" smtClean="0"/>
              <a:t>denying </a:t>
            </a:r>
            <a:r>
              <a:rPr lang="en-US" dirty="0"/>
              <a:t>access to another </a:t>
            </a:r>
            <a:r>
              <a:rPr lang="en-US" dirty="0" smtClean="0"/>
              <a:t>user</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96</a:t>
            </a:fld>
            <a:endParaRPr lang="en-US" dirty="0"/>
          </a:p>
        </p:txBody>
      </p:sp>
    </p:spTree>
    <p:extLst>
      <p:ext uri="{BB962C8B-B14F-4D97-AF65-F5344CB8AC3E}">
        <p14:creationId xmlns:p14="http://schemas.microsoft.com/office/powerpoint/2010/main" val="17439309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Response Lifecycle</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97</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784859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4396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Detecting Incidents</a:t>
            </a:r>
            <a:endParaRPr lang="en-US" dirty="0"/>
          </a:p>
        </p:txBody>
      </p:sp>
      <p:sp>
        <p:nvSpPr>
          <p:cNvPr id="3" name="Content Placeholder 2"/>
          <p:cNvSpPr>
            <a:spLocks noGrp="1"/>
          </p:cNvSpPr>
          <p:nvPr>
            <p:ph idx="1"/>
          </p:nvPr>
        </p:nvSpPr>
        <p:spPr>
          <a:xfrm>
            <a:off x="152400" y="1066800"/>
            <a:ext cx="9220200" cy="4800600"/>
          </a:xfrm>
        </p:spPr>
        <p:txBody>
          <a:bodyPr/>
          <a:lstStyle/>
          <a:p>
            <a:r>
              <a:rPr lang="en-US" dirty="0" smtClean="0"/>
              <a:t>Reports </a:t>
            </a:r>
            <a:r>
              <a:rPr lang="en-US" dirty="0"/>
              <a:t>from users or admin </a:t>
            </a:r>
            <a:r>
              <a:rPr lang="en-US" dirty="0" smtClean="0"/>
              <a:t>staff </a:t>
            </a:r>
            <a:endParaRPr lang="en-US" dirty="0"/>
          </a:p>
          <a:p>
            <a:pPr lvl="1"/>
            <a:r>
              <a:rPr lang="en-US" dirty="0" smtClean="0"/>
              <a:t>encourage </a:t>
            </a:r>
            <a:r>
              <a:rPr lang="en-US" dirty="0"/>
              <a:t>such </a:t>
            </a:r>
            <a:r>
              <a:rPr lang="en-US" dirty="0" smtClean="0"/>
              <a:t>reporting</a:t>
            </a:r>
            <a:endParaRPr lang="en-US" dirty="0"/>
          </a:p>
          <a:p>
            <a:r>
              <a:rPr lang="en-US" dirty="0" smtClean="0"/>
              <a:t>Detected </a:t>
            </a:r>
            <a:r>
              <a:rPr lang="en-US" dirty="0"/>
              <a:t>by automated </a:t>
            </a:r>
            <a:r>
              <a:rPr lang="en-US" dirty="0" smtClean="0"/>
              <a:t>tools </a:t>
            </a:r>
            <a:endParaRPr lang="en-US" dirty="0"/>
          </a:p>
          <a:p>
            <a:pPr lvl="1"/>
            <a:r>
              <a:rPr lang="en-US" dirty="0" smtClean="0"/>
              <a:t>e.g</a:t>
            </a:r>
            <a:r>
              <a:rPr lang="en-US" dirty="0"/>
              <a:t>. system integrity verification tools, log analysis tools, network and host intrusion detection systems, intrusion prevention </a:t>
            </a:r>
            <a:r>
              <a:rPr lang="en-US" dirty="0" smtClean="0"/>
              <a:t>systems </a:t>
            </a:r>
          </a:p>
          <a:p>
            <a:pPr lvl="1"/>
            <a:r>
              <a:rPr lang="en-US" dirty="0" smtClean="0"/>
              <a:t>updated </a:t>
            </a:r>
            <a:r>
              <a:rPr lang="en-US" dirty="0"/>
              <a:t>to reflect new attacks or </a:t>
            </a:r>
            <a:r>
              <a:rPr lang="en-US" dirty="0" smtClean="0"/>
              <a:t>vulnerabilities </a:t>
            </a:r>
            <a:endParaRPr lang="en-US" dirty="0"/>
          </a:p>
          <a:p>
            <a:pPr lvl="1"/>
            <a:r>
              <a:rPr lang="en-US" dirty="0" smtClean="0"/>
              <a:t>have costs – justified by benefits gained  </a:t>
            </a:r>
            <a:endParaRPr lang="en-US" dirty="0"/>
          </a:p>
          <a:p>
            <a:r>
              <a:rPr lang="en-US" dirty="0" smtClean="0"/>
              <a:t>Security Admins must </a:t>
            </a:r>
            <a:r>
              <a:rPr lang="en-US" dirty="0"/>
              <a:t>monitor vulnerability </a:t>
            </a:r>
            <a:r>
              <a:rPr lang="en-US" dirty="0" smtClean="0"/>
              <a:t>reports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98</a:t>
            </a:fld>
            <a:endParaRPr lang="en-US" dirty="0"/>
          </a:p>
        </p:txBody>
      </p:sp>
    </p:spTree>
    <p:extLst>
      <p:ext uri="{BB962C8B-B14F-4D97-AF65-F5344CB8AC3E}">
        <p14:creationId xmlns:p14="http://schemas.microsoft.com/office/powerpoint/2010/main" val="41462505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Responding to Incidents</a:t>
            </a:r>
            <a:endParaRPr lang="en-US" dirty="0"/>
          </a:p>
        </p:txBody>
      </p:sp>
      <p:sp>
        <p:nvSpPr>
          <p:cNvPr id="3" name="Content Placeholder 2"/>
          <p:cNvSpPr>
            <a:spLocks noGrp="1"/>
          </p:cNvSpPr>
          <p:nvPr>
            <p:ph idx="1"/>
          </p:nvPr>
        </p:nvSpPr>
        <p:spPr>
          <a:xfrm>
            <a:off x="533400" y="838200"/>
            <a:ext cx="8229600" cy="4953000"/>
          </a:xfrm>
        </p:spPr>
        <p:txBody>
          <a:bodyPr/>
          <a:lstStyle/>
          <a:p>
            <a:r>
              <a:rPr lang="en-US" dirty="0" smtClean="0"/>
              <a:t>Need </a:t>
            </a:r>
            <a:r>
              <a:rPr lang="en-US" dirty="0"/>
              <a:t>documented response procedures</a:t>
            </a:r>
          </a:p>
          <a:p>
            <a:pPr lvl="1"/>
            <a:r>
              <a:rPr lang="en-US" dirty="0" smtClean="0"/>
              <a:t>how </a:t>
            </a:r>
            <a:r>
              <a:rPr lang="en-US" dirty="0"/>
              <a:t>to identify cause of the security </a:t>
            </a:r>
            <a:r>
              <a:rPr lang="en-US" dirty="0" smtClean="0"/>
              <a:t>incident </a:t>
            </a:r>
            <a:endParaRPr lang="en-US" dirty="0"/>
          </a:p>
          <a:p>
            <a:pPr lvl="1"/>
            <a:r>
              <a:rPr lang="en-US" dirty="0" smtClean="0"/>
              <a:t>describe </a:t>
            </a:r>
            <a:r>
              <a:rPr lang="en-US" dirty="0"/>
              <a:t>action taken to recover from </a:t>
            </a:r>
            <a:r>
              <a:rPr lang="en-US" dirty="0" smtClean="0"/>
              <a:t>it </a:t>
            </a:r>
          </a:p>
          <a:p>
            <a:r>
              <a:rPr lang="en-US" dirty="0" smtClean="0"/>
              <a:t>Procedures </a:t>
            </a:r>
            <a:r>
              <a:rPr lang="en-US" dirty="0"/>
              <a:t>should</a:t>
            </a:r>
          </a:p>
          <a:p>
            <a:pPr lvl="1"/>
            <a:r>
              <a:rPr lang="en-US" dirty="0" smtClean="0"/>
              <a:t>identify </a:t>
            </a:r>
            <a:r>
              <a:rPr lang="en-US" dirty="0"/>
              <a:t>typical categories of incidents and approach taken to respond</a:t>
            </a:r>
          </a:p>
          <a:p>
            <a:pPr lvl="1"/>
            <a:r>
              <a:rPr lang="en-US" dirty="0" smtClean="0"/>
              <a:t>identify </a:t>
            </a:r>
            <a:r>
              <a:rPr lang="en-US" dirty="0"/>
              <a:t>management personnel responsible for making critical decisions and their </a:t>
            </a:r>
            <a:r>
              <a:rPr lang="en-US" dirty="0" smtClean="0"/>
              <a:t>contacts </a:t>
            </a:r>
            <a:endParaRPr lang="en-US" dirty="0"/>
          </a:p>
          <a:p>
            <a:pPr lvl="1"/>
            <a:r>
              <a:rPr lang="en-US" dirty="0" smtClean="0"/>
              <a:t>identify whether </a:t>
            </a:r>
            <a:r>
              <a:rPr lang="en-US" dirty="0"/>
              <a:t>to report incident to police / CERT </a:t>
            </a:r>
            <a:r>
              <a:rPr lang="en-US" dirty="0" smtClean="0"/>
              <a:t>etc. </a:t>
            </a:r>
            <a:endParaRPr lang="en-US" dirty="0"/>
          </a:p>
        </p:txBody>
      </p:sp>
      <p:sp>
        <p:nvSpPr>
          <p:cNvPr id="4" name="Slide Number Placeholder 3"/>
          <p:cNvSpPr>
            <a:spLocks noGrp="1"/>
          </p:cNvSpPr>
          <p:nvPr>
            <p:ph type="sldNum" sz="quarter" idx="12"/>
          </p:nvPr>
        </p:nvSpPr>
        <p:spPr/>
        <p:txBody>
          <a:bodyPr/>
          <a:lstStyle/>
          <a:p>
            <a:pPr>
              <a:defRPr/>
            </a:pPr>
            <a:fld id="{BDA6DD3D-6C6E-4761-B241-DE6179AD5C2F}" type="slidenum">
              <a:rPr lang="en-US" smtClean="0"/>
              <a:pPr>
                <a:defRPr/>
              </a:pPr>
              <a:t>99</a:t>
            </a:fld>
            <a:endParaRPr lang="en-US" dirty="0"/>
          </a:p>
        </p:txBody>
      </p:sp>
    </p:spTree>
    <p:extLst>
      <p:ext uri="{BB962C8B-B14F-4D97-AF65-F5344CB8AC3E}">
        <p14:creationId xmlns:p14="http://schemas.microsoft.com/office/powerpoint/2010/main" val="1780082384"/>
      </p:ext>
    </p:extLst>
  </p:cSld>
  <p:clrMapOvr>
    <a:masterClrMapping/>
  </p:clrMapOvr>
</p:sld>
</file>

<file path=ppt/theme/theme1.xml><?xml version="1.0" encoding="utf-8"?>
<a:theme xmlns:a="http://schemas.openxmlformats.org/drawingml/2006/main" name="eecs-light-blue">
  <a:themeElements>
    <a:clrScheme name="eecs-light-blu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eecs-light-blu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ecs-light-blu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2364</TotalTime>
  <Words>11376</Words>
  <Application>Microsoft Office PowerPoint</Application>
  <PresentationFormat>On-screen Show (4:3)</PresentationFormat>
  <Paragraphs>1970</Paragraphs>
  <Slides>102</Slides>
  <Notes>102</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eecs-light-blue</vt:lpstr>
      <vt:lpstr>Computer Security  Principles and Practices  Security Audit  IT Security Management &amp; Risk Assessment  IT Security Controls, Plans &amp; Procedures</vt:lpstr>
      <vt:lpstr>Technical Security Controls</vt:lpstr>
      <vt:lpstr>IT Security Management Controls and Implementa-tion</vt:lpstr>
      <vt:lpstr>Computer Security  Principles and Practices  Security Audit  IT Security Management &amp; Risk Assessment  IT Security Controls, Plans &amp; Procedures</vt:lpstr>
      <vt:lpstr>Security Audit </vt:lpstr>
      <vt:lpstr>Security Auditing Architecture</vt:lpstr>
      <vt:lpstr>Security Auditing Architecture</vt:lpstr>
      <vt:lpstr>Security Audit and Alarms Model</vt:lpstr>
      <vt:lpstr>Distributed Audit Trail Model</vt:lpstr>
      <vt:lpstr>Security Auditing Functions</vt:lpstr>
      <vt:lpstr>Security Auditing Requirements – Event Definition</vt:lpstr>
      <vt:lpstr>Additional Security Auditing Requirements  </vt:lpstr>
      <vt:lpstr>Security Audit – Implementation Guidelines</vt:lpstr>
      <vt:lpstr>Security Audit Trail – What to collect </vt:lpstr>
      <vt:lpstr>Security Audit Trail – What to collect </vt:lpstr>
      <vt:lpstr>Implementing (Audit Trail) Logging</vt:lpstr>
      <vt:lpstr>Implementing the Logging Function </vt:lpstr>
      <vt:lpstr>Auto Trail Category : System-Level </vt:lpstr>
      <vt:lpstr>System Level : Windows Event Log</vt:lpstr>
      <vt:lpstr>Windows Event Log Example</vt:lpstr>
      <vt:lpstr>Windows Event Categories</vt:lpstr>
      <vt:lpstr>Auto Trail Category : Application-Level </vt:lpstr>
      <vt:lpstr>Logging at Application Level</vt:lpstr>
      <vt:lpstr>Interposable Libraries</vt:lpstr>
      <vt:lpstr>Auto Trail Category : User-Level </vt:lpstr>
      <vt:lpstr>Auto Trail Category : Physical Access </vt:lpstr>
      <vt:lpstr>Protecting Audit Trail Data: 3 alternatives</vt:lpstr>
      <vt:lpstr>Audit Trail Analysis</vt:lpstr>
      <vt:lpstr>Audit Analysis – Develop an Understanding of</vt:lpstr>
      <vt:lpstr>Types of Audit Trail Analysis</vt:lpstr>
      <vt:lpstr>Audit Review</vt:lpstr>
      <vt:lpstr>Approaches to Data Analysis</vt:lpstr>
      <vt:lpstr>Integrated Approaches</vt:lpstr>
      <vt:lpstr>SIEM Example: Cisco MARS</vt:lpstr>
      <vt:lpstr>Security Audit : Summary</vt:lpstr>
      <vt:lpstr>Computer Security  Principles and Practices  Security Audit  IT Security Management &amp; Risk Assessment  IT Security Controls, Plans &amp; Procedures</vt:lpstr>
      <vt:lpstr>  IT Security Management &amp; Risk Assessment  </vt:lpstr>
      <vt:lpstr>IT Risk Assessment Overview</vt:lpstr>
      <vt:lpstr>IT Security Management </vt:lpstr>
      <vt:lpstr>IT Security Management Functions</vt:lpstr>
      <vt:lpstr>IT Security Management Functions (2)</vt:lpstr>
      <vt:lpstr>Overview of IT Security Manange-ment</vt:lpstr>
      <vt:lpstr>Plan – Do – Check - Act Process Model</vt:lpstr>
      <vt:lpstr>Organizational Context and       Security Policy</vt:lpstr>
      <vt:lpstr>Security Policy Topics</vt:lpstr>
      <vt:lpstr>Security Policy Topics (2)</vt:lpstr>
      <vt:lpstr>IT Security Needs Management Support  </vt:lpstr>
      <vt:lpstr>Security Risk Assessment </vt:lpstr>
      <vt:lpstr>Risk Assessment – Baseline Approach</vt:lpstr>
      <vt:lpstr>Risk Assessment – Informal Approach</vt:lpstr>
      <vt:lpstr>Risk Assessment – Detailed Approach</vt:lpstr>
      <vt:lpstr>Risk Assessment – Combined Approach</vt:lpstr>
      <vt:lpstr>Risk Assessment Methodology </vt:lpstr>
      <vt:lpstr>Risk Assessment Context</vt:lpstr>
      <vt:lpstr>Risk Assessment Asset Identification </vt:lpstr>
      <vt:lpstr>Risk Related Terms</vt:lpstr>
      <vt:lpstr>Threat identification</vt:lpstr>
      <vt:lpstr>Threat Sources</vt:lpstr>
      <vt:lpstr>“Threat identification” - Sources</vt:lpstr>
      <vt:lpstr>Vulnerability Identification</vt:lpstr>
      <vt:lpstr>Analyze Existing Controls and Risks</vt:lpstr>
      <vt:lpstr>Analyze Risks (cont)</vt:lpstr>
      <vt:lpstr>Determine Likelihood (table 16.2, pg. 525)</vt:lpstr>
      <vt:lpstr>Risk Consequences  (Table 16.3,  pg. 526)</vt:lpstr>
      <vt:lpstr>Risk Level Determination</vt:lpstr>
      <vt:lpstr>Risk Level Meaning</vt:lpstr>
      <vt:lpstr>Risk Register</vt:lpstr>
      <vt:lpstr>Risk Treatment Alternatives</vt:lpstr>
      <vt:lpstr>Risk Register Exercise</vt:lpstr>
      <vt:lpstr>IT Security Management &amp; Risk Assessment : Summary</vt:lpstr>
      <vt:lpstr>Computer Security  Principles and Practices  Security Audit  IT Security Management &amp; Risk Assessment  IT Security Controls, Plans &amp; Procedures</vt:lpstr>
      <vt:lpstr>IT Security Controls, Plans &amp; Procedures</vt:lpstr>
      <vt:lpstr>IT Security Management Controls and Implementa-tion</vt:lpstr>
      <vt:lpstr>Controls or Safeguards</vt:lpstr>
      <vt:lpstr>Controls or Safeguards: Classes</vt:lpstr>
      <vt:lpstr>Controls or Safeguards: Classes</vt:lpstr>
      <vt:lpstr>Additional Types of Controls</vt:lpstr>
      <vt:lpstr>Technical Security Controls</vt:lpstr>
      <vt:lpstr>NSIT Security Controls</vt:lpstr>
      <vt:lpstr>NSIT Security Controls (cont)</vt:lpstr>
      <vt:lpstr>Potential Adjustments to Controls</vt:lpstr>
      <vt:lpstr>Residual Risk</vt:lpstr>
      <vt:lpstr>Cost-Benefit Analysis</vt:lpstr>
      <vt:lpstr>IT Security Plan</vt:lpstr>
      <vt:lpstr>IT Security Plan (2)</vt:lpstr>
      <vt:lpstr>IT Security Controls  – Implementation Plan Table </vt:lpstr>
      <vt:lpstr>Security Plan Implementation</vt:lpstr>
      <vt:lpstr>Security Training / Awareness</vt:lpstr>
      <vt:lpstr>Security Implementation Follow-Up</vt:lpstr>
      <vt:lpstr>Maintenance of Implemented Controls</vt:lpstr>
      <vt:lpstr>Security Compliance</vt:lpstr>
      <vt:lpstr>Change Control / Management</vt:lpstr>
      <vt:lpstr>Configuration Management</vt:lpstr>
      <vt:lpstr>Incident Handling </vt:lpstr>
      <vt:lpstr>Incident Handling (2)</vt:lpstr>
      <vt:lpstr>Types of Security Incidents</vt:lpstr>
      <vt:lpstr>Incident Response Lifecycle</vt:lpstr>
      <vt:lpstr>Detecting Incidents</vt:lpstr>
      <vt:lpstr>Responding to Incidents</vt:lpstr>
      <vt:lpstr>Documenting Incidents</vt:lpstr>
      <vt:lpstr>IT Security Controls, Plans &amp; Procedures : Summary</vt:lpstr>
      <vt:lpstr>Real World / Industrial Strength                    Security Plan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Software Development:  Shorter Schedules, Higher Quality Products, More Successful Projects, Enhanced Careers</dc:title>
  <dc:creator>gmaltby</dc:creator>
  <cp:lastModifiedBy>gmaltby</cp:lastModifiedBy>
  <cp:revision>256</cp:revision>
  <cp:lastPrinted>2010-11-11T02:35:56Z</cp:lastPrinted>
  <dcterms:created xsi:type="dcterms:W3CDTF">2010-10-09T16:14:26Z</dcterms:created>
  <dcterms:modified xsi:type="dcterms:W3CDTF">2010-11-11T04:53:25Z</dcterms:modified>
</cp:coreProperties>
</file>