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70" r:id="rId4"/>
    <p:sldId id="262" r:id="rId5"/>
    <p:sldId id="257" r:id="rId6"/>
    <p:sldId id="269" r:id="rId7"/>
    <p:sldId id="258" r:id="rId8"/>
    <p:sldId id="259" r:id="rId9"/>
    <p:sldId id="268" r:id="rId10"/>
    <p:sldId id="260" r:id="rId11"/>
    <p:sldId id="263" r:id="rId12"/>
    <p:sldId id="264" r:id="rId13"/>
    <p:sldId id="266" r:id="rId14"/>
    <p:sldId id="265" r:id="rId15"/>
    <p:sldId id="273" r:id="rId16"/>
    <p:sldId id="271" r:id="rId17"/>
    <p:sldId id="276" r:id="rId18"/>
    <p:sldId id="277" r:id="rId19"/>
    <p:sldId id="278" r:id="rId20"/>
    <p:sldId id="275" r:id="rId21"/>
    <p:sldId id="267" r:id="rId22"/>
    <p:sldId id="281" r:id="rId23"/>
    <p:sldId id="286" r:id="rId24"/>
    <p:sldId id="283" r:id="rId25"/>
    <p:sldId id="285" r:id="rId26"/>
    <p:sldId id="287" r:id="rId27"/>
    <p:sldId id="292" r:id="rId28"/>
    <p:sldId id="289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CC543-3EED-4BE5-BE5B-749C3E52812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8F188-A65E-41DC-A549-FF7C2E5E6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1FC01-A79E-410F-A36C-11486167D8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8E5FE-2EAE-4B27-AD5E-B6D65F8FA0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47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8E5FE-2EAE-4B27-AD5E-B6D65F8FA03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8E5FE-2EAE-4B27-AD5E-B6D65F8FA03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8E5FE-2EAE-4B27-AD5E-B6D65F8FA03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AA66-84CA-4AA0-AC21-9F7A9E960ADE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28CF-62FC-4D9E-852C-AFF4B2944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Computational Biomedical Science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PREF Outreach Program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Suzanne </a:t>
            </a:r>
            <a:r>
              <a:rPr lang="en-US" dirty="0" err="1" smtClean="0">
                <a:solidFill>
                  <a:schemeClr val="tx1"/>
                </a:solidFill>
              </a:rPr>
              <a:t>Shontz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Computer Science and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8, 2011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nsf_logo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620596" cy="1645920"/>
          </a:xfrm>
          <a:prstGeom prst="rect">
            <a:avLst/>
          </a:prstGeom>
        </p:spPr>
      </p:pic>
      <p:pic>
        <p:nvPicPr>
          <p:cNvPr id="5" name="Picture 4" descr="psuma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609600"/>
            <a:ext cx="2306683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do doctors treat blood clots?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Two treatment options: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Medicine</a:t>
            </a:r>
            <a:r>
              <a:rPr lang="en-US" dirty="0" smtClean="0"/>
              <a:t> (blood thinners)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Insertion of medical device to trap the </a:t>
            </a:r>
          </a:p>
          <a:p>
            <a:pPr marL="514350" indent="-51435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blood clots (IVC filters)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3" descr="Filter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1652" y="3529222"/>
            <a:ext cx="2514600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6324600"/>
            <a:ext cx="1731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Members.tripod.com</a:t>
            </a:r>
            <a:endParaRPr lang="en-US" sz="1400" dirty="0"/>
          </a:p>
        </p:txBody>
      </p:sp>
      <p:pic>
        <p:nvPicPr>
          <p:cNvPr id="8" name="Picture 7" descr="gr4-mi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99" y="3756996"/>
            <a:ext cx="1783461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6225208"/>
            <a:ext cx="149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Greenfield Filter </a:t>
            </a:r>
          </a:p>
          <a:p>
            <a:r>
              <a:rPr lang="en-US" sz="1400" dirty="0" smtClean="0"/>
              <a:t>(Boston Scientific)</a:t>
            </a:r>
            <a:endParaRPr lang="en-US" sz="1400" dirty="0"/>
          </a:p>
        </p:txBody>
      </p:sp>
      <p:pic>
        <p:nvPicPr>
          <p:cNvPr id="10" name="Picture 9" descr="en2410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4340" y="3637724"/>
            <a:ext cx="12954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3674" y="6274904"/>
            <a:ext cx="963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Drugs.com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IVC Filters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chemeClr val="tx2"/>
                </a:solidFill>
              </a:rPr>
              <a:t>many designs</a:t>
            </a:r>
            <a:r>
              <a:rPr lang="en-US" dirty="0" smtClean="0"/>
              <a:t>.  Here are a few.</a:t>
            </a:r>
            <a:endParaRPr lang="en-US" dirty="0"/>
          </a:p>
        </p:txBody>
      </p:sp>
      <p:pic>
        <p:nvPicPr>
          <p:cNvPr id="5" name="Picture 4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928196"/>
            <a:ext cx="2675245" cy="2090738"/>
          </a:xfrm>
          <a:prstGeom prst="rect">
            <a:avLst/>
          </a:prstGeom>
        </p:spPr>
      </p:pic>
      <p:pic>
        <p:nvPicPr>
          <p:cNvPr id="6" name="Picture 5" descr="47430391255523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044152"/>
            <a:ext cx="2857500" cy="1781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9488" y="4022036"/>
            <a:ext cx="1758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Simon </a:t>
            </a:r>
            <a:r>
              <a:rPr lang="en-US" sz="1400" dirty="0" err="1" smtClean="0"/>
              <a:t>Nitinol</a:t>
            </a:r>
            <a:r>
              <a:rPr lang="en-US" sz="1400" dirty="0" smtClean="0"/>
              <a:t> Filter</a:t>
            </a:r>
          </a:p>
          <a:p>
            <a:r>
              <a:rPr lang="en-US" sz="1400" dirty="0" smtClean="0"/>
              <a:t>lakeridgehealth.on.ca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4012096"/>
            <a:ext cx="159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Gunther</a:t>
            </a:r>
            <a:r>
              <a:rPr lang="en-US" sz="1400" dirty="0" smtClean="0"/>
              <a:t> Tulip Filter</a:t>
            </a:r>
          </a:p>
          <a:p>
            <a:r>
              <a:rPr lang="en-US" sz="1400" dirty="0" smtClean="0"/>
              <a:t>En.wikipedia.org</a:t>
            </a:r>
            <a:endParaRPr lang="en-US" sz="1400" dirty="0"/>
          </a:p>
        </p:txBody>
      </p:sp>
      <p:pic>
        <p:nvPicPr>
          <p:cNvPr id="15" name="Picture 14" descr="celect_s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148" y="1944756"/>
            <a:ext cx="1447802" cy="19776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4038600"/>
            <a:ext cx="147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Celect</a:t>
            </a:r>
            <a:r>
              <a:rPr lang="en-US" sz="1400" dirty="0" smtClean="0"/>
              <a:t> filter</a:t>
            </a:r>
          </a:p>
          <a:p>
            <a:r>
              <a:rPr lang="en-US" sz="1400" dirty="0" smtClean="0"/>
              <a:t>Cookmedical.com</a:t>
            </a:r>
            <a:endParaRPr lang="en-US" sz="1400" dirty="0"/>
          </a:p>
        </p:txBody>
      </p:sp>
      <p:pic>
        <p:nvPicPr>
          <p:cNvPr id="19" name="Picture 18" descr="gr1-mi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4724400"/>
            <a:ext cx="1617726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11701" y="5334000"/>
            <a:ext cx="156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Optease</a:t>
            </a:r>
            <a:r>
              <a:rPr lang="en-US" sz="1400" dirty="0" smtClean="0"/>
              <a:t> Filter</a:t>
            </a:r>
          </a:p>
          <a:p>
            <a:r>
              <a:rPr lang="en-US" sz="1400" dirty="0" err="1" smtClean="0"/>
              <a:t>Cordis</a:t>
            </a:r>
            <a:r>
              <a:rPr lang="en-US" sz="1400" dirty="0" smtClean="0"/>
              <a:t> Corporation</a:t>
            </a:r>
            <a:endParaRPr lang="en-US" sz="1400" dirty="0"/>
          </a:p>
        </p:txBody>
      </p:sp>
      <p:pic>
        <p:nvPicPr>
          <p:cNvPr id="21" name="Picture 20" descr="images-about-G2expre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634948"/>
            <a:ext cx="1905000" cy="18700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86600" y="5280992"/>
            <a:ext cx="139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G2 Express Filter</a:t>
            </a:r>
          </a:p>
          <a:p>
            <a:r>
              <a:rPr lang="en-US" sz="1400" dirty="0" smtClean="0"/>
              <a:t>Bard PV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can computational scientists help?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Computational scientists can run simulations and advise vascular surgeons 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 smtClean="0">
                <a:solidFill>
                  <a:srgbClr val="7030A0"/>
                </a:solidFill>
              </a:rPr>
              <a:t>election of the appropriate IVC filter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placement of the IVC filter.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These are patient-specific choices to make.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Why do you think the choice of IVC filter and its placement should depend upon the patient?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Simulation Ingredients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Patient medical data (CT scans)  </a:t>
            </a:r>
            <a:r>
              <a:rPr lang="en-US" dirty="0" smtClean="0">
                <a:sym typeface="Wingdings" pitchFamily="2" charset="2"/>
              </a:rPr>
              <a:t> model of patient veins and blood clots</a:t>
            </a:r>
          </a:p>
          <a:p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Model of IVC filter </a:t>
            </a:r>
            <a:r>
              <a:rPr lang="en-US" dirty="0" smtClean="0">
                <a:sym typeface="Wingdings" pitchFamily="2" charset="2"/>
              </a:rPr>
              <a:t>(created via computer-aided design)</a:t>
            </a:r>
          </a:p>
          <a:p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Equations for blood flow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Simulate the blood flow in the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vein with the IVC filter present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IVC Filter Simulations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goal</a:t>
            </a:r>
            <a:r>
              <a:rPr lang="en-US" dirty="0" smtClean="0"/>
              <a:t> is to </a:t>
            </a:r>
            <a:r>
              <a:rPr lang="en-US" dirty="0" smtClean="0">
                <a:solidFill>
                  <a:schemeClr val="tx2"/>
                </a:solidFill>
              </a:rPr>
              <a:t>simulate</a:t>
            </a:r>
            <a:r>
              <a:rPr lang="en-US" dirty="0" smtClean="0"/>
              <a:t> (on the computer) </a:t>
            </a:r>
            <a:r>
              <a:rPr lang="en-US" dirty="0" smtClean="0">
                <a:solidFill>
                  <a:schemeClr val="tx2"/>
                </a:solidFill>
              </a:rPr>
              <a:t>the effect of placing a particular IVC filter in the vein of a given patient.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Repeat the simulation with different IVC filters and different placements of the IVC filters.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Choose the IVC filter and placement that is best for the patient.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Hydrocephalus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Hydrocephalus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2971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What is hydrocephalus?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A build-up of excess cerebrospinal fluid in the head.</a:t>
            </a:r>
          </a:p>
          <a:p>
            <a:r>
              <a:rPr lang="en-US" dirty="0" smtClean="0"/>
              <a:t>The ventricles in the brain enlarge.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hydrocepha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600200"/>
            <a:ext cx="2800350" cy="3505200"/>
          </a:xfrm>
          <a:prstGeom prst="rect">
            <a:avLst/>
          </a:prstGeom>
        </p:spPr>
      </p:pic>
      <p:pic>
        <p:nvPicPr>
          <p:cNvPr id="9" name="Picture 8" descr="Uganda-phot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886200"/>
            <a:ext cx="1698123" cy="2748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5181600"/>
            <a:ext cx="177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LucinaFoundation.org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6248400"/>
            <a:ext cx="2030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childrenshospitalblog.org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MRI Images of the Brain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Which </a:t>
            </a:r>
            <a:r>
              <a:rPr lang="en-US" dirty="0" smtClean="0">
                <a:solidFill>
                  <a:schemeClr val="accent2"/>
                </a:solidFill>
              </a:rPr>
              <a:t>column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of images are for the normal </a:t>
            </a:r>
            <a:r>
              <a:rPr lang="en-US" dirty="0" smtClean="0">
                <a:solidFill>
                  <a:schemeClr val="accent2"/>
                </a:solidFill>
              </a:rPr>
              <a:t>brain</a:t>
            </a:r>
            <a:r>
              <a:rPr lang="en-US" dirty="0" smtClean="0">
                <a:solidFill>
                  <a:schemeClr val="accent2"/>
                </a:solidFill>
              </a:rPr>
              <a:t>?  </a:t>
            </a: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Which </a:t>
            </a:r>
            <a:r>
              <a:rPr lang="en-US" dirty="0" smtClean="0">
                <a:solidFill>
                  <a:schemeClr val="accent2"/>
                </a:solidFill>
              </a:rPr>
              <a:t>column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of images are for the hydrocephalic brain?</a:t>
            </a:r>
          </a:p>
        </p:txBody>
      </p:sp>
      <p:pic>
        <p:nvPicPr>
          <p:cNvPr id="7" name="Content Placeholder 6" descr="br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5727"/>
            <a:ext cx="4038600" cy="3142228"/>
          </a:xfrm>
        </p:spPr>
      </p:pic>
      <p:sp>
        <p:nvSpPr>
          <p:cNvPr id="8" name="TextBox 7"/>
          <p:cNvSpPr txBox="1"/>
          <p:nvPr/>
        </p:nvSpPr>
        <p:spPr>
          <a:xfrm>
            <a:off x="1600200" y="5029200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MentalHelp.net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Treatment of Hydrocephalus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hun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21358"/>
            <a:ext cx="2935224" cy="3415284"/>
          </a:xfrm>
        </p:spPr>
      </p:pic>
      <p:sp>
        <p:nvSpPr>
          <p:cNvPr id="5" name="TextBox 4"/>
          <p:cNvSpPr txBox="1"/>
          <p:nvPr/>
        </p:nvSpPr>
        <p:spPr>
          <a:xfrm>
            <a:off x="196122" y="5562600"/>
            <a:ext cx="4375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Shunts:  </a:t>
            </a:r>
            <a:r>
              <a:rPr lang="en-US" dirty="0" smtClean="0">
                <a:solidFill>
                  <a:srgbClr val="7030A0"/>
                </a:solidFill>
              </a:rPr>
              <a:t>Remove excess fluid from the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brain and transport it to a re-adsorption site</a:t>
            </a:r>
            <a:endParaRPr lang="en-US" dirty="0"/>
          </a:p>
        </p:txBody>
      </p:sp>
      <p:pic>
        <p:nvPicPr>
          <p:cNvPr id="7" name="Picture 6" descr="Ventriculost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828800"/>
            <a:ext cx="3151352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5602069"/>
            <a:ext cx="399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Ventriculostomy</a:t>
            </a:r>
            <a:r>
              <a:rPr lang="en-US" b="1" dirty="0" smtClean="0">
                <a:solidFill>
                  <a:srgbClr val="7030A0"/>
                </a:solidFill>
              </a:rPr>
              <a:t>:  </a:t>
            </a:r>
            <a:r>
              <a:rPr lang="en-US" dirty="0" smtClean="0">
                <a:solidFill>
                  <a:srgbClr val="7030A0"/>
                </a:solidFill>
              </a:rPr>
              <a:t>Surgical cut made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to create hole to drain fluid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029200"/>
            <a:ext cx="1185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Nhfonline.org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08104" y="5029200"/>
            <a:ext cx="2621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smtClean="0"/>
              <a:t>imannooor.wordpress.com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can computational scientists help?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</a:t>
            </a:r>
            <a:r>
              <a:rPr lang="en-US" dirty="0" smtClean="0">
                <a:solidFill>
                  <a:srgbClr val="7030A0"/>
                </a:solidFill>
              </a:rPr>
              <a:t>mathematical modeling of the brain and fluid growth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 smtClean="0">
                <a:solidFill>
                  <a:srgbClr val="7030A0"/>
                </a:solidFill>
              </a:rPr>
              <a:t>computational models of the brain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Perform simulations to determine how to control the settings on the shunts </a:t>
            </a:r>
            <a:r>
              <a:rPr lang="en-US" dirty="0" smtClean="0"/>
              <a:t>for optimal treatment of hydrocephalus.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Today’s Agenda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You will learn: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about </a:t>
            </a:r>
            <a:r>
              <a:rPr lang="en-US" dirty="0" smtClean="0">
                <a:solidFill>
                  <a:schemeClr val="tx2"/>
                </a:solidFill>
              </a:rPr>
              <a:t>computational science and engineering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computational biomedical science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>
                <a:solidFill>
                  <a:schemeClr val="tx2"/>
                </a:solidFill>
              </a:rPr>
              <a:t>how computational tools can be used to improve treatment of two diseases</a:t>
            </a:r>
            <a:r>
              <a:rPr lang="en-US" dirty="0" smtClean="0"/>
              <a:t>: 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2"/>
                </a:solidFill>
              </a:rPr>
              <a:t>deep vein thrombosis and hydrocephalus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>
                <a:solidFill>
                  <a:schemeClr val="tx2"/>
                </a:solidFill>
              </a:rPr>
              <a:t>other areas of engineering </a:t>
            </a:r>
            <a:r>
              <a:rPr lang="en-US" dirty="0" smtClean="0"/>
              <a:t>where they can be used.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Computational Tool: 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Mesh Generation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Geometric Modeling via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Mesh Generation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Geometric models must be created for the IVC filter blood flow simulation and for the hydrocephalus simulation.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The models are created by the generation of meshes on the 3D objects.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a Mesh?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/>
              <a:t>To simulate blood flow the vein with the IVC filter present, the vein and filter must be </a:t>
            </a:r>
            <a:r>
              <a:rPr lang="en-US" sz="2400" dirty="0" smtClean="0">
                <a:solidFill>
                  <a:schemeClr val="tx2"/>
                </a:solidFill>
              </a:rPr>
              <a:t>represented by a geometric model</a:t>
            </a:r>
            <a:r>
              <a:rPr lang="en-US" sz="2400" dirty="0" smtClean="0"/>
              <a:t>.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This model is represented as a mesh.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A  mesh is a collection of vertices and elements with certain properties.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newmesh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68960"/>
            <a:ext cx="4242692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Examples of Meshes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fe_he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76400"/>
            <a:ext cx="3381410" cy="1752600"/>
          </a:xfrm>
        </p:spPr>
      </p:pic>
      <p:pic>
        <p:nvPicPr>
          <p:cNvPr id="5" name="Picture 4" descr="brain_mesh_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1837122" cy="2062344"/>
          </a:xfrm>
          <a:prstGeom prst="rect">
            <a:avLst/>
          </a:prstGeom>
        </p:spPr>
      </p:pic>
      <p:pic>
        <p:nvPicPr>
          <p:cNvPr id="7" name="Picture 6" descr="FE-Analysi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505200"/>
            <a:ext cx="29718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3657600"/>
            <a:ext cx="801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nitrc.org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286000"/>
            <a:ext cx="1031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Zhang et al.</a:t>
            </a:r>
            <a:endParaRPr lang="en-US" sz="1400" dirty="0"/>
          </a:p>
        </p:txBody>
      </p:sp>
      <p:pic>
        <p:nvPicPr>
          <p:cNvPr id="10" name="Picture 9" descr="pelvis_grid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038600"/>
            <a:ext cx="2524516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4876800"/>
            <a:ext cx="68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ETLab</a:t>
            </a:r>
            <a:endParaRPr lang="en-US" sz="1400" dirty="0" smtClean="0"/>
          </a:p>
          <a:p>
            <a:r>
              <a:rPr lang="en-US" sz="1400" dirty="0" smtClean="0"/>
              <a:t>at UAB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Dynamic Mesh Generation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applications which move </a:t>
            </a:r>
            <a:r>
              <a:rPr lang="en-US" dirty="0" smtClean="0"/>
              <a:t>(e.g., </a:t>
            </a:r>
            <a:r>
              <a:rPr lang="en-US" dirty="0" smtClean="0">
                <a:solidFill>
                  <a:srgbClr val="7030A0"/>
                </a:solidFill>
              </a:rPr>
              <a:t>insertion of an IVC filter into a deforming vein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7030A0"/>
                </a:solidFill>
              </a:rPr>
              <a:t>growing hydrocephalic brain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mesh must be updated </a:t>
            </a:r>
            <a:r>
              <a:rPr lang="en-US" dirty="0" smtClean="0">
                <a:solidFill>
                  <a:schemeClr val="tx2"/>
                </a:solidFill>
              </a:rPr>
              <a:t>in response </a:t>
            </a:r>
            <a:r>
              <a:rPr lang="en-US" dirty="0">
                <a:solidFill>
                  <a:schemeClr val="tx2"/>
                </a:solidFill>
              </a:rPr>
              <a:t>to the </a:t>
            </a:r>
            <a:r>
              <a:rPr lang="en-US" dirty="0" smtClean="0">
                <a:solidFill>
                  <a:schemeClr val="tx2"/>
                </a:solidFill>
              </a:rPr>
              <a:t>deformations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chemeClr val="tx2"/>
                </a:solidFill>
              </a:rPr>
              <a:t>necessary to keep the mesh a valid </a:t>
            </a:r>
            <a:r>
              <a:rPr lang="en-US" dirty="0">
                <a:solidFill>
                  <a:schemeClr val="tx2"/>
                </a:solidFill>
              </a:rPr>
              <a:t>approximation of </a:t>
            </a:r>
            <a:r>
              <a:rPr lang="en-US" dirty="0" smtClean="0">
                <a:solidFill>
                  <a:schemeClr val="tx2"/>
                </a:solidFill>
              </a:rPr>
              <a:t>the geometry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150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Beating Heart Simulation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879489"/>
            <a:ext cx="322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Canine ventricles (surface mesh)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3049" y="5879489"/>
            <a:ext cx="324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Canine ventricles (volume mesh)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6308130"/>
            <a:ext cx="539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work with Stephen </a:t>
            </a:r>
            <a:r>
              <a:rPr lang="en-US" dirty="0" err="1" smtClean="0"/>
              <a:t>Vavasis</a:t>
            </a:r>
            <a:r>
              <a:rPr lang="en-US" dirty="0" smtClean="0"/>
              <a:t>, University of Waterloo</a:t>
            </a:r>
            <a:endParaRPr lang="en-US" dirty="0"/>
          </a:p>
        </p:txBody>
      </p:sp>
      <p:pic>
        <p:nvPicPr>
          <p:cNvPr id="9" name="Picture 8" descr="Pictur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14475"/>
            <a:ext cx="3067050" cy="3829050"/>
          </a:xfrm>
          <a:prstGeom prst="rect">
            <a:avLst/>
          </a:prstGeom>
        </p:spPr>
      </p:pic>
      <p:pic>
        <p:nvPicPr>
          <p:cNvPr id="10" name="Picture 9" descr="Pictur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514475"/>
            <a:ext cx="32194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Some Non-Biomedical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Meshing Applications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Mesh-Airpl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2857095" cy="1666081"/>
          </a:xfrm>
        </p:spPr>
      </p:pic>
      <p:pic>
        <p:nvPicPr>
          <p:cNvPr id="5" name="Picture 4" descr="car_mes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540" y="1709532"/>
            <a:ext cx="2857500" cy="2257425"/>
          </a:xfrm>
          <a:prstGeom prst="rect">
            <a:avLst/>
          </a:prstGeom>
        </p:spPr>
      </p:pic>
      <p:pic>
        <p:nvPicPr>
          <p:cNvPr id="6" name="Picture 5" descr="eg0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91000"/>
            <a:ext cx="3491880" cy="2160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5904" y="170622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3810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3657600"/>
            <a:ext cx="116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anaxsoft.com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756992" y="3972340"/>
            <a:ext cx="2323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msc.commas.uni-stuttgart.de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038600"/>
            <a:ext cx="1148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Truegrid.com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90600" y="6324600"/>
            <a:ext cx="2800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http://visionair.ge.imati.cnr.it:8080/</a:t>
            </a:r>
            <a:endParaRPr lang="en-US" sz="1400" dirty="0"/>
          </a:p>
        </p:txBody>
      </p:sp>
      <p:pic>
        <p:nvPicPr>
          <p:cNvPr id="13" name="Picture 12" descr="ipam_ws2_barotropic_wav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2057400" cy="20654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24400" y="6400800"/>
            <a:ext cx="2935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smtClean="0"/>
              <a:t>St-Cyr, Jablonowski et al., MWR 2008)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many </a:t>
            </a:r>
            <a:r>
              <a:rPr lang="en-US" dirty="0" smtClean="0">
                <a:solidFill>
                  <a:schemeClr val="tx2"/>
                </a:solidFill>
              </a:rPr>
              <a:t>opportunities for computational scientists to aid doctors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Mesh generation is an important tool for computational biomedical science.</a:t>
            </a:r>
          </a:p>
          <a:p>
            <a:endParaRPr lang="en-US" dirty="0" smtClean="0"/>
          </a:p>
          <a:p>
            <a:r>
              <a:rPr lang="en-US" dirty="0" smtClean="0"/>
              <a:t>Its use </a:t>
            </a:r>
            <a:r>
              <a:rPr lang="en-US" dirty="0" smtClean="0">
                <a:solidFill>
                  <a:schemeClr val="tx2"/>
                </a:solidFill>
              </a:rPr>
              <a:t>extends</a:t>
            </a:r>
            <a:r>
              <a:rPr lang="en-US" dirty="0" smtClean="0"/>
              <a:t> far beyond computational biomedical science to other areas of engineering and science.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IVC Filter Project </a:t>
            </a:r>
            <a:r>
              <a:rPr lang="en-US" dirty="0" smtClean="0">
                <a:solidFill>
                  <a:schemeClr val="tx2"/>
                </a:solidFill>
              </a:rPr>
              <a:t>Participants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419600" cy="4754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600" b="1" dirty="0" smtClean="0"/>
              <a:t>Current Participants:</a:t>
            </a:r>
            <a:endParaRPr lang="en-US" sz="2600" b="1" dirty="0"/>
          </a:p>
          <a:p>
            <a:r>
              <a:rPr lang="en-US" sz="2400" b="1" dirty="0" smtClean="0"/>
              <a:t>Suzanne </a:t>
            </a:r>
            <a:r>
              <a:rPr lang="en-US" sz="2400" b="1" dirty="0" err="1" smtClean="0"/>
              <a:t>Shontz</a:t>
            </a:r>
            <a:r>
              <a:rPr lang="en-US" sz="2400" b="1" dirty="0" smtClean="0"/>
              <a:t> (PI, CSE)</a:t>
            </a:r>
          </a:p>
          <a:p>
            <a:r>
              <a:rPr lang="en-US" sz="2400" dirty="0" smtClean="0"/>
              <a:t>Shankar Prasad </a:t>
            </a:r>
            <a:r>
              <a:rPr lang="en-US" sz="2400" dirty="0" err="1" smtClean="0"/>
              <a:t>Sastry</a:t>
            </a:r>
            <a:endParaRPr lang="en-US" sz="2400" dirty="0" smtClean="0"/>
          </a:p>
          <a:p>
            <a:r>
              <a:rPr lang="en-US" sz="2400" dirty="0" err="1" smtClean="0"/>
              <a:t>Jibum</a:t>
            </a:r>
            <a:r>
              <a:rPr lang="en-US" sz="2400" dirty="0" smtClean="0"/>
              <a:t> Kim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Keefe Manning (Co-PI, </a:t>
            </a:r>
            <a:r>
              <a:rPr lang="en-US" sz="2400" b="1" dirty="0" err="1" smtClean="0"/>
              <a:t>BioE</a:t>
            </a:r>
            <a:r>
              <a:rPr lang="en-US" sz="2400" b="1" dirty="0" smtClean="0"/>
              <a:t>)</a:t>
            </a:r>
          </a:p>
          <a:p>
            <a:r>
              <a:rPr lang="en-US" sz="2400" dirty="0" smtClean="0"/>
              <a:t>Michael </a:t>
            </a:r>
            <a:r>
              <a:rPr lang="en-US" sz="2400" dirty="0" err="1" smtClean="0"/>
              <a:t>Navitsky</a:t>
            </a:r>
            <a:endParaRPr lang="en-US" sz="2400" dirty="0" smtClean="0"/>
          </a:p>
          <a:p>
            <a:r>
              <a:rPr lang="en-US" sz="2400" dirty="0" smtClean="0"/>
              <a:t>Jason </a:t>
            </a:r>
            <a:r>
              <a:rPr lang="en-US" sz="2400" dirty="0" err="1" smtClean="0"/>
              <a:t>Nanna</a:t>
            </a:r>
            <a:endParaRPr lang="en-US" sz="2400" dirty="0" smtClean="0"/>
          </a:p>
          <a:p>
            <a:r>
              <a:rPr lang="en-US" sz="2400" dirty="0" smtClean="0"/>
              <a:t>Matthew Scanlon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smtClean="0"/>
              <a:t>Frank Lynch, M.D. (Co-PI, HMC)</a:t>
            </a:r>
          </a:p>
          <a:p>
            <a:endParaRPr lang="en-US" sz="2400" b="1" dirty="0"/>
          </a:p>
          <a:p>
            <a:r>
              <a:rPr lang="en-US" sz="2400" b="1" dirty="0" smtClean="0"/>
              <a:t>Brent Craven (Co-PI, ARL)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1"/>
            <a:ext cx="3505200" cy="1905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600" b="1" dirty="0" smtClean="0"/>
              <a:t>Former Participants:</a:t>
            </a:r>
          </a:p>
          <a:p>
            <a:r>
              <a:rPr lang="en-US" sz="2200" dirty="0" smtClean="0"/>
              <a:t>Michael Singer (LLNL)</a:t>
            </a:r>
          </a:p>
          <a:p>
            <a:r>
              <a:rPr lang="en-US" sz="2200" dirty="0" smtClean="0"/>
              <a:t>Richard </a:t>
            </a:r>
            <a:r>
              <a:rPr lang="en-US" sz="2200" dirty="0" err="1" smtClean="0"/>
              <a:t>Medvitz</a:t>
            </a:r>
            <a:r>
              <a:rPr lang="en-US" sz="2200" dirty="0" smtClean="0"/>
              <a:t> (ARL)</a:t>
            </a:r>
          </a:p>
          <a:p>
            <a:r>
              <a:rPr lang="en-US" sz="2200" dirty="0" smtClean="0"/>
              <a:t>Evan Ford (ARL)</a:t>
            </a:r>
          </a:p>
          <a:p>
            <a:r>
              <a:rPr lang="en-US" sz="2200" dirty="0" smtClean="0"/>
              <a:t>Bryan </a:t>
            </a:r>
            <a:r>
              <a:rPr lang="en-US" sz="2200" dirty="0" err="1" smtClean="0"/>
              <a:t>Kraweic</a:t>
            </a:r>
            <a:r>
              <a:rPr lang="en-US" sz="2200" dirty="0" smtClean="0"/>
              <a:t> (ARL)</a:t>
            </a:r>
          </a:p>
          <a:p>
            <a:r>
              <a:rPr lang="en-US" sz="2200" dirty="0" err="1" smtClean="0"/>
              <a:t>Thap</a:t>
            </a:r>
            <a:r>
              <a:rPr lang="en-US" sz="2200" dirty="0" smtClean="0"/>
              <a:t> </a:t>
            </a:r>
            <a:r>
              <a:rPr lang="en-US" sz="2200" dirty="0" err="1" smtClean="0"/>
              <a:t>Panitanarak</a:t>
            </a:r>
            <a:r>
              <a:rPr lang="en-US" sz="2200" dirty="0" smtClean="0"/>
              <a:t> (PSU)</a:t>
            </a:r>
          </a:p>
          <a:p>
            <a:r>
              <a:rPr lang="en-US" sz="2200" dirty="0" smtClean="0"/>
              <a:t>Joseph Pearson (PSU)</a:t>
            </a:r>
          </a:p>
          <a:p>
            <a:endParaRPr lang="en-US" sz="2200" dirty="0"/>
          </a:p>
        </p:txBody>
      </p:sp>
      <p:pic>
        <p:nvPicPr>
          <p:cNvPr id="5" name="Picture 4" descr="psuma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429000"/>
            <a:ext cx="2133600" cy="8953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257800" y="4495800"/>
            <a:ext cx="2133600" cy="76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lln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5486400"/>
            <a:ext cx="2133600" cy="882869"/>
          </a:xfrm>
          <a:prstGeom prst="rect">
            <a:avLst/>
          </a:prstGeom>
        </p:spPr>
      </p:pic>
      <p:pic>
        <p:nvPicPr>
          <p:cNvPr id="8" name="Picture 7" descr="heartandvascula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3429000"/>
            <a:ext cx="213360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74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Hydrocephalus Project Participants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/>
              <a:t>Participants:</a:t>
            </a:r>
            <a:endParaRPr lang="en-US" sz="2600" b="1" dirty="0"/>
          </a:p>
          <a:p>
            <a:r>
              <a:rPr lang="en-US" sz="2400" b="1" dirty="0" smtClean="0"/>
              <a:t>Suzanne </a:t>
            </a:r>
            <a:r>
              <a:rPr lang="en-US" sz="2400" b="1" dirty="0" err="1" smtClean="0"/>
              <a:t>Shontz</a:t>
            </a:r>
            <a:r>
              <a:rPr lang="en-US" sz="2400" b="1" dirty="0" smtClean="0"/>
              <a:t> (CSE)</a:t>
            </a:r>
          </a:p>
          <a:p>
            <a:r>
              <a:rPr lang="en-US" sz="2400" b="1" dirty="0" err="1" smtClean="0"/>
              <a:t>Corina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Drapaca</a:t>
            </a:r>
            <a:r>
              <a:rPr lang="en-US" sz="2400" b="1" dirty="0" smtClean="0"/>
              <a:t> (ESM)</a:t>
            </a:r>
          </a:p>
          <a:p>
            <a:r>
              <a:rPr lang="en-US" sz="2400" dirty="0" err="1" smtClean="0"/>
              <a:t>Jeonghyung</a:t>
            </a:r>
            <a:r>
              <a:rPr lang="en-US" sz="2400" dirty="0" smtClean="0"/>
              <a:t> Park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Future collaborations are planned with:</a:t>
            </a:r>
          </a:p>
          <a:p>
            <a:pPr>
              <a:buNone/>
            </a:pPr>
            <a:r>
              <a:rPr lang="en-US" sz="2400" dirty="0" smtClean="0"/>
              <a:t>Steven Schiff (ESM) and </a:t>
            </a:r>
            <a:r>
              <a:rPr lang="en-US" sz="2400" dirty="0" err="1" smtClean="0"/>
              <a:t>Qian</a:t>
            </a:r>
            <a:r>
              <a:rPr lang="en-US" sz="2400" dirty="0" smtClean="0"/>
              <a:t> Wang (</a:t>
            </a:r>
            <a:r>
              <a:rPr lang="en-US" sz="2400" dirty="0" err="1" smtClean="0"/>
              <a:t>Mech</a:t>
            </a:r>
            <a:r>
              <a:rPr lang="en-US" sz="2400" dirty="0" smtClean="0"/>
              <a:t> Eng).</a:t>
            </a: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psuma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752600"/>
            <a:ext cx="2133600" cy="895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74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Introduction to Computational Biomedical Science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Computational Science and Engineering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s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3655" y="1524000"/>
            <a:ext cx="471194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is Computational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Biomedical Science?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Computational science and engineering: 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application of mathematical and computational techniques</a:t>
            </a:r>
            <a:r>
              <a:rPr lang="en-US" dirty="0" smtClean="0"/>
              <a:t> to a phenomenon in </a:t>
            </a:r>
            <a:r>
              <a:rPr lang="en-US" dirty="0" smtClean="0">
                <a:solidFill>
                  <a:schemeClr val="tx2"/>
                </a:solidFill>
              </a:rPr>
              <a:t>science or engineering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Biomedical science: 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application of </a:t>
            </a:r>
            <a:r>
              <a:rPr lang="en-US" dirty="0" smtClean="0"/>
              <a:t>the principles of the </a:t>
            </a:r>
            <a:r>
              <a:rPr lang="en-US" dirty="0" smtClean="0">
                <a:solidFill>
                  <a:schemeClr val="tx2"/>
                </a:solidFill>
              </a:rPr>
              <a:t>natural sciences to medicine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Computational biomedical science: 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application of mathematical and computational techniques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tx2"/>
                </a:solidFill>
              </a:rPr>
              <a:t>medicine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Deep Vein Thrombosis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Famous People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What do these famous people have in common?</a:t>
            </a:r>
          </a:p>
          <a:p>
            <a:r>
              <a:rPr lang="en-US" dirty="0" smtClean="0"/>
              <a:t>Serena Williams (US Tennis Star)</a:t>
            </a:r>
          </a:p>
          <a:p>
            <a:r>
              <a:rPr lang="en-US" dirty="0" smtClean="0"/>
              <a:t>Dick Cheney (US Vice President)</a:t>
            </a:r>
          </a:p>
          <a:p>
            <a:r>
              <a:rPr lang="en-US" dirty="0" smtClean="0"/>
              <a:t>David Bloom (US NBC Correspondent in Iraq)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None/>
            </a:pPr>
            <a:endParaRPr lang="en-US" sz="1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1400" dirty="0" smtClean="0"/>
              <a:t>     http</a:t>
            </a:r>
            <a:r>
              <a:rPr lang="en-US" sz="1400" dirty="0" smtClean="0"/>
              <a:t>://</a:t>
            </a:r>
            <a:r>
              <a:rPr lang="en-US" sz="1400" dirty="0" smtClean="0"/>
              <a:t>wimbledon.open-tennis.com         http://en.wikipedia.org/                          sounddude.com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They </a:t>
            </a:r>
            <a:r>
              <a:rPr lang="en-US" dirty="0" smtClean="0">
                <a:solidFill>
                  <a:schemeClr val="accent2"/>
                </a:solidFill>
              </a:rPr>
              <a:t>all suffered </a:t>
            </a:r>
            <a:r>
              <a:rPr lang="en-US" dirty="0" smtClean="0">
                <a:solidFill>
                  <a:schemeClr val="accent2"/>
                </a:solidFill>
              </a:rPr>
              <a:t>from </a:t>
            </a:r>
            <a:r>
              <a:rPr lang="en-US" dirty="0" smtClean="0">
                <a:solidFill>
                  <a:schemeClr val="accent2"/>
                </a:solidFill>
              </a:rPr>
              <a:t>blood </a:t>
            </a:r>
            <a:r>
              <a:rPr lang="en-US" dirty="0" smtClean="0">
                <a:solidFill>
                  <a:schemeClr val="accent2"/>
                </a:solidFill>
              </a:rPr>
              <a:t>clots.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cheney_rich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429000"/>
            <a:ext cx="1430121" cy="21031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rena-willia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429000"/>
            <a:ext cx="2209800" cy="1997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Deep Vein Thrombosis (DVT)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Formation of blood clot in deep vein </a:t>
            </a:r>
            <a:r>
              <a:rPr lang="en-US" dirty="0" smtClean="0"/>
              <a:t>(e.g., leg)</a:t>
            </a:r>
          </a:p>
          <a:p>
            <a:r>
              <a:rPr lang="en-US" dirty="0" smtClean="0"/>
              <a:t>The leg can become swollen, hot, red, warm, and painful.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sz="1500" dirty="0" smtClean="0"/>
              <a:t>                                         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600" dirty="0" smtClean="0"/>
              <a:t>                                              healthwithhope.com</a:t>
            </a:r>
          </a:p>
          <a:p>
            <a:pPr>
              <a:buNone/>
            </a:pPr>
            <a:endParaRPr lang="en-US" sz="1500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Complication</a:t>
            </a:r>
            <a:r>
              <a:rPr lang="en-US" dirty="0" smtClean="0">
                <a:solidFill>
                  <a:schemeClr val="tx2"/>
                </a:solidFill>
              </a:rPr>
              <a:t>:  The clot </a:t>
            </a:r>
            <a:r>
              <a:rPr lang="en-US" dirty="0" smtClean="0">
                <a:solidFill>
                  <a:schemeClr val="tx2"/>
                </a:solidFill>
              </a:rPr>
              <a:t>can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tx2"/>
                </a:solidFill>
              </a:rPr>
              <a:t>break free and </a:t>
            </a:r>
            <a:r>
              <a:rPr lang="en-US" dirty="0" smtClean="0">
                <a:solidFill>
                  <a:schemeClr val="tx2"/>
                </a:solidFill>
              </a:rPr>
              <a:t>travel into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lungs.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How would this affect you?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529518_BLOOD_CLOT_242x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673628"/>
            <a:ext cx="2305050" cy="1714500"/>
          </a:xfrm>
          <a:prstGeom prst="rect">
            <a:avLst/>
          </a:prstGeom>
        </p:spPr>
      </p:pic>
      <p:pic>
        <p:nvPicPr>
          <p:cNvPr id="6" name="Picture 5" descr="Deep-Vein-Thrombo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610680"/>
            <a:ext cx="3786812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5486400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Veinsveinsveins.com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Detecting a Pulmonary Embolis</a:t>
            </a:r>
            <a:r>
              <a:rPr lang="en-US" dirty="0">
                <a:solidFill>
                  <a:schemeClr val="tx2"/>
                </a:solidFill>
              </a:rPr>
              <a:t>m</a:t>
            </a:r>
          </a:p>
        </p:txBody>
      </p:sp>
      <p:pic>
        <p:nvPicPr>
          <p:cNvPr id="4" name="Content Placeholder 3" descr="CT Scan 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091604" cy="4525963"/>
          </a:xfrm>
        </p:spPr>
      </p:pic>
      <p:sp>
        <p:nvSpPr>
          <p:cNvPr id="5" name="Rectangle 4"/>
          <p:cNvSpPr/>
          <p:nvPr/>
        </p:nvSpPr>
        <p:spPr>
          <a:xfrm>
            <a:off x="2743200" y="6248400"/>
            <a:ext cx="3247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http://kierdoestri.blogspot.com/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913</Words>
  <Application>Microsoft Office PowerPoint</Application>
  <PresentationFormat>On-screen Show (4:3)</PresentationFormat>
  <Paragraphs>194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Computational Biomedical Science PREF Outreach Program</vt:lpstr>
      <vt:lpstr>Today’s Agenda</vt:lpstr>
      <vt:lpstr>Introduction to Computational Biomedical Science</vt:lpstr>
      <vt:lpstr>Computational Science and Engineering</vt:lpstr>
      <vt:lpstr>What is Computational  Biomedical Science?</vt:lpstr>
      <vt:lpstr>Deep Vein Thrombosis</vt:lpstr>
      <vt:lpstr>Famous People</vt:lpstr>
      <vt:lpstr>Deep Vein Thrombosis (DVT)</vt:lpstr>
      <vt:lpstr>Detecting a Pulmonary Embolism</vt:lpstr>
      <vt:lpstr>How do doctors treat blood clots?</vt:lpstr>
      <vt:lpstr>IVC Filters</vt:lpstr>
      <vt:lpstr>How can computational scientists help?</vt:lpstr>
      <vt:lpstr>Simulation Ingredients</vt:lpstr>
      <vt:lpstr>IVC Filter Simulations</vt:lpstr>
      <vt:lpstr>Hydrocephalus</vt:lpstr>
      <vt:lpstr>Hydrocephalus</vt:lpstr>
      <vt:lpstr>MRI Images of the Brain</vt:lpstr>
      <vt:lpstr>Treatment of Hydrocephalus</vt:lpstr>
      <vt:lpstr>How can computational scientists help?</vt:lpstr>
      <vt:lpstr>Computational Tool:   Mesh Generation</vt:lpstr>
      <vt:lpstr>Geometric Modeling via  Mesh Generation</vt:lpstr>
      <vt:lpstr>What is a Mesh?</vt:lpstr>
      <vt:lpstr>Examples of Meshes</vt:lpstr>
      <vt:lpstr>Dynamic Mesh Generation</vt:lpstr>
      <vt:lpstr>Beating Heart Simulation</vt:lpstr>
      <vt:lpstr>Some Non-Biomedical  Meshing Applications</vt:lpstr>
      <vt:lpstr>Summary</vt:lpstr>
      <vt:lpstr>IVC Filter Project Participants</vt:lpstr>
      <vt:lpstr>Hydrocephalus Project Participants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Computational Science PREF Outreach Program</dc:title>
  <dc:creator>Suzanne</dc:creator>
  <cp:lastModifiedBy>Suzanne</cp:lastModifiedBy>
  <cp:revision>262</cp:revision>
  <dcterms:created xsi:type="dcterms:W3CDTF">2011-07-02T19:50:15Z</dcterms:created>
  <dcterms:modified xsi:type="dcterms:W3CDTF">2012-01-21T06:30:17Z</dcterms:modified>
</cp:coreProperties>
</file>