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45"/>
  </p:notesMasterIdLst>
  <p:sldIdLst>
    <p:sldId id="256" r:id="rId9"/>
    <p:sldId id="261" r:id="rId10"/>
    <p:sldId id="270" r:id="rId11"/>
    <p:sldId id="262" r:id="rId12"/>
    <p:sldId id="257" r:id="rId13"/>
    <p:sldId id="269" r:id="rId14"/>
    <p:sldId id="258" r:id="rId15"/>
    <p:sldId id="259" r:id="rId16"/>
    <p:sldId id="268" r:id="rId17"/>
    <p:sldId id="260" r:id="rId18"/>
    <p:sldId id="263" r:id="rId19"/>
    <p:sldId id="293" r:id="rId20"/>
    <p:sldId id="264" r:id="rId21"/>
    <p:sldId id="266" r:id="rId22"/>
    <p:sldId id="265" r:id="rId23"/>
    <p:sldId id="294" r:id="rId24"/>
    <p:sldId id="295" r:id="rId25"/>
    <p:sldId id="296" r:id="rId26"/>
    <p:sldId id="297" r:id="rId27"/>
    <p:sldId id="298" r:id="rId28"/>
    <p:sldId id="275" r:id="rId29"/>
    <p:sldId id="267" r:id="rId30"/>
    <p:sldId id="281" r:id="rId31"/>
    <p:sldId id="286" r:id="rId32"/>
    <p:sldId id="304" r:id="rId33"/>
    <p:sldId id="307" r:id="rId34"/>
    <p:sldId id="309" r:id="rId35"/>
    <p:sldId id="314" r:id="rId36"/>
    <p:sldId id="310" r:id="rId37"/>
    <p:sldId id="311" r:id="rId38"/>
    <p:sldId id="312" r:id="rId39"/>
    <p:sldId id="313" r:id="rId40"/>
    <p:sldId id="285" r:id="rId41"/>
    <p:sldId id="287" r:id="rId42"/>
    <p:sldId id="292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5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CC543-3EED-4BE5-BE5B-749C3E52812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8F188-A65E-41DC-A549-FF7C2E5E6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1FC01-A79E-410F-A36C-11486167D89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0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701675"/>
            <a:ext cx="4681537" cy="3511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446588"/>
            <a:ext cx="5156200" cy="4135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20" tIns="46161" rIns="92320" bIns="4616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6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8E5FE-2EAE-4B27-AD5E-B6D65F8FA03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8E5FE-2EAE-4B27-AD5E-B6D65F8FA03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1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00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0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6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36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83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253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4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11150"/>
            <a:ext cx="19431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0"/>
            <a:ext cx="56769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3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60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410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39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7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54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66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870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45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11150"/>
            <a:ext cx="19431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0"/>
            <a:ext cx="56769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42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9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86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8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23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769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328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949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9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11150"/>
            <a:ext cx="19431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0"/>
            <a:ext cx="56769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0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8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63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705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57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82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905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368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658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3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11150"/>
            <a:ext cx="19431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0"/>
            <a:ext cx="56769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0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828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9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77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56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797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401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811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1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11150"/>
            <a:ext cx="19431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0"/>
            <a:ext cx="56769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5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32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2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22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31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51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997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457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89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41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11150"/>
            <a:ext cx="19431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0"/>
            <a:ext cx="56769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4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8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7131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0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73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27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794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8438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6618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39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11150"/>
            <a:ext cx="19431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0"/>
            <a:ext cx="56769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1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AA66-84CA-4AA0-AC21-9F7A9E960ADE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24 pt</a:t>
            </a:r>
          </a:p>
          <a:p>
            <a:pPr lvl="1"/>
            <a:r>
              <a:rPr lang="en-US" altLang="en-US" smtClean="0"/>
              <a:t>Second level 22 pt</a:t>
            </a:r>
          </a:p>
          <a:p>
            <a:pPr lvl="2"/>
            <a:r>
              <a:rPr lang="en-US" altLang="en-US" smtClean="0"/>
              <a:t>Third level 20 pt</a:t>
            </a:r>
          </a:p>
          <a:p>
            <a:pPr lvl="3"/>
            <a:r>
              <a:rPr lang="en-US" altLang="en-US" smtClean="0"/>
              <a:t>Fourth level 18pt</a:t>
            </a:r>
          </a:p>
          <a:p>
            <a:pPr lvl="4"/>
            <a:r>
              <a:rPr lang="en-US" altLang="en-US" smtClean="0"/>
              <a:t>Fifth level 18pt</a:t>
            </a:r>
          </a:p>
        </p:txBody>
      </p:sp>
      <p:pic>
        <p:nvPicPr>
          <p:cNvPr id="520195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196" name="Line 4"/>
          <p:cNvSpPr>
            <a:spLocks noChangeShapeType="1"/>
          </p:cNvSpPr>
          <p:nvPr/>
        </p:nvSpPr>
        <p:spPr bwMode="auto">
          <a:xfrm>
            <a:off x="1081088" y="1052513"/>
            <a:ext cx="7367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57288" y="311150"/>
            <a:ext cx="67913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- 28 Point Helvetica Bold</a:t>
            </a:r>
          </a:p>
        </p:txBody>
      </p:sp>
      <p:pic>
        <p:nvPicPr>
          <p:cNvPr id="520198" name="Picture 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1117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5372100" y="1036638"/>
            <a:ext cx="3130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Computational Modeling Sciences Department</a:t>
            </a:r>
          </a:p>
        </p:txBody>
      </p:sp>
      <p:pic>
        <p:nvPicPr>
          <p:cNvPr id="520202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208713"/>
            <a:ext cx="16144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5" name="Text Box 13"/>
          <p:cNvSpPr txBox="1">
            <a:spLocks noChangeArrowheads="1"/>
          </p:cNvSpPr>
          <p:nvPr userDrawn="1"/>
        </p:nvSpPr>
        <p:spPr bwMode="auto">
          <a:xfrm>
            <a:off x="4338638" y="6583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A4ABD5F-08EB-4DA7-B8A4-A4707981722C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20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24 pt</a:t>
            </a:r>
          </a:p>
          <a:p>
            <a:pPr lvl="1"/>
            <a:r>
              <a:rPr lang="en-US" altLang="en-US" smtClean="0"/>
              <a:t>Second level 22 pt</a:t>
            </a:r>
          </a:p>
          <a:p>
            <a:pPr lvl="2"/>
            <a:r>
              <a:rPr lang="en-US" altLang="en-US" smtClean="0"/>
              <a:t>Third level 20 pt</a:t>
            </a:r>
          </a:p>
          <a:p>
            <a:pPr lvl="3"/>
            <a:r>
              <a:rPr lang="en-US" altLang="en-US" smtClean="0"/>
              <a:t>Fourth level 18pt</a:t>
            </a:r>
          </a:p>
          <a:p>
            <a:pPr lvl="4"/>
            <a:r>
              <a:rPr lang="en-US" altLang="en-US" smtClean="0"/>
              <a:t>Fifth level 18pt</a:t>
            </a:r>
          </a:p>
        </p:txBody>
      </p:sp>
      <p:pic>
        <p:nvPicPr>
          <p:cNvPr id="520195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196" name="Line 4"/>
          <p:cNvSpPr>
            <a:spLocks noChangeShapeType="1"/>
          </p:cNvSpPr>
          <p:nvPr/>
        </p:nvSpPr>
        <p:spPr bwMode="auto">
          <a:xfrm>
            <a:off x="1081088" y="1052513"/>
            <a:ext cx="7367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57288" y="311150"/>
            <a:ext cx="67913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- 28 Point Helvetica Bold</a:t>
            </a:r>
          </a:p>
        </p:txBody>
      </p:sp>
      <p:pic>
        <p:nvPicPr>
          <p:cNvPr id="520198" name="Picture 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1117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5372100" y="1036638"/>
            <a:ext cx="3130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Computational Modeling Sciences Department</a:t>
            </a:r>
          </a:p>
        </p:txBody>
      </p:sp>
      <p:pic>
        <p:nvPicPr>
          <p:cNvPr id="520202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208713"/>
            <a:ext cx="16144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5" name="Text Box 13"/>
          <p:cNvSpPr txBox="1">
            <a:spLocks noChangeArrowheads="1"/>
          </p:cNvSpPr>
          <p:nvPr userDrawn="1"/>
        </p:nvSpPr>
        <p:spPr bwMode="auto">
          <a:xfrm>
            <a:off x="4338638" y="6583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A4ABD5F-08EB-4DA7-B8A4-A4707981722C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20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24 pt</a:t>
            </a:r>
          </a:p>
          <a:p>
            <a:pPr lvl="1"/>
            <a:r>
              <a:rPr lang="en-US" altLang="en-US" smtClean="0"/>
              <a:t>Second level 22 pt</a:t>
            </a:r>
          </a:p>
          <a:p>
            <a:pPr lvl="2"/>
            <a:r>
              <a:rPr lang="en-US" altLang="en-US" smtClean="0"/>
              <a:t>Third level 20 pt</a:t>
            </a:r>
          </a:p>
          <a:p>
            <a:pPr lvl="3"/>
            <a:r>
              <a:rPr lang="en-US" altLang="en-US" smtClean="0"/>
              <a:t>Fourth level 18pt</a:t>
            </a:r>
          </a:p>
          <a:p>
            <a:pPr lvl="4"/>
            <a:r>
              <a:rPr lang="en-US" altLang="en-US" smtClean="0"/>
              <a:t>Fifth level 18pt</a:t>
            </a:r>
          </a:p>
        </p:txBody>
      </p:sp>
      <p:pic>
        <p:nvPicPr>
          <p:cNvPr id="520195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196" name="Line 4"/>
          <p:cNvSpPr>
            <a:spLocks noChangeShapeType="1"/>
          </p:cNvSpPr>
          <p:nvPr/>
        </p:nvSpPr>
        <p:spPr bwMode="auto">
          <a:xfrm>
            <a:off x="1081088" y="1052513"/>
            <a:ext cx="7367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57288" y="311150"/>
            <a:ext cx="67913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- 28 Point Helvetica Bold</a:t>
            </a:r>
          </a:p>
        </p:txBody>
      </p:sp>
      <p:pic>
        <p:nvPicPr>
          <p:cNvPr id="520198" name="Picture 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1117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5372100" y="1036638"/>
            <a:ext cx="3130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Computational Modeling Sciences Department</a:t>
            </a:r>
          </a:p>
        </p:txBody>
      </p:sp>
      <p:pic>
        <p:nvPicPr>
          <p:cNvPr id="520202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208713"/>
            <a:ext cx="16144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5" name="Text Box 13"/>
          <p:cNvSpPr txBox="1">
            <a:spLocks noChangeArrowheads="1"/>
          </p:cNvSpPr>
          <p:nvPr userDrawn="1"/>
        </p:nvSpPr>
        <p:spPr bwMode="auto">
          <a:xfrm>
            <a:off x="4338638" y="6583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A4ABD5F-08EB-4DA7-B8A4-A4707981722C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20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24 pt</a:t>
            </a:r>
          </a:p>
          <a:p>
            <a:pPr lvl="1"/>
            <a:r>
              <a:rPr lang="en-US" altLang="en-US" smtClean="0"/>
              <a:t>Second level 22 pt</a:t>
            </a:r>
          </a:p>
          <a:p>
            <a:pPr lvl="2"/>
            <a:r>
              <a:rPr lang="en-US" altLang="en-US" smtClean="0"/>
              <a:t>Third level 20 pt</a:t>
            </a:r>
          </a:p>
          <a:p>
            <a:pPr lvl="3"/>
            <a:r>
              <a:rPr lang="en-US" altLang="en-US" smtClean="0"/>
              <a:t>Fourth level 18pt</a:t>
            </a:r>
          </a:p>
          <a:p>
            <a:pPr lvl="4"/>
            <a:r>
              <a:rPr lang="en-US" altLang="en-US" smtClean="0"/>
              <a:t>Fifth level 18pt</a:t>
            </a:r>
          </a:p>
        </p:txBody>
      </p:sp>
      <p:pic>
        <p:nvPicPr>
          <p:cNvPr id="520195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196" name="Line 4"/>
          <p:cNvSpPr>
            <a:spLocks noChangeShapeType="1"/>
          </p:cNvSpPr>
          <p:nvPr/>
        </p:nvSpPr>
        <p:spPr bwMode="auto">
          <a:xfrm>
            <a:off x="1081088" y="1052513"/>
            <a:ext cx="7367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57288" y="311150"/>
            <a:ext cx="67913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- 28 Point Helvetica Bold</a:t>
            </a:r>
          </a:p>
        </p:txBody>
      </p:sp>
      <p:pic>
        <p:nvPicPr>
          <p:cNvPr id="520198" name="Picture 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1117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5372100" y="1036638"/>
            <a:ext cx="3130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Computational Modeling Sciences Department</a:t>
            </a:r>
          </a:p>
        </p:txBody>
      </p:sp>
      <p:pic>
        <p:nvPicPr>
          <p:cNvPr id="520202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208713"/>
            <a:ext cx="16144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5" name="Text Box 13"/>
          <p:cNvSpPr txBox="1">
            <a:spLocks noChangeArrowheads="1"/>
          </p:cNvSpPr>
          <p:nvPr userDrawn="1"/>
        </p:nvSpPr>
        <p:spPr bwMode="auto">
          <a:xfrm>
            <a:off x="4338638" y="6583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A4ABD5F-08EB-4DA7-B8A4-A4707981722C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20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6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24 pt</a:t>
            </a:r>
          </a:p>
          <a:p>
            <a:pPr lvl="1"/>
            <a:r>
              <a:rPr lang="en-US" altLang="en-US" smtClean="0"/>
              <a:t>Second level 22 pt</a:t>
            </a:r>
          </a:p>
          <a:p>
            <a:pPr lvl="2"/>
            <a:r>
              <a:rPr lang="en-US" altLang="en-US" smtClean="0"/>
              <a:t>Third level 20 pt</a:t>
            </a:r>
          </a:p>
          <a:p>
            <a:pPr lvl="3"/>
            <a:r>
              <a:rPr lang="en-US" altLang="en-US" smtClean="0"/>
              <a:t>Fourth level 18pt</a:t>
            </a:r>
          </a:p>
          <a:p>
            <a:pPr lvl="4"/>
            <a:r>
              <a:rPr lang="en-US" altLang="en-US" smtClean="0"/>
              <a:t>Fifth level 18pt</a:t>
            </a:r>
          </a:p>
        </p:txBody>
      </p:sp>
      <p:pic>
        <p:nvPicPr>
          <p:cNvPr id="520195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196" name="Line 4"/>
          <p:cNvSpPr>
            <a:spLocks noChangeShapeType="1"/>
          </p:cNvSpPr>
          <p:nvPr/>
        </p:nvSpPr>
        <p:spPr bwMode="auto">
          <a:xfrm>
            <a:off x="1081088" y="1052513"/>
            <a:ext cx="7367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57288" y="311150"/>
            <a:ext cx="67913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- 28 Point Helvetica Bold</a:t>
            </a:r>
          </a:p>
        </p:txBody>
      </p:sp>
      <p:pic>
        <p:nvPicPr>
          <p:cNvPr id="520198" name="Picture 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1117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5372100" y="1036638"/>
            <a:ext cx="3130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Computational Modeling Sciences Department</a:t>
            </a:r>
          </a:p>
        </p:txBody>
      </p:sp>
      <p:pic>
        <p:nvPicPr>
          <p:cNvPr id="520202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208713"/>
            <a:ext cx="16144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5" name="Text Box 13"/>
          <p:cNvSpPr txBox="1">
            <a:spLocks noChangeArrowheads="1"/>
          </p:cNvSpPr>
          <p:nvPr userDrawn="1"/>
        </p:nvSpPr>
        <p:spPr bwMode="auto">
          <a:xfrm>
            <a:off x="4338638" y="6583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A4ABD5F-08EB-4DA7-B8A4-A4707981722C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20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24 pt</a:t>
            </a:r>
          </a:p>
          <a:p>
            <a:pPr lvl="1"/>
            <a:r>
              <a:rPr lang="en-US" altLang="en-US" smtClean="0"/>
              <a:t>Second level 22 pt</a:t>
            </a:r>
          </a:p>
          <a:p>
            <a:pPr lvl="2"/>
            <a:r>
              <a:rPr lang="en-US" altLang="en-US" smtClean="0"/>
              <a:t>Third level 20 pt</a:t>
            </a:r>
          </a:p>
          <a:p>
            <a:pPr lvl="3"/>
            <a:r>
              <a:rPr lang="en-US" altLang="en-US" smtClean="0"/>
              <a:t>Fourth level 18pt</a:t>
            </a:r>
          </a:p>
          <a:p>
            <a:pPr lvl="4"/>
            <a:r>
              <a:rPr lang="en-US" altLang="en-US" smtClean="0"/>
              <a:t>Fifth level 18pt</a:t>
            </a:r>
          </a:p>
        </p:txBody>
      </p:sp>
      <p:pic>
        <p:nvPicPr>
          <p:cNvPr id="520195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196" name="Line 4"/>
          <p:cNvSpPr>
            <a:spLocks noChangeShapeType="1"/>
          </p:cNvSpPr>
          <p:nvPr/>
        </p:nvSpPr>
        <p:spPr bwMode="auto">
          <a:xfrm>
            <a:off x="1081088" y="1052513"/>
            <a:ext cx="7367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57288" y="311150"/>
            <a:ext cx="67913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- 28 Point Helvetica Bold</a:t>
            </a:r>
          </a:p>
        </p:txBody>
      </p:sp>
      <p:pic>
        <p:nvPicPr>
          <p:cNvPr id="520198" name="Picture 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1117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5372100" y="1036638"/>
            <a:ext cx="3130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Computational Modeling Sciences Department</a:t>
            </a:r>
          </a:p>
        </p:txBody>
      </p:sp>
      <p:pic>
        <p:nvPicPr>
          <p:cNvPr id="520202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208713"/>
            <a:ext cx="16144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5" name="Text Box 13"/>
          <p:cNvSpPr txBox="1">
            <a:spLocks noChangeArrowheads="1"/>
          </p:cNvSpPr>
          <p:nvPr userDrawn="1"/>
        </p:nvSpPr>
        <p:spPr bwMode="auto">
          <a:xfrm>
            <a:off x="4338638" y="6583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A4ABD5F-08EB-4DA7-B8A4-A4707981722C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20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24 pt</a:t>
            </a:r>
          </a:p>
          <a:p>
            <a:pPr lvl="1"/>
            <a:r>
              <a:rPr lang="en-US" altLang="en-US" smtClean="0"/>
              <a:t>Second level 22 pt</a:t>
            </a:r>
          </a:p>
          <a:p>
            <a:pPr lvl="2"/>
            <a:r>
              <a:rPr lang="en-US" altLang="en-US" smtClean="0"/>
              <a:t>Third level 20 pt</a:t>
            </a:r>
          </a:p>
          <a:p>
            <a:pPr lvl="3"/>
            <a:r>
              <a:rPr lang="en-US" altLang="en-US" smtClean="0"/>
              <a:t>Fourth level 18pt</a:t>
            </a:r>
          </a:p>
          <a:p>
            <a:pPr lvl="4"/>
            <a:r>
              <a:rPr lang="en-US" altLang="en-US" smtClean="0"/>
              <a:t>Fifth level 18pt</a:t>
            </a:r>
          </a:p>
        </p:txBody>
      </p:sp>
      <p:pic>
        <p:nvPicPr>
          <p:cNvPr id="520195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196" name="Line 4"/>
          <p:cNvSpPr>
            <a:spLocks noChangeShapeType="1"/>
          </p:cNvSpPr>
          <p:nvPr/>
        </p:nvSpPr>
        <p:spPr bwMode="auto">
          <a:xfrm>
            <a:off x="1081088" y="1052513"/>
            <a:ext cx="7367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57288" y="311150"/>
            <a:ext cx="67913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- 28 Point Helvetica Bold</a:t>
            </a:r>
          </a:p>
        </p:txBody>
      </p:sp>
      <p:pic>
        <p:nvPicPr>
          <p:cNvPr id="520198" name="Picture 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1117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5372100" y="1036638"/>
            <a:ext cx="3130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Computational Modeling Sciences Department</a:t>
            </a:r>
          </a:p>
        </p:txBody>
      </p:sp>
      <p:pic>
        <p:nvPicPr>
          <p:cNvPr id="520202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208713"/>
            <a:ext cx="16144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05" name="Text Box 13"/>
          <p:cNvSpPr txBox="1">
            <a:spLocks noChangeArrowheads="1"/>
          </p:cNvSpPr>
          <p:nvPr userDrawn="1"/>
        </p:nvSpPr>
        <p:spPr bwMode="auto">
          <a:xfrm>
            <a:off x="4338638" y="6583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A4ABD5F-08EB-4DA7-B8A4-A4707981722C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20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ern="1200">
          <a:solidFill>
            <a:srgbClr val="000000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Computational Biomedical Science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Batmen Camp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Outreach Program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2209800"/>
          </a:xfrm>
          <a:noFill/>
          <a:ln>
            <a:solidFill>
              <a:schemeClr val="bg1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Dr. Suzanne </a:t>
            </a:r>
            <a:r>
              <a:rPr lang="en-US" sz="6000" b="1" dirty="0" err="1" smtClean="0">
                <a:solidFill>
                  <a:schemeClr val="tx1"/>
                </a:solidFill>
              </a:rPr>
              <a:t>Shontz</a:t>
            </a:r>
            <a:endParaRPr lang="en-US" sz="6000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5000" dirty="0" smtClean="0">
                <a:solidFill>
                  <a:schemeClr val="tx1"/>
                </a:solidFill>
              </a:rPr>
              <a:t>Department of Mathematics and Statistics</a:t>
            </a:r>
          </a:p>
          <a:p>
            <a:r>
              <a:rPr lang="en-US" sz="5000" dirty="0" smtClean="0">
                <a:solidFill>
                  <a:schemeClr val="tx1"/>
                </a:solidFill>
              </a:rPr>
              <a:t>Department of Computer Science and Engineering</a:t>
            </a:r>
          </a:p>
          <a:p>
            <a:r>
              <a:rPr lang="en-US" sz="5000" dirty="0" smtClean="0">
                <a:solidFill>
                  <a:schemeClr val="tx1"/>
                </a:solidFill>
              </a:rPr>
              <a:t>Center for Computational Sciences</a:t>
            </a:r>
          </a:p>
          <a:p>
            <a:r>
              <a:rPr lang="en-US" sz="5000" dirty="0" smtClean="0">
                <a:solidFill>
                  <a:schemeClr val="tx1"/>
                </a:solidFill>
              </a:rPr>
              <a:t>Graduate Program in Computational Engineering</a:t>
            </a:r>
          </a:p>
          <a:p>
            <a:endParaRPr lang="en-US" sz="5000" dirty="0" smtClean="0">
              <a:solidFill>
                <a:schemeClr val="tx1"/>
              </a:solidFill>
            </a:endParaRPr>
          </a:p>
          <a:p>
            <a:r>
              <a:rPr lang="en-US" sz="5000" dirty="0" smtClean="0">
                <a:solidFill>
                  <a:schemeClr val="tx1"/>
                </a:solidFill>
              </a:rPr>
              <a:t>June 24, 2014</a:t>
            </a:r>
            <a:endParaRPr lang="en-US" sz="5000" dirty="0">
              <a:solidFill>
                <a:schemeClr val="tx1"/>
              </a:solidFill>
            </a:endParaRPr>
          </a:p>
        </p:txBody>
      </p:sp>
      <p:pic>
        <p:nvPicPr>
          <p:cNvPr id="4" name="Picture 3" descr="nsf_logo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620596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5717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do doctors treat blood clots?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Two main treatment options: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Medicine</a:t>
            </a:r>
            <a:r>
              <a:rPr lang="en-US" dirty="0" smtClean="0"/>
              <a:t> (blood thinners)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Insertion of medical device to trap the </a:t>
            </a:r>
          </a:p>
          <a:p>
            <a:pPr marL="514350" indent="-51435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blood clots </a:t>
            </a:r>
            <a:r>
              <a:rPr lang="en-US" dirty="0" smtClean="0">
                <a:solidFill>
                  <a:srgbClr val="FF0000"/>
                </a:solidFill>
              </a:rPr>
              <a:t>(IVC filters)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3" descr="Filter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714750"/>
            <a:ext cx="2514600" cy="3143250"/>
          </a:xfrm>
          <a:prstGeom prst="rect">
            <a:avLst/>
          </a:prstGeom>
        </p:spPr>
      </p:pic>
      <p:pic>
        <p:nvPicPr>
          <p:cNvPr id="5" name="Picture 4" descr="filter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191000"/>
            <a:ext cx="1219200" cy="1966739"/>
          </a:xfrm>
          <a:prstGeom prst="rect">
            <a:avLst/>
          </a:prstGeom>
        </p:spPr>
      </p:pic>
      <p:pic>
        <p:nvPicPr>
          <p:cNvPr id="6" name="Picture 5" descr="img_port_ivcfil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0850" y="4114800"/>
            <a:ext cx="3162300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IVC Filters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chemeClr val="tx2"/>
                </a:solidFill>
              </a:rPr>
              <a:t>many designs</a:t>
            </a:r>
            <a:r>
              <a:rPr lang="en-US" dirty="0" smtClean="0"/>
              <a:t>.  Here are a few.</a:t>
            </a:r>
            <a:endParaRPr lang="en-US" dirty="0"/>
          </a:p>
        </p:txBody>
      </p:sp>
      <p:pic>
        <p:nvPicPr>
          <p:cNvPr id="4" name="Picture 3" descr="365434foi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438400"/>
            <a:ext cx="1435652" cy="1981200"/>
          </a:xfrm>
          <a:prstGeom prst="rect">
            <a:avLst/>
          </a:prstGeom>
        </p:spPr>
      </p:pic>
      <p:pic>
        <p:nvPicPr>
          <p:cNvPr id="5" name="Picture 4" descr="slide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286000"/>
            <a:ext cx="2675245" cy="2090738"/>
          </a:xfrm>
          <a:prstGeom prst="rect">
            <a:avLst/>
          </a:prstGeom>
        </p:spPr>
      </p:pic>
      <p:pic>
        <p:nvPicPr>
          <p:cNvPr id="6" name="Picture 5" descr="47430391255523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362200"/>
            <a:ext cx="2857500" cy="1781175"/>
          </a:xfrm>
          <a:prstGeom prst="rect">
            <a:avLst/>
          </a:prstGeom>
        </p:spPr>
      </p:pic>
      <p:pic>
        <p:nvPicPr>
          <p:cNvPr id="9" name="Picture 8" descr="cava-filter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4724400"/>
            <a:ext cx="1778000" cy="1905000"/>
          </a:xfrm>
          <a:prstGeom prst="rect">
            <a:avLst/>
          </a:prstGeom>
        </p:spPr>
      </p:pic>
      <p:pic>
        <p:nvPicPr>
          <p:cNvPr id="10" name="Picture 9" descr="art06-figura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4572000"/>
            <a:ext cx="16383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does a doctor choose which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IVC filter to use?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 thoughts?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decision</a:t>
            </a:r>
            <a:r>
              <a:rPr lang="en-US" dirty="0" smtClean="0"/>
              <a:t> is typically based on:</a:t>
            </a:r>
          </a:p>
          <a:p>
            <a:r>
              <a:rPr lang="en-US" dirty="0"/>
              <a:t>w</a:t>
            </a:r>
            <a:r>
              <a:rPr lang="en-US" dirty="0" smtClean="0"/>
              <a:t>hich </a:t>
            </a:r>
            <a:r>
              <a:rPr lang="en-US" dirty="0" smtClean="0">
                <a:solidFill>
                  <a:srgbClr val="FF0000"/>
                </a:solidFill>
              </a:rPr>
              <a:t>device(s)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doctor learned to implant </a:t>
            </a:r>
            <a:r>
              <a:rPr lang="en-US" dirty="0" smtClean="0"/>
              <a:t>in medical school/residency and</a:t>
            </a:r>
          </a:p>
          <a:p>
            <a:r>
              <a:rPr lang="en-US" dirty="0"/>
              <a:t>w</a:t>
            </a:r>
            <a:r>
              <a:rPr lang="en-US" dirty="0" smtClean="0"/>
              <a:t>hich </a:t>
            </a:r>
            <a:r>
              <a:rPr lang="en-US" dirty="0" smtClean="0">
                <a:solidFill>
                  <a:srgbClr val="FF0000"/>
                </a:solidFill>
              </a:rPr>
              <a:t>device</a:t>
            </a:r>
            <a:r>
              <a:rPr lang="en-US" dirty="0" smtClean="0"/>
              <a:t> the doctor can </a:t>
            </a:r>
            <a:r>
              <a:rPr lang="en-US" dirty="0" smtClean="0">
                <a:solidFill>
                  <a:srgbClr val="FF0000"/>
                </a:solidFill>
              </a:rPr>
              <a:t>obtain for the lowest price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can computational scientists help?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Computational scientists can run simulations and advise vascular surgeons 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 smtClean="0">
                <a:solidFill>
                  <a:srgbClr val="7030A0"/>
                </a:solidFill>
              </a:rPr>
              <a:t>election of the appropriate IVC filter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placement of the IVC filter.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Why do you think the choice of IVC filter and its placement should depend upon the patient?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Simulation Ingredients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Patient medical data (CT scans)  </a:t>
            </a:r>
            <a:r>
              <a:rPr lang="en-US" sz="2800" dirty="0" smtClean="0">
                <a:sym typeface="Wingdings" pitchFamily="2" charset="2"/>
              </a:rPr>
              <a:t> model of patient veins and blood clots (requires image processing)</a:t>
            </a:r>
          </a:p>
          <a:p>
            <a:pPr marL="0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Model of IVC filter </a:t>
            </a:r>
            <a:r>
              <a:rPr lang="en-US" sz="2800" dirty="0" smtClean="0">
                <a:sym typeface="Wingdings" pitchFamily="2" charset="2"/>
              </a:rPr>
              <a:t>(created via computer-aided design)</a:t>
            </a:r>
          </a:p>
          <a:p>
            <a:pPr marL="0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Equations for blood flow</a:t>
            </a: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Simulate the blood flow in the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vein with the IVC filter present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vein_fil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276600"/>
            <a:ext cx="2753392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IVC Filter Simulations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goal</a:t>
            </a:r>
            <a:r>
              <a:rPr lang="en-US" dirty="0" smtClean="0"/>
              <a:t> is to </a:t>
            </a:r>
            <a:r>
              <a:rPr lang="en-US" dirty="0" smtClean="0">
                <a:solidFill>
                  <a:schemeClr val="tx2"/>
                </a:solidFill>
              </a:rPr>
              <a:t>simulate</a:t>
            </a:r>
            <a:r>
              <a:rPr lang="en-US" dirty="0" smtClean="0"/>
              <a:t> (on the computer) </a:t>
            </a:r>
            <a:r>
              <a:rPr lang="en-US" dirty="0" smtClean="0">
                <a:solidFill>
                  <a:schemeClr val="tx2"/>
                </a:solidFill>
              </a:rPr>
              <a:t>the effect of placing a particular IVC filter in the vein of a given patient.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Repeat the simulation with different IVC filters and different placements of the IVC filters.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Choose the IVC filter and placement that is best for the patient.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Sample Simulation – Geometric Models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417638"/>
            <a:ext cx="5385563" cy="4983162"/>
          </a:xfrm>
        </p:spPr>
      </p:pic>
    </p:spTree>
    <p:extLst>
      <p:ext uri="{BB962C8B-B14F-4D97-AF65-F5344CB8AC3E}">
        <p14:creationId xmlns:p14="http://schemas.microsoft.com/office/powerpoint/2010/main" val="956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Sample Simulation – Geometric Models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929845" cy="4392327"/>
          </a:xfrm>
        </p:spPr>
      </p:pic>
    </p:spTree>
    <p:extLst>
      <p:ext uri="{BB962C8B-B14F-4D97-AF65-F5344CB8AC3E}">
        <p14:creationId xmlns:p14="http://schemas.microsoft.com/office/powerpoint/2010/main" val="42367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Sample Simulation – Blood Flow Results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8" y="1524000"/>
            <a:ext cx="6883864" cy="4717101"/>
          </a:xfrm>
        </p:spPr>
      </p:pic>
    </p:spTree>
    <p:extLst>
      <p:ext uri="{BB962C8B-B14F-4D97-AF65-F5344CB8AC3E}">
        <p14:creationId xmlns:p14="http://schemas.microsoft.com/office/powerpoint/2010/main" val="27242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Sample Simulation – Blood Flow Results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7" y="1524000"/>
            <a:ext cx="7278806" cy="4648200"/>
          </a:xfrm>
        </p:spPr>
      </p:pic>
    </p:spTree>
    <p:extLst>
      <p:ext uri="{BB962C8B-B14F-4D97-AF65-F5344CB8AC3E}">
        <p14:creationId xmlns:p14="http://schemas.microsoft.com/office/powerpoint/2010/main" val="2662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Today’s Agenda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You will learn: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about </a:t>
            </a:r>
            <a:r>
              <a:rPr lang="en-US" dirty="0" smtClean="0">
                <a:solidFill>
                  <a:schemeClr val="tx2"/>
                </a:solidFill>
              </a:rPr>
              <a:t>computational science and engineering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computational biomedical science;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>
                <a:solidFill>
                  <a:schemeClr val="tx2"/>
                </a:solidFill>
              </a:rPr>
              <a:t>how computational tools can be used to improve treatment of a disease</a:t>
            </a:r>
            <a:r>
              <a:rPr lang="en-US" dirty="0" smtClean="0"/>
              <a:t>: 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deep vein thrombosis;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>
                <a:solidFill>
                  <a:schemeClr val="tx2"/>
                </a:solidFill>
              </a:rPr>
              <a:t>other areas of engineering </a:t>
            </a:r>
            <a:r>
              <a:rPr lang="en-US" dirty="0" smtClean="0"/>
              <a:t>where these tools can be used;</a:t>
            </a:r>
          </a:p>
          <a:p>
            <a:pPr marL="514350" indent="-514350"/>
            <a:endParaRPr lang="en-US" dirty="0"/>
          </a:p>
          <a:p>
            <a:pPr marL="514350" indent="-514350"/>
            <a:r>
              <a:rPr lang="en-US" dirty="0"/>
              <a:t>h</a:t>
            </a:r>
            <a:r>
              <a:rPr lang="en-US" dirty="0" smtClean="0"/>
              <a:t>ow to design an </a:t>
            </a:r>
            <a:r>
              <a:rPr lang="en-US" dirty="0" smtClean="0">
                <a:solidFill>
                  <a:srgbClr val="FF0000"/>
                </a:solidFill>
              </a:rPr>
              <a:t>algorithm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Sample Simulation – Blood Flow Results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8" y="1417638"/>
            <a:ext cx="7432421" cy="4914347"/>
          </a:xfrm>
        </p:spPr>
      </p:pic>
    </p:spTree>
    <p:extLst>
      <p:ext uri="{BB962C8B-B14F-4D97-AF65-F5344CB8AC3E}">
        <p14:creationId xmlns:p14="http://schemas.microsoft.com/office/powerpoint/2010/main" val="12280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Computational Tool: 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Mesh Generation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Geometric Modeling via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Mesh Generation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Geometric models </a:t>
            </a:r>
            <a:r>
              <a:rPr lang="en-US" dirty="0" smtClean="0"/>
              <a:t>must be created for the IVC filter blood flow simulation.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models</a:t>
            </a:r>
            <a:r>
              <a:rPr lang="en-US" dirty="0" smtClean="0">
                <a:solidFill>
                  <a:srgbClr val="7030A0"/>
                </a:solidFill>
              </a:rPr>
              <a:t> are created by the </a:t>
            </a:r>
            <a:r>
              <a:rPr lang="en-US" dirty="0" smtClean="0">
                <a:solidFill>
                  <a:srgbClr val="FF0000"/>
                </a:solidFill>
              </a:rPr>
              <a:t>generation of meshes </a:t>
            </a:r>
            <a:r>
              <a:rPr lang="en-US" dirty="0" smtClean="0">
                <a:solidFill>
                  <a:srgbClr val="7030A0"/>
                </a:solidFill>
              </a:rPr>
              <a:t>on the 3D objects.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a Mesh?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/>
              <a:t>To simulate blood flow the vein with the IVC filter present, for example, the vein and filter must be </a:t>
            </a:r>
            <a:r>
              <a:rPr lang="en-US" sz="2400" dirty="0" smtClean="0">
                <a:solidFill>
                  <a:schemeClr val="tx2"/>
                </a:solidFill>
              </a:rPr>
              <a:t>represented by a geometric model</a:t>
            </a:r>
            <a:r>
              <a:rPr lang="en-US" sz="2400" dirty="0" smtClean="0"/>
              <a:t>.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This model is represented as a mesh.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A  mesh is a collection of vertices and elements with certain properties.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newmesh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490912"/>
            <a:ext cx="3742828" cy="315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Examples of Meshes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fe_he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76400"/>
            <a:ext cx="3381410" cy="1752600"/>
          </a:xfrm>
        </p:spPr>
      </p:pic>
      <p:pic>
        <p:nvPicPr>
          <p:cNvPr id="5" name="Picture 4" descr="brain_mesh_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1837122" cy="2062344"/>
          </a:xfrm>
          <a:prstGeom prst="rect">
            <a:avLst/>
          </a:prstGeom>
        </p:spPr>
      </p:pic>
      <p:pic>
        <p:nvPicPr>
          <p:cNvPr id="6" name="Picture 5" descr="4381721203_e985458c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962400"/>
            <a:ext cx="3524250" cy="2643188"/>
          </a:xfrm>
          <a:prstGeom prst="rect">
            <a:avLst/>
          </a:prstGeom>
        </p:spPr>
      </p:pic>
      <p:pic>
        <p:nvPicPr>
          <p:cNvPr id="7" name="Picture 6" descr="FE-Analysis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5052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are Meshes Generated?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40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Computer software </a:t>
            </a:r>
            <a:r>
              <a:rPr lang="en-US" dirty="0" smtClean="0"/>
              <a:t>is used to </a:t>
            </a:r>
            <a:r>
              <a:rPr lang="en-US" dirty="0" smtClean="0">
                <a:solidFill>
                  <a:schemeClr val="tx2"/>
                </a:solidFill>
              </a:rPr>
              <a:t>generate meshes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We will see </a:t>
            </a:r>
            <a:r>
              <a:rPr lang="en-US" dirty="0" smtClean="0">
                <a:solidFill>
                  <a:schemeClr val="tx2"/>
                </a:solidFill>
              </a:rPr>
              <a:t>one way in which meshes are generated</a:t>
            </a:r>
            <a:r>
              <a:rPr lang="en-US" dirty="0" smtClean="0"/>
              <a:t>, i.e., using the advancing front algorithm.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11943"/>
            <a:ext cx="8763000" cy="849313"/>
          </a:xfrm>
        </p:spPr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Slides from Steven </a:t>
            </a:r>
            <a:r>
              <a:rPr lang="en-US" altLang="en-US" dirty="0" smtClean="0">
                <a:solidFill>
                  <a:srgbClr val="FF0000"/>
                </a:solidFill>
              </a:rPr>
              <a:t>Owen, 16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dirty="0" smtClean="0">
                <a:solidFill>
                  <a:srgbClr val="FF0000"/>
                </a:solidFill>
              </a:rPr>
              <a:t> IMR Short Course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Advancing </a:t>
            </a:r>
            <a:r>
              <a:rPr lang="en-US" altLang="en-US" dirty="0"/>
              <a:t>Front</a:t>
            </a:r>
          </a:p>
        </p:txBody>
      </p:sp>
      <p:grpSp>
        <p:nvGrpSpPr>
          <p:cNvPr id="147460" name="Group 4"/>
          <p:cNvGrpSpPr>
            <a:grpSpLocks/>
          </p:cNvGrpSpPr>
          <p:nvPr/>
        </p:nvGrpSpPr>
        <p:grpSpPr bwMode="auto">
          <a:xfrm>
            <a:off x="1651000" y="2262188"/>
            <a:ext cx="5856288" cy="2362200"/>
            <a:chOff x="1146" y="1782"/>
            <a:chExt cx="3689" cy="1488"/>
          </a:xfrm>
        </p:grpSpPr>
        <p:sp>
          <p:nvSpPr>
            <p:cNvPr id="147461" name="Oval 5"/>
            <p:cNvSpPr>
              <a:spLocks noChangeArrowheads="1"/>
            </p:cNvSpPr>
            <p:nvPr/>
          </p:nvSpPr>
          <p:spPr bwMode="auto">
            <a:xfrm>
              <a:off x="1146" y="1782"/>
              <a:ext cx="1734" cy="14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1992" y="1782"/>
              <a:ext cx="2843" cy="14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463" name="Rectangle 7"/>
            <p:cNvSpPr>
              <a:spLocks noChangeArrowheads="1"/>
            </p:cNvSpPr>
            <p:nvPr/>
          </p:nvSpPr>
          <p:spPr bwMode="auto">
            <a:xfrm>
              <a:off x="1966" y="1790"/>
              <a:ext cx="50" cy="1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464" name="Oval 8"/>
            <p:cNvSpPr>
              <a:spLocks noChangeArrowheads="1"/>
            </p:cNvSpPr>
            <p:nvPr/>
          </p:nvSpPr>
          <p:spPr bwMode="auto">
            <a:xfrm>
              <a:off x="1680" y="2286"/>
              <a:ext cx="588" cy="5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7479" name="Line 23"/>
          <p:cNvSpPr>
            <a:spLocks noChangeShapeType="1"/>
          </p:cNvSpPr>
          <p:nvPr/>
        </p:nvSpPr>
        <p:spPr bwMode="auto">
          <a:xfrm>
            <a:off x="2952750" y="462915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7515" name="Group 59"/>
          <p:cNvGrpSpPr>
            <a:grpSpLocks/>
          </p:cNvGrpSpPr>
          <p:nvPr/>
        </p:nvGrpSpPr>
        <p:grpSpPr bwMode="auto">
          <a:xfrm>
            <a:off x="1589088" y="2189163"/>
            <a:ext cx="5983287" cy="2509837"/>
            <a:chOff x="1001" y="1379"/>
            <a:chExt cx="3769" cy="1581"/>
          </a:xfrm>
        </p:grpSpPr>
        <p:sp>
          <p:nvSpPr>
            <p:cNvPr id="147496" name="Oval 40"/>
            <p:cNvSpPr>
              <a:spLocks noChangeArrowheads="1"/>
            </p:cNvSpPr>
            <p:nvPr/>
          </p:nvSpPr>
          <p:spPr bwMode="auto">
            <a:xfrm>
              <a:off x="1801" y="1383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497" name="Oval 41"/>
            <p:cNvSpPr>
              <a:spLocks noChangeArrowheads="1"/>
            </p:cNvSpPr>
            <p:nvPr/>
          </p:nvSpPr>
          <p:spPr bwMode="auto">
            <a:xfrm>
              <a:off x="2421" y="1379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498" name="Oval 42"/>
            <p:cNvSpPr>
              <a:spLocks noChangeArrowheads="1"/>
            </p:cNvSpPr>
            <p:nvPr/>
          </p:nvSpPr>
          <p:spPr bwMode="auto">
            <a:xfrm>
              <a:off x="3137" y="1379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499" name="Oval 43"/>
            <p:cNvSpPr>
              <a:spLocks noChangeArrowheads="1"/>
            </p:cNvSpPr>
            <p:nvPr/>
          </p:nvSpPr>
          <p:spPr bwMode="auto">
            <a:xfrm>
              <a:off x="3929" y="1383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0" name="Oval 44"/>
            <p:cNvSpPr>
              <a:spLocks noChangeArrowheads="1"/>
            </p:cNvSpPr>
            <p:nvPr/>
          </p:nvSpPr>
          <p:spPr bwMode="auto">
            <a:xfrm>
              <a:off x="4685" y="1383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1" name="Oval 45"/>
            <p:cNvSpPr>
              <a:spLocks noChangeArrowheads="1"/>
            </p:cNvSpPr>
            <p:nvPr/>
          </p:nvSpPr>
          <p:spPr bwMode="auto">
            <a:xfrm>
              <a:off x="4681" y="2103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2" name="Oval 46"/>
            <p:cNvSpPr>
              <a:spLocks noChangeArrowheads="1"/>
            </p:cNvSpPr>
            <p:nvPr/>
          </p:nvSpPr>
          <p:spPr bwMode="auto">
            <a:xfrm>
              <a:off x="4685" y="2871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3" name="Oval 47"/>
            <p:cNvSpPr>
              <a:spLocks noChangeArrowheads="1"/>
            </p:cNvSpPr>
            <p:nvPr/>
          </p:nvSpPr>
          <p:spPr bwMode="auto">
            <a:xfrm>
              <a:off x="3969" y="2871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4" name="Oval 48"/>
            <p:cNvSpPr>
              <a:spLocks noChangeArrowheads="1"/>
            </p:cNvSpPr>
            <p:nvPr/>
          </p:nvSpPr>
          <p:spPr bwMode="auto">
            <a:xfrm>
              <a:off x="2417" y="2875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5" name="Oval 49"/>
            <p:cNvSpPr>
              <a:spLocks noChangeArrowheads="1"/>
            </p:cNvSpPr>
            <p:nvPr/>
          </p:nvSpPr>
          <p:spPr bwMode="auto">
            <a:xfrm>
              <a:off x="1193" y="2599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6" name="Oval 50"/>
            <p:cNvSpPr>
              <a:spLocks noChangeArrowheads="1"/>
            </p:cNvSpPr>
            <p:nvPr/>
          </p:nvSpPr>
          <p:spPr bwMode="auto">
            <a:xfrm>
              <a:off x="1253" y="1595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7" name="Oval 51"/>
            <p:cNvSpPr>
              <a:spLocks noChangeArrowheads="1"/>
            </p:cNvSpPr>
            <p:nvPr/>
          </p:nvSpPr>
          <p:spPr bwMode="auto">
            <a:xfrm>
              <a:off x="1001" y="2132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8" name="Oval 52"/>
            <p:cNvSpPr>
              <a:spLocks noChangeArrowheads="1"/>
            </p:cNvSpPr>
            <p:nvPr/>
          </p:nvSpPr>
          <p:spPr bwMode="auto">
            <a:xfrm>
              <a:off x="1809" y="2871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09" name="Oval 53"/>
            <p:cNvSpPr>
              <a:spLocks noChangeArrowheads="1"/>
            </p:cNvSpPr>
            <p:nvPr/>
          </p:nvSpPr>
          <p:spPr bwMode="auto">
            <a:xfrm>
              <a:off x="3137" y="2867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10" name="Oval 54"/>
            <p:cNvSpPr>
              <a:spLocks noChangeArrowheads="1"/>
            </p:cNvSpPr>
            <p:nvPr/>
          </p:nvSpPr>
          <p:spPr bwMode="auto">
            <a:xfrm>
              <a:off x="1805" y="2407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11" name="Oval 55"/>
            <p:cNvSpPr>
              <a:spLocks noChangeArrowheads="1"/>
            </p:cNvSpPr>
            <p:nvPr/>
          </p:nvSpPr>
          <p:spPr bwMode="auto">
            <a:xfrm>
              <a:off x="1541" y="2139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12" name="Oval 56"/>
            <p:cNvSpPr>
              <a:spLocks noChangeArrowheads="1"/>
            </p:cNvSpPr>
            <p:nvPr/>
          </p:nvSpPr>
          <p:spPr bwMode="auto">
            <a:xfrm>
              <a:off x="1809" y="1895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13" name="Oval 57"/>
            <p:cNvSpPr>
              <a:spLocks noChangeArrowheads="1"/>
            </p:cNvSpPr>
            <p:nvPr/>
          </p:nvSpPr>
          <p:spPr bwMode="auto">
            <a:xfrm>
              <a:off x="2109" y="2147"/>
              <a:ext cx="85" cy="8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7548" name="Group 92"/>
          <p:cNvGrpSpPr>
            <a:grpSpLocks/>
          </p:cNvGrpSpPr>
          <p:nvPr/>
        </p:nvGrpSpPr>
        <p:grpSpPr bwMode="auto">
          <a:xfrm>
            <a:off x="1589088" y="2189163"/>
            <a:ext cx="5983287" cy="2509837"/>
            <a:chOff x="1001" y="1379"/>
            <a:chExt cx="3769" cy="1581"/>
          </a:xfrm>
        </p:grpSpPr>
        <p:sp>
          <p:nvSpPr>
            <p:cNvPr id="147524" name="Line 68"/>
            <p:cNvSpPr>
              <a:spLocks noChangeShapeType="1"/>
            </p:cNvSpPr>
            <p:nvPr/>
          </p:nvSpPr>
          <p:spPr bwMode="auto">
            <a:xfrm flipV="1">
              <a:off x="1580" y="1932"/>
              <a:ext cx="268" cy="2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25" name="Line 69"/>
            <p:cNvSpPr>
              <a:spLocks noChangeShapeType="1"/>
            </p:cNvSpPr>
            <p:nvPr/>
          </p:nvSpPr>
          <p:spPr bwMode="auto">
            <a:xfrm>
              <a:off x="1852" y="1928"/>
              <a:ext cx="312" cy="2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26" name="Line 70"/>
            <p:cNvSpPr>
              <a:spLocks noChangeShapeType="1"/>
            </p:cNvSpPr>
            <p:nvPr/>
          </p:nvSpPr>
          <p:spPr bwMode="auto">
            <a:xfrm>
              <a:off x="1576" y="2184"/>
              <a:ext cx="272" cy="2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27" name="Line 71"/>
            <p:cNvSpPr>
              <a:spLocks noChangeShapeType="1"/>
            </p:cNvSpPr>
            <p:nvPr/>
          </p:nvSpPr>
          <p:spPr bwMode="auto">
            <a:xfrm flipV="1">
              <a:off x="1852" y="2196"/>
              <a:ext cx="312" cy="2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47547" name="Group 91"/>
            <p:cNvGrpSpPr>
              <a:grpSpLocks/>
            </p:cNvGrpSpPr>
            <p:nvPr/>
          </p:nvGrpSpPr>
          <p:grpSpPr bwMode="auto">
            <a:xfrm>
              <a:off x="1001" y="1379"/>
              <a:ext cx="3769" cy="1581"/>
              <a:chOff x="1001" y="1379"/>
              <a:chExt cx="3769" cy="1581"/>
            </a:xfrm>
          </p:grpSpPr>
          <p:sp>
            <p:nvSpPr>
              <p:cNvPr id="147517" name="Line 61"/>
              <p:cNvSpPr>
                <a:spLocks noChangeShapeType="1"/>
              </p:cNvSpPr>
              <p:nvPr/>
            </p:nvSpPr>
            <p:spPr bwMode="auto">
              <a:xfrm>
                <a:off x="1240" y="2656"/>
                <a:ext cx="616" cy="26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518" name="Line 62"/>
              <p:cNvSpPr>
                <a:spLocks noChangeShapeType="1"/>
              </p:cNvSpPr>
              <p:nvPr/>
            </p:nvSpPr>
            <p:spPr bwMode="auto">
              <a:xfrm>
                <a:off x="1040" y="2176"/>
                <a:ext cx="196" cy="4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519" name="Line 63"/>
              <p:cNvSpPr>
                <a:spLocks noChangeShapeType="1"/>
              </p:cNvSpPr>
              <p:nvPr/>
            </p:nvSpPr>
            <p:spPr bwMode="auto">
              <a:xfrm>
                <a:off x="1848" y="2916"/>
                <a:ext cx="28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520" name="Line 64"/>
              <p:cNvSpPr>
                <a:spLocks noChangeShapeType="1"/>
              </p:cNvSpPr>
              <p:nvPr/>
            </p:nvSpPr>
            <p:spPr bwMode="auto">
              <a:xfrm>
                <a:off x="4728" y="1420"/>
                <a:ext cx="0" cy="14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521" name="Line 65"/>
              <p:cNvSpPr>
                <a:spLocks noChangeShapeType="1"/>
              </p:cNvSpPr>
              <p:nvPr/>
            </p:nvSpPr>
            <p:spPr bwMode="auto">
              <a:xfrm>
                <a:off x="1848" y="142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522" name="Line 66"/>
              <p:cNvSpPr>
                <a:spLocks noChangeShapeType="1"/>
              </p:cNvSpPr>
              <p:nvPr/>
            </p:nvSpPr>
            <p:spPr bwMode="auto">
              <a:xfrm flipV="1">
                <a:off x="1044" y="1636"/>
                <a:ext cx="252" cy="5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523" name="Line 67"/>
              <p:cNvSpPr>
                <a:spLocks noChangeShapeType="1"/>
              </p:cNvSpPr>
              <p:nvPr/>
            </p:nvSpPr>
            <p:spPr bwMode="auto">
              <a:xfrm flipV="1">
                <a:off x="1296" y="1420"/>
                <a:ext cx="548" cy="21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7528" name="Group 72"/>
              <p:cNvGrpSpPr>
                <a:grpSpLocks/>
              </p:cNvGrpSpPr>
              <p:nvPr/>
            </p:nvGrpSpPr>
            <p:grpSpPr bwMode="auto">
              <a:xfrm>
                <a:off x="1001" y="1379"/>
                <a:ext cx="3769" cy="1581"/>
                <a:chOff x="1001" y="1379"/>
                <a:chExt cx="3769" cy="1581"/>
              </a:xfrm>
            </p:grpSpPr>
            <p:sp>
              <p:nvSpPr>
                <p:cNvPr id="147529" name="Oval 73"/>
                <p:cNvSpPr>
                  <a:spLocks noChangeArrowheads="1"/>
                </p:cNvSpPr>
                <p:nvPr/>
              </p:nvSpPr>
              <p:spPr bwMode="auto">
                <a:xfrm>
                  <a:off x="1801" y="1383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0" name="Oval 74"/>
                <p:cNvSpPr>
                  <a:spLocks noChangeArrowheads="1"/>
                </p:cNvSpPr>
                <p:nvPr/>
              </p:nvSpPr>
              <p:spPr bwMode="auto">
                <a:xfrm>
                  <a:off x="2421" y="1379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1" name="Oval 75"/>
                <p:cNvSpPr>
                  <a:spLocks noChangeArrowheads="1"/>
                </p:cNvSpPr>
                <p:nvPr/>
              </p:nvSpPr>
              <p:spPr bwMode="auto">
                <a:xfrm>
                  <a:off x="3137" y="1379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2" name="Oval 76"/>
                <p:cNvSpPr>
                  <a:spLocks noChangeArrowheads="1"/>
                </p:cNvSpPr>
                <p:nvPr/>
              </p:nvSpPr>
              <p:spPr bwMode="auto">
                <a:xfrm>
                  <a:off x="3929" y="1383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3" name="Oval 77"/>
                <p:cNvSpPr>
                  <a:spLocks noChangeArrowheads="1"/>
                </p:cNvSpPr>
                <p:nvPr/>
              </p:nvSpPr>
              <p:spPr bwMode="auto">
                <a:xfrm>
                  <a:off x="4685" y="1383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4" name="Oval 78"/>
                <p:cNvSpPr>
                  <a:spLocks noChangeArrowheads="1"/>
                </p:cNvSpPr>
                <p:nvPr/>
              </p:nvSpPr>
              <p:spPr bwMode="auto">
                <a:xfrm>
                  <a:off x="4681" y="2103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5" name="Oval 79"/>
                <p:cNvSpPr>
                  <a:spLocks noChangeArrowheads="1"/>
                </p:cNvSpPr>
                <p:nvPr/>
              </p:nvSpPr>
              <p:spPr bwMode="auto">
                <a:xfrm>
                  <a:off x="4685" y="2871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6" name="Oval 80"/>
                <p:cNvSpPr>
                  <a:spLocks noChangeArrowheads="1"/>
                </p:cNvSpPr>
                <p:nvPr/>
              </p:nvSpPr>
              <p:spPr bwMode="auto">
                <a:xfrm>
                  <a:off x="3969" y="2871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7" name="Oval 81"/>
                <p:cNvSpPr>
                  <a:spLocks noChangeArrowheads="1"/>
                </p:cNvSpPr>
                <p:nvPr/>
              </p:nvSpPr>
              <p:spPr bwMode="auto">
                <a:xfrm>
                  <a:off x="2417" y="2875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8" name="Oval 82"/>
                <p:cNvSpPr>
                  <a:spLocks noChangeArrowheads="1"/>
                </p:cNvSpPr>
                <p:nvPr/>
              </p:nvSpPr>
              <p:spPr bwMode="auto">
                <a:xfrm>
                  <a:off x="1193" y="2599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39" name="Oval 83"/>
                <p:cNvSpPr>
                  <a:spLocks noChangeArrowheads="1"/>
                </p:cNvSpPr>
                <p:nvPr/>
              </p:nvSpPr>
              <p:spPr bwMode="auto">
                <a:xfrm>
                  <a:off x="1253" y="1595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40" name="Oval 84"/>
                <p:cNvSpPr>
                  <a:spLocks noChangeArrowheads="1"/>
                </p:cNvSpPr>
                <p:nvPr/>
              </p:nvSpPr>
              <p:spPr bwMode="auto">
                <a:xfrm>
                  <a:off x="1001" y="2132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41" name="Oval 85"/>
                <p:cNvSpPr>
                  <a:spLocks noChangeArrowheads="1"/>
                </p:cNvSpPr>
                <p:nvPr/>
              </p:nvSpPr>
              <p:spPr bwMode="auto">
                <a:xfrm>
                  <a:off x="1809" y="2871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42" name="Oval 86"/>
                <p:cNvSpPr>
                  <a:spLocks noChangeArrowheads="1"/>
                </p:cNvSpPr>
                <p:nvPr/>
              </p:nvSpPr>
              <p:spPr bwMode="auto">
                <a:xfrm>
                  <a:off x="3137" y="2867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43" name="Oval 87"/>
                <p:cNvSpPr>
                  <a:spLocks noChangeArrowheads="1"/>
                </p:cNvSpPr>
                <p:nvPr/>
              </p:nvSpPr>
              <p:spPr bwMode="auto">
                <a:xfrm>
                  <a:off x="1805" y="2407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44" name="Oval 88"/>
                <p:cNvSpPr>
                  <a:spLocks noChangeArrowheads="1"/>
                </p:cNvSpPr>
                <p:nvPr/>
              </p:nvSpPr>
              <p:spPr bwMode="auto">
                <a:xfrm>
                  <a:off x="1541" y="2139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45" name="Oval 89"/>
                <p:cNvSpPr>
                  <a:spLocks noChangeArrowheads="1"/>
                </p:cNvSpPr>
                <p:nvPr/>
              </p:nvSpPr>
              <p:spPr bwMode="auto">
                <a:xfrm>
                  <a:off x="1809" y="1895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46" name="Oval 90"/>
                <p:cNvSpPr>
                  <a:spLocks noChangeArrowheads="1"/>
                </p:cNvSpPr>
                <p:nvPr/>
              </p:nvSpPr>
              <p:spPr bwMode="auto">
                <a:xfrm>
                  <a:off x="2109" y="2147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47561" name="Group 105"/>
          <p:cNvGrpSpPr>
            <a:grpSpLocks/>
          </p:cNvGrpSpPr>
          <p:nvPr/>
        </p:nvGrpSpPr>
        <p:grpSpPr bwMode="auto">
          <a:xfrm>
            <a:off x="4873625" y="4551363"/>
            <a:ext cx="1708150" cy="544512"/>
            <a:chOff x="3070" y="2867"/>
            <a:chExt cx="1076" cy="343"/>
          </a:xfrm>
        </p:grpSpPr>
        <p:sp>
          <p:nvSpPr>
            <p:cNvPr id="147549" name="Text Box 93"/>
            <p:cNvSpPr txBox="1">
              <a:spLocks noChangeArrowheads="1"/>
            </p:cNvSpPr>
            <p:nvPr/>
          </p:nvSpPr>
          <p:spPr bwMode="auto">
            <a:xfrm>
              <a:off x="3070" y="291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7550" name="Text Box 94"/>
            <p:cNvSpPr txBox="1">
              <a:spLocks noChangeArrowheads="1"/>
            </p:cNvSpPr>
            <p:nvPr/>
          </p:nvSpPr>
          <p:spPr bwMode="auto">
            <a:xfrm>
              <a:off x="3902" y="292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7560" name="Line 104"/>
            <p:cNvSpPr>
              <a:spLocks noChangeShapeType="1"/>
            </p:cNvSpPr>
            <p:nvPr/>
          </p:nvSpPr>
          <p:spPr bwMode="auto">
            <a:xfrm>
              <a:off x="3176" y="2916"/>
              <a:ext cx="84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58" name="Oval 102"/>
            <p:cNvSpPr>
              <a:spLocks noChangeArrowheads="1"/>
            </p:cNvSpPr>
            <p:nvPr/>
          </p:nvSpPr>
          <p:spPr bwMode="auto">
            <a:xfrm>
              <a:off x="3137" y="2867"/>
              <a:ext cx="85" cy="8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59" name="Oval 103"/>
            <p:cNvSpPr>
              <a:spLocks noChangeArrowheads="1"/>
            </p:cNvSpPr>
            <p:nvPr/>
          </p:nvSpPr>
          <p:spPr bwMode="auto">
            <a:xfrm>
              <a:off x="3969" y="2871"/>
              <a:ext cx="85" cy="8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7563" name="Group 107"/>
          <p:cNvGrpSpPr>
            <a:grpSpLocks/>
          </p:cNvGrpSpPr>
          <p:nvPr/>
        </p:nvGrpSpPr>
        <p:grpSpPr bwMode="auto">
          <a:xfrm>
            <a:off x="5035550" y="3097213"/>
            <a:ext cx="1339850" cy="1525587"/>
            <a:chOff x="3172" y="1951"/>
            <a:chExt cx="844" cy="961"/>
          </a:xfrm>
        </p:grpSpPr>
        <p:sp>
          <p:nvSpPr>
            <p:cNvPr id="147551" name="Line 95"/>
            <p:cNvSpPr>
              <a:spLocks noChangeShapeType="1"/>
            </p:cNvSpPr>
            <p:nvPr/>
          </p:nvSpPr>
          <p:spPr bwMode="auto">
            <a:xfrm flipV="1">
              <a:off x="3588" y="2268"/>
              <a:ext cx="0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53" name="Line 97"/>
            <p:cNvSpPr>
              <a:spLocks noChangeShapeType="1"/>
            </p:cNvSpPr>
            <p:nvPr/>
          </p:nvSpPr>
          <p:spPr bwMode="auto">
            <a:xfrm>
              <a:off x="3592" y="276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54" name="Line 98"/>
            <p:cNvSpPr>
              <a:spLocks noChangeShapeType="1"/>
            </p:cNvSpPr>
            <p:nvPr/>
          </p:nvSpPr>
          <p:spPr bwMode="auto">
            <a:xfrm>
              <a:off x="3744" y="2764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56" name="Line 100"/>
            <p:cNvSpPr>
              <a:spLocks noChangeShapeType="1"/>
            </p:cNvSpPr>
            <p:nvPr/>
          </p:nvSpPr>
          <p:spPr bwMode="auto">
            <a:xfrm flipV="1">
              <a:off x="3172" y="2256"/>
              <a:ext cx="416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57" name="Line 101"/>
            <p:cNvSpPr>
              <a:spLocks noChangeShapeType="1"/>
            </p:cNvSpPr>
            <p:nvPr/>
          </p:nvSpPr>
          <p:spPr bwMode="auto">
            <a:xfrm>
              <a:off x="3592" y="2256"/>
              <a:ext cx="424" cy="6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55" name="Oval 99"/>
            <p:cNvSpPr>
              <a:spLocks noChangeArrowheads="1"/>
            </p:cNvSpPr>
            <p:nvPr/>
          </p:nvSpPr>
          <p:spPr bwMode="auto">
            <a:xfrm>
              <a:off x="3549" y="2215"/>
              <a:ext cx="85" cy="8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62" name="Text Box 106"/>
            <p:cNvSpPr txBox="1">
              <a:spLocks noChangeArrowheads="1"/>
            </p:cNvSpPr>
            <p:nvPr/>
          </p:nvSpPr>
          <p:spPr bwMode="auto">
            <a:xfrm>
              <a:off x="3466" y="1951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47569" name="Group 113"/>
          <p:cNvGrpSpPr>
            <a:grpSpLocks/>
          </p:cNvGrpSpPr>
          <p:nvPr/>
        </p:nvGrpSpPr>
        <p:grpSpPr bwMode="auto">
          <a:xfrm>
            <a:off x="4979988" y="3519488"/>
            <a:ext cx="1449387" cy="1176337"/>
            <a:chOff x="3137" y="2217"/>
            <a:chExt cx="913" cy="741"/>
          </a:xfrm>
        </p:grpSpPr>
        <p:sp>
          <p:nvSpPr>
            <p:cNvPr id="147564" name="Line 108"/>
            <p:cNvSpPr>
              <a:spLocks noChangeShapeType="1"/>
            </p:cNvSpPr>
            <p:nvPr/>
          </p:nvSpPr>
          <p:spPr bwMode="auto">
            <a:xfrm flipH="1">
              <a:off x="3174" y="2254"/>
              <a:ext cx="414" cy="6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65" name="Line 109"/>
            <p:cNvSpPr>
              <a:spLocks noChangeShapeType="1"/>
            </p:cNvSpPr>
            <p:nvPr/>
          </p:nvSpPr>
          <p:spPr bwMode="auto">
            <a:xfrm>
              <a:off x="3590" y="2253"/>
              <a:ext cx="418" cy="65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66" name="Oval 110"/>
            <p:cNvSpPr>
              <a:spLocks noChangeArrowheads="1"/>
            </p:cNvSpPr>
            <p:nvPr/>
          </p:nvSpPr>
          <p:spPr bwMode="auto">
            <a:xfrm>
              <a:off x="3137" y="2870"/>
              <a:ext cx="85" cy="8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67" name="Oval 111"/>
            <p:cNvSpPr>
              <a:spLocks noChangeArrowheads="1"/>
            </p:cNvSpPr>
            <p:nvPr/>
          </p:nvSpPr>
          <p:spPr bwMode="auto">
            <a:xfrm>
              <a:off x="3550" y="2217"/>
              <a:ext cx="85" cy="8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568" name="Oval 112"/>
            <p:cNvSpPr>
              <a:spLocks noChangeArrowheads="1"/>
            </p:cNvSpPr>
            <p:nvPr/>
          </p:nvSpPr>
          <p:spPr bwMode="auto">
            <a:xfrm>
              <a:off x="3965" y="2873"/>
              <a:ext cx="85" cy="8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7570" name="Text Box 114"/>
          <p:cNvSpPr txBox="1">
            <a:spLocks noChangeArrowheads="1"/>
          </p:cNvSpPr>
          <p:nvPr/>
        </p:nvSpPr>
        <p:spPr bwMode="auto">
          <a:xfrm>
            <a:off x="1414463" y="5194300"/>
            <a:ext cx="653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Begin with boundary mesh - define as initial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For each edge (face) on front, locate ideal node C based on front AB</a:t>
            </a:r>
          </a:p>
        </p:txBody>
      </p:sp>
    </p:spTree>
    <p:extLst>
      <p:ext uri="{BB962C8B-B14F-4D97-AF65-F5344CB8AC3E}">
        <p14:creationId xmlns:p14="http://schemas.microsoft.com/office/powerpoint/2010/main" val="1072298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651000" y="2262188"/>
            <a:ext cx="2752725" cy="2362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994025" y="2262188"/>
            <a:ext cx="4513263" cy="2362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80" name="Freeform 100"/>
          <p:cNvSpPr>
            <a:spLocks/>
          </p:cNvSpPr>
          <p:nvPr/>
        </p:nvSpPr>
        <p:spPr bwMode="auto">
          <a:xfrm>
            <a:off x="5029200" y="3571875"/>
            <a:ext cx="1343025" cy="1057275"/>
          </a:xfrm>
          <a:custGeom>
            <a:avLst/>
            <a:gdLst>
              <a:gd name="T0" fmla="*/ 0 w 846"/>
              <a:gd name="T1" fmla="*/ 664 h 666"/>
              <a:gd name="T2" fmla="*/ 422 w 846"/>
              <a:gd name="T3" fmla="*/ 0 h 666"/>
              <a:gd name="T4" fmla="*/ 846 w 846"/>
              <a:gd name="T5" fmla="*/ 666 h 666"/>
              <a:gd name="T6" fmla="*/ 0 w 846"/>
              <a:gd name="T7" fmla="*/ 664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6" h="666">
                <a:moveTo>
                  <a:pt x="0" y="664"/>
                </a:moveTo>
                <a:lnTo>
                  <a:pt x="422" y="0"/>
                </a:lnTo>
                <a:lnTo>
                  <a:pt x="846" y="666"/>
                </a:lnTo>
                <a:lnTo>
                  <a:pt x="0" y="66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Advancing Front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952750" y="2274888"/>
            <a:ext cx="79375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2498725" y="3062288"/>
            <a:ext cx="933450" cy="8286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2952750" y="462915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0" name="Oval 20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743743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6300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3" name="Oval 23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7" name="Oval 27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8" name="Oval 28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10" name="Oval 30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11" name="Oval 31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12" name="Oval 32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 flipV="1">
            <a:off x="2508250" y="3067050"/>
            <a:ext cx="42545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15" name="Line 35"/>
          <p:cNvSpPr>
            <a:spLocks noChangeShapeType="1"/>
          </p:cNvSpPr>
          <p:nvPr/>
        </p:nvSpPr>
        <p:spPr bwMode="auto">
          <a:xfrm>
            <a:off x="2940050" y="3060700"/>
            <a:ext cx="495300" cy="425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16" name="Line 36"/>
          <p:cNvSpPr>
            <a:spLocks noChangeShapeType="1"/>
          </p:cNvSpPr>
          <p:nvPr/>
        </p:nvSpPr>
        <p:spPr bwMode="auto">
          <a:xfrm>
            <a:off x="2501900" y="3467100"/>
            <a:ext cx="43180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17" name="Line 37"/>
          <p:cNvSpPr>
            <a:spLocks noChangeShapeType="1"/>
          </p:cNvSpPr>
          <p:nvPr/>
        </p:nvSpPr>
        <p:spPr bwMode="auto">
          <a:xfrm flipV="1">
            <a:off x="2940050" y="3486150"/>
            <a:ext cx="49530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19" name="Line 39"/>
          <p:cNvSpPr>
            <a:spLocks noChangeShapeType="1"/>
          </p:cNvSpPr>
          <p:nvPr/>
        </p:nvSpPr>
        <p:spPr bwMode="auto">
          <a:xfrm>
            <a:off x="1968500" y="4216400"/>
            <a:ext cx="977900" cy="419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20" name="Line 40"/>
          <p:cNvSpPr>
            <a:spLocks noChangeShapeType="1"/>
          </p:cNvSpPr>
          <p:nvPr/>
        </p:nvSpPr>
        <p:spPr bwMode="auto">
          <a:xfrm>
            <a:off x="1651000" y="3454400"/>
            <a:ext cx="311150" cy="768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21" name="Line 41"/>
          <p:cNvSpPr>
            <a:spLocks noChangeShapeType="1"/>
          </p:cNvSpPr>
          <p:nvPr/>
        </p:nvSpPr>
        <p:spPr bwMode="auto">
          <a:xfrm>
            <a:off x="2933700" y="4629150"/>
            <a:ext cx="21066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22" name="Line 42"/>
          <p:cNvSpPr>
            <a:spLocks noChangeShapeType="1"/>
          </p:cNvSpPr>
          <p:nvPr/>
        </p:nvSpPr>
        <p:spPr bwMode="auto">
          <a:xfrm>
            <a:off x="7505700" y="2254250"/>
            <a:ext cx="0" cy="2374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23" name="Line 43"/>
          <p:cNvSpPr>
            <a:spLocks noChangeShapeType="1"/>
          </p:cNvSpPr>
          <p:nvPr/>
        </p:nvSpPr>
        <p:spPr bwMode="auto">
          <a:xfrm>
            <a:off x="2933700" y="2260600"/>
            <a:ext cx="457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24" name="Line 44"/>
          <p:cNvSpPr>
            <a:spLocks noChangeShapeType="1"/>
          </p:cNvSpPr>
          <p:nvPr/>
        </p:nvSpPr>
        <p:spPr bwMode="auto">
          <a:xfrm flipV="1">
            <a:off x="1657350" y="2597150"/>
            <a:ext cx="400050" cy="857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25" name="Line 45"/>
          <p:cNvSpPr>
            <a:spLocks noChangeShapeType="1"/>
          </p:cNvSpPr>
          <p:nvPr/>
        </p:nvSpPr>
        <p:spPr bwMode="auto">
          <a:xfrm flipV="1">
            <a:off x="2057400" y="2254250"/>
            <a:ext cx="86995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27" name="Oval 47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28" name="Oval 48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29" name="Oval 49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30" name="Oval 50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31" name="Oval 51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32" name="Oval 52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35" name="Oval 55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36" name="Oval 56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37" name="Oval 57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38" name="Oval 58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39" name="Oval 59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41" name="Oval 61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42" name="Oval 62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43" name="Oval 63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44" name="Oval 64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55" name="Line 75"/>
          <p:cNvSpPr>
            <a:spLocks noChangeShapeType="1"/>
          </p:cNvSpPr>
          <p:nvPr/>
        </p:nvSpPr>
        <p:spPr bwMode="auto">
          <a:xfrm flipV="1">
            <a:off x="5035550" y="3581400"/>
            <a:ext cx="660400" cy="1035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56" name="Line 76"/>
          <p:cNvSpPr>
            <a:spLocks noChangeShapeType="1"/>
          </p:cNvSpPr>
          <p:nvPr/>
        </p:nvSpPr>
        <p:spPr bwMode="auto">
          <a:xfrm>
            <a:off x="5702300" y="3581400"/>
            <a:ext cx="67310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60" name="Line 80"/>
          <p:cNvSpPr>
            <a:spLocks noChangeShapeType="1"/>
          </p:cNvSpPr>
          <p:nvPr/>
        </p:nvSpPr>
        <p:spPr bwMode="auto">
          <a:xfrm flipH="1">
            <a:off x="5038725" y="3578225"/>
            <a:ext cx="657225" cy="1039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61" name="Line 81"/>
          <p:cNvSpPr>
            <a:spLocks noChangeShapeType="1"/>
          </p:cNvSpPr>
          <p:nvPr/>
        </p:nvSpPr>
        <p:spPr bwMode="auto">
          <a:xfrm>
            <a:off x="5699125" y="3576638"/>
            <a:ext cx="663575" cy="10334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65" name="Line 85"/>
          <p:cNvSpPr>
            <a:spLocks noChangeShapeType="1"/>
          </p:cNvSpPr>
          <p:nvPr/>
        </p:nvSpPr>
        <p:spPr bwMode="auto">
          <a:xfrm>
            <a:off x="6361113" y="4637088"/>
            <a:ext cx="11414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40" name="Oval 60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57" name="Oval 77"/>
          <p:cNvSpPr>
            <a:spLocks noChangeArrowheads="1"/>
          </p:cNvSpPr>
          <p:nvPr/>
        </p:nvSpPr>
        <p:spPr bwMode="auto">
          <a:xfrm>
            <a:off x="5634038" y="3516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66" name="Text Box 86"/>
          <p:cNvSpPr txBox="1">
            <a:spLocks noChangeArrowheads="1"/>
          </p:cNvSpPr>
          <p:nvPr/>
        </p:nvSpPr>
        <p:spPr bwMode="auto">
          <a:xfrm>
            <a:off x="6153150" y="46212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8567" name="Text Box 87"/>
          <p:cNvSpPr txBox="1">
            <a:spLocks noChangeArrowheads="1"/>
          </p:cNvSpPr>
          <p:nvPr/>
        </p:nvSpPr>
        <p:spPr bwMode="auto">
          <a:xfrm>
            <a:off x="7366000" y="46291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48534" name="Oval 54"/>
          <p:cNvSpPr>
            <a:spLocks noChangeArrowheads="1"/>
          </p:cNvSpPr>
          <p:nvPr/>
        </p:nvSpPr>
        <p:spPr bwMode="auto">
          <a:xfrm>
            <a:off x="6300788" y="4557713"/>
            <a:ext cx="134937" cy="1349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33" name="Oval 53"/>
          <p:cNvSpPr>
            <a:spLocks noChangeArrowheads="1"/>
          </p:cNvSpPr>
          <p:nvPr/>
        </p:nvSpPr>
        <p:spPr bwMode="auto">
          <a:xfrm>
            <a:off x="7437438" y="4557713"/>
            <a:ext cx="134937" cy="1349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8574" name="Group 94"/>
          <p:cNvGrpSpPr>
            <a:grpSpLocks/>
          </p:cNvGrpSpPr>
          <p:nvPr/>
        </p:nvGrpSpPr>
        <p:grpSpPr bwMode="auto">
          <a:xfrm>
            <a:off x="6300788" y="3116263"/>
            <a:ext cx="1271587" cy="1576387"/>
            <a:chOff x="3969" y="1963"/>
            <a:chExt cx="801" cy="993"/>
          </a:xfrm>
        </p:grpSpPr>
        <p:sp>
          <p:nvSpPr>
            <p:cNvPr id="148568" name="Line 88"/>
            <p:cNvSpPr>
              <a:spLocks noChangeShapeType="1"/>
            </p:cNvSpPr>
            <p:nvPr/>
          </p:nvSpPr>
          <p:spPr bwMode="auto">
            <a:xfrm flipV="1">
              <a:off x="4007" y="2259"/>
              <a:ext cx="334" cy="6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569" name="Line 89"/>
            <p:cNvSpPr>
              <a:spLocks noChangeShapeType="1"/>
            </p:cNvSpPr>
            <p:nvPr/>
          </p:nvSpPr>
          <p:spPr bwMode="auto">
            <a:xfrm>
              <a:off x="4340" y="2260"/>
              <a:ext cx="384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570" name="Oval 90"/>
            <p:cNvSpPr>
              <a:spLocks noChangeArrowheads="1"/>
            </p:cNvSpPr>
            <p:nvPr/>
          </p:nvSpPr>
          <p:spPr bwMode="auto">
            <a:xfrm>
              <a:off x="4297" y="2219"/>
              <a:ext cx="85" cy="8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571" name="Text Box 91"/>
            <p:cNvSpPr txBox="1">
              <a:spLocks noChangeArrowheads="1"/>
            </p:cNvSpPr>
            <p:nvPr/>
          </p:nvSpPr>
          <p:spPr bwMode="auto">
            <a:xfrm>
              <a:off x="4228" y="196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8572" name="Oval 92"/>
            <p:cNvSpPr>
              <a:spLocks noChangeArrowheads="1"/>
            </p:cNvSpPr>
            <p:nvPr/>
          </p:nvSpPr>
          <p:spPr bwMode="auto">
            <a:xfrm>
              <a:off x="3969" y="2871"/>
              <a:ext cx="85" cy="8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573" name="Oval 93"/>
            <p:cNvSpPr>
              <a:spLocks noChangeArrowheads="1"/>
            </p:cNvSpPr>
            <p:nvPr/>
          </p:nvSpPr>
          <p:spPr bwMode="auto">
            <a:xfrm>
              <a:off x="4685" y="2871"/>
              <a:ext cx="85" cy="8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8579" name="Group 99"/>
          <p:cNvGrpSpPr>
            <a:grpSpLocks/>
          </p:cNvGrpSpPr>
          <p:nvPr/>
        </p:nvGrpSpPr>
        <p:grpSpPr bwMode="auto">
          <a:xfrm>
            <a:off x="6165850" y="2844800"/>
            <a:ext cx="1460500" cy="1460500"/>
            <a:chOff x="3884" y="1792"/>
            <a:chExt cx="920" cy="920"/>
          </a:xfrm>
        </p:grpSpPr>
        <p:sp>
          <p:nvSpPr>
            <p:cNvPr id="148575" name="Oval 95"/>
            <p:cNvSpPr>
              <a:spLocks noChangeArrowheads="1"/>
            </p:cNvSpPr>
            <p:nvPr/>
          </p:nvSpPr>
          <p:spPr bwMode="auto">
            <a:xfrm>
              <a:off x="3884" y="1792"/>
              <a:ext cx="920" cy="9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576" name="Line 96"/>
            <p:cNvSpPr>
              <a:spLocks noChangeShapeType="1"/>
            </p:cNvSpPr>
            <p:nvPr/>
          </p:nvSpPr>
          <p:spPr bwMode="auto">
            <a:xfrm flipH="1" flipV="1">
              <a:off x="3900" y="2180"/>
              <a:ext cx="436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578" name="Text Box 98"/>
            <p:cNvSpPr txBox="1">
              <a:spLocks noChangeArrowheads="1"/>
            </p:cNvSpPr>
            <p:nvPr/>
          </p:nvSpPr>
          <p:spPr bwMode="auto">
            <a:xfrm>
              <a:off x="4010" y="2134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148581" name="Line 101"/>
          <p:cNvSpPr>
            <a:spLocks noChangeShapeType="1"/>
          </p:cNvSpPr>
          <p:nvPr/>
        </p:nvSpPr>
        <p:spPr bwMode="auto">
          <a:xfrm>
            <a:off x="5119688" y="4629150"/>
            <a:ext cx="1176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582" name="Text Box 102"/>
          <p:cNvSpPr txBox="1">
            <a:spLocks noChangeArrowheads="1"/>
          </p:cNvSpPr>
          <p:nvPr/>
        </p:nvSpPr>
        <p:spPr bwMode="auto">
          <a:xfrm>
            <a:off x="1423988" y="5421313"/>
            <a:ext cx="638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Determine if any other nodes on current front are within search radius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of ideal location C (Choose D instead of C)</a:t>
            </a:r>
          </a:p>
        </p:txBody>
      </p:sp>
      <p:sp>
        <p:nvSpPr>
          <p:cNvPr id="148583" name="Text Box 103"/>
          <p:cNvSpPr txBox="1">
            <a:spLocks noChangeArrowheads="1"/>
          </p:cNvSpPr>
          <p:nvPr/>
        </p:nvSpPr>
        <p:spPr bwMode="auto">
          <a:xfrm>
            <a:off x="7518400" y="31718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85488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Oval 4"/>
          <p:cNvSpPr>
            <a:spLocks noChangeArrowheads="1"/>
          </p:cNvSpPr>
          <p:nvPr/>
        </p:nvSpPr>
        <p:spPr bwMode="auto">
          <a:xfrm>
            <a:off x="1651000" y="2262188"/>
            <a:ext cx="2752725" cy="2362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994025" y="2262188"/>
            <a:ext cx="4513263" cy="2362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84" name="Freeform 80"/>
          <p:cNvSpPr>
            <a:spLocks/>
          </p:cNvSpPr>
          <p:nvPr/>
        </p:nvSpPr>
        <p:spPr bwMode="auto">
          <a:xfrm>
            <a:off x="5029200" y="3571875"/>
            <a:ext cx="1343025" cy="1057275"/>
          </a:xfrm>
          <a:custGeom>
            <a:avLst/>
            <a:gdLst>
              <a:gd name="T0" fmla="*/ 0 w 846"/>
              <a:gd name="T1" fmla="*/ 664 h 666"/>
              <a:gd name="T2" fmla="*/ 422 w 846"/>
              <a:gd name="T3" fmla="*/ 0 h 666"/>
              <a:gd name="T4" fmla="*/ 846 w 846"/>
              <a:gd name="T5" fmla="*/ 666 h 666"/>
              <a:gd name="T6" fmla="*/ 0 w 846"/>
              <a:gd name="T7" fmla="*/ 664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6" h="666">
                <a:moveTo>
                  <a:pt x="0" y="664"/>
                </a:moveTo>
                <a:lnTo>
                  <a:pt x="422" y="0"/>
                </a:lnTo>
                <a:lnTo>
                  <a:pt x="846" y="666"/>
                </a:lnTo>
                <a:lnTo>
                  <a:pt x="0" y="66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85" name="Freeform 81"/>
          <p:cNvSpPr>
            <a:spLocks/>
          </p:cNvSpPr>
          <p:nvPr/>
        </p:nvSpPr>
        <p:spPr bwMode="auto">
          <a:xfrm>
            <a:off x="6367463" y="3395663"/>
            <a:ext cx="1138237" cy="1228725"/>
          </a:xfrm>
          <a:custGeom>
            <a:avLst/>
            <a:gdLst>
              <a:gd name="T0" fmla="*/ 0 w 717"/>
              <a:gd name="T1" fmla="*/ 774 h 774"/>
              <a:gd name="T2" fmla="*/ 717 w 717"/>
              <a:gd name="T3" fmla="*/ 0 h 774"/>
              <a:gd name="T4" fmla="*/ 717 w 717"/>
              <a:gd name="T5" fmla="*/ 774 h 774"/>
              <a:gd name="T6" fmla="*/ 0 w 717"/>
              <a:gd name="T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7" h="774">
                <a:moveTo>
                  <a:pt x="0" y="774"/>
                </a:moveTo>
                <a:lnTo>
                  <a:pt x="717" y="0"/>
                </a:lnTo>
                <a:lnTo>
                  <a:pt x="717" y="774"/>
                </a:lnTo>
                <a:lnTo>
                  <a:pt x="0" y="7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Advancing Front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2952750" y="2274888"/>
            <a:ext cx="79375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11" name="Oval 7"/>
          <p:cNvSpPr>
            <a:spLocks noChangeArrowheads="1"/>
          </p:cNvSpPr>
          <p:nvPr/>
        </p:nvSpPr>
        <p:spPr bwMode="auto">
          <a:xfrm>
            <a:off x="2498725" y="3062288"/>
            <a:ext cx="933450" cy="8286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2952750" y="462915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17" name="Oval 13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18" name="Oval 14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19" name="Oval 15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0" name="Oval 16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1" name="Oval 17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2" name="Oval 18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5" name="Oval 21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6" name="Oval 22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7" name="Oval 23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8" name="Oval 24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9" name="Oval 25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0" name="Oval 26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1" name="Oval 27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2" name="Oval 28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3" name="Oval 29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4" name="Oval 30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5" name="Line 31"/>
          <p:cNvSpPr>
            <a:spLocks noChangeShapeType="1"/>
          </p:cNvSpPr>
          <p:nvPr/>
        </p:nvSpPr>
        <p:spPr bwMode="auto">
          <a:xfrm flipV="1">
            <a:off x="2508250" y="3067050"/>
            <a:ext cx="42545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6" name="Line 32"/>
          <p:cNvSpPr>
            <a:spLocks noChangeShapeType="1"/>
          </p:cNvSpPr>
          <p:nvPr/>
        </p:nvSpPr>
        <p:spPr bwMode="auto">
          <a:xfrm>
            <a:off x="2940050" y="3060700"/>
            <a:ext cx="495300" cy="425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7" name="Line 33"/>
          <p:cNvSpPr>
            <a:spLocks noChangeShapeType="1"/>
          </p:cNvSpPr>
          <p:nvPr/>
        </p:nvSpPr>
        <p:spPr bwMode="auto">
          <a:xfrm>
            <a:off x="2501900" y="3467100"/>
            <a:ext cx="43180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8" name="Line 34"/>
          <p:cNvSpPr>
            <a:spLocks noChangeShapeType="1"/>
          </p:cNvSpPr>
          <p:nvPr/>
        </p:nvSpPr>
        <p:spPr bwMode="auto">
          <a:xfrm flipV="1">
            <a:off x="2940050" y="3486150"/>
            <a:ext cx="49530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39" name="Line 35"/>
          <p:cNvSpPr>
            <a:spLocks noChangeShapeType="1"/>
          </p:cNvSpPr>
          <p:nvPr/>
        </p:nvSpPr>
        <p:spPr bwMode="auto">
          <a:xfrm>
            <a:off x="1968500" y="4216400"/>
            <a:ext cx="977900" cy="419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0" name="Line 36"/>
          <p:cNvSpPr>
            <a:spLocks noChangeShapeType="1"/>
          </p:cNvSpPr>
          <p:nvPr/>
        </p:nvSpPr>
        <p:spPr bwMode="auto">
          <a:xfrm>
            <a:off x="1651000" y="3454400"/>
            <a:ext cx="311150" cy="768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1" name="Line 37"/>
          <p:cNvSpPr>
            <a:spLocks noChangeShapeType="1"/>
          </p:cNvSpPr>
          <p:nvPr/>
        </p:nvSpPr>
        <p:spPr bwMode="auto">
          <a:xfrm>
            <a:off x="2933700" y="4629150"/>
            <a:ext cx="21066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2" name="Line 38"/>
          <p:cNvSpPr>
            <a:spLocks noChangeShapeType="1"/>
          </p:cNvSpPr>
          <p:nvPr/>
        </p:nvSpPr>
        <p:spPr bwMode="auto">
          <a:xfrm>
            <a:off x="7505700" y="2263775"/>
            <a:ext cx="0" cy="11255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3" name="Line 39"/>
          <p:cNvSpPr>
            <a:spLocks noChangeShapeType="1"/>
          </p:cNvSpPr>
          <p:nvPr/>
        </p:nvSpPr>
        <p:spPr bwMode="auto">
          <a:xfrm>
            <a:off x="2933700" y="2260600"/>
            <a:ext cx="457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4" name="Line 40"/>
          <p:cNvSpPr>
            <a:spLocks noChangeShapeType="1"/>
          </p:cNvSpPr>
          <p:nvPr/>
        </p:nvSpPr>
        <p:spPr bwMode="auto">
          <a:xfrm flipV="1">
            <a:off x="1657350" y="2597150"/>
            <a:ext cx="400050" cy="857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5" name="Line 41"/>
          <p:cNvSpPr>
            <a:spLocks noChangeShapeType="1"/>
          </p:cNvSpPr>
          <p:nvPr/>
        </p:nvSpPr>
        <p:spPr bwMode="auto">
          <a:xfrm flipV="1">
            <a:off x="2057400" y="2254250"/>
            <a:ext cx="86995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6" name="Oval 42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7" name="Oval 43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8" name="Oval 44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49" name="Oval 45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0" name="Oval 46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2" name="Oval 48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3" name="Oval 49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4" name="Oval 50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5" name="Oval 51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6" name="Oval 52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7" name="Oval 53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8" name="Oval 54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9" name="Oval 55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60" name="Oval 56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61" name="Line 57"/>
          <p:cNvSpPr>
            <a:spLocks noChangeShapeType="1"/>
          </p:cNvSpPr>
          <p:nvPr/>
        </p:nvSpPr>
        <p:spPr bwMode="auto">
          <a:xfrm flipV="1">
            <a:off x="5035550" y="3581400"/>
            <a:ext cx="660400" cy="1035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62" name="Line 58"/>
          <p:cNvSpPr>
            <a:spLocks noChangeShapeType="1"/>
          </p:cNvSpPr>
          <p:nvPr/>
        </p:nvSpPr>
        <p:spPr bwMode="auto">
          <a:xfrm>
            <a:off x="5702300" y="3581400"/>
            <a:ext cx="67310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63" name="Line 59"/>
          <p:cNvSpPr>
            <a:spLocks noChangeShapeType="1"/>
          </p:cNvSpPr>
          <p:nvPr/>
        </p:nvSpPr>
        <p:spPr bwMode="auto">
          <a:xfrm flipH="1">
            <a:off x="5038725" y="3578225"/>
            <a:ext cx="657225" cy="1039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64" name="Line 60"/>
          <p:cNvSpPr>
            <a:spLocks noChangeShapeType="1"/>
          </p:cNvSpPr>
          <p:nvPr/>
        </p:nvSpPr>
        <p:spPr bwMode="auto">
          <a:xfrm>
            <a:off x="5699125" y="3576638"/>
            <a:ext cx="663575" cy="10334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67" name="Oval 63"/>
          <p:cNvSpPr>
            <a:spLocks noChangeArrowheads="1"/>
          </p:cNvSpPr>
          <p:nvPr/>
        </p:nvSpPr>
        <p:spPr bwMode="auto">
          <a:xfrm>
            <a:off x="5634038" y="3516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83" name="Line 79"/>
          <p:cNvSpPr>
            <a:spLocks noChangeShapeType="1"/>
          </p:cNvSpPr>
          <p:nvPr/>
        </p:nvSpPr>
        <p:spPr bwMode="auto">
          <a:xfrm flipV="1">
            <a:off x="6361113" y="3405188"/>
            <a:ext cx="1131887" cy="1222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86" name="Line 82"/>
          <p:cNvSpPr>
            <a:spLocks noChangeShapeType="1"/>
          </p:cNvSpPr>
          <p:nvPr/>
        </p:nvSpPr>
        <p:spPr bwMode="auto">
          <a:xfrm>
            <a:off x="5048250" y="4624388"/>
            <a:ext cx="2466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87" name="Line 83"/>
          <p:cNvSpPr>
            <a:spLocks noChangeShapeType="1"/>
          </p:cNvSpPr>
          <p:nvPr/>
        </p:nvSpPr>
        <p:spPr bwMode="auto">
          <a:xfrm>
            <a:off x="7505700" y="3414713"/>
            <a:ext cx="0" cy="1214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3" name="Oval 19"/>
          <p:cNvSpPr>
            <a:spLocks noChangeArrowheads="1"/>
          </p:cNvSpPr>
          <p:nvPr/>
        </p:nvSpPr>
        <p:spPr bwMode="auto">
          <a:xfrm>
            <a:off x="743743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24" name="Oval 20"/>
          <p:cNvSpPr>
            <a:spLocks noChangeArrowheads="1"/>
          </p:cNvSpPr>
          <p:nvPr/>
        </p:nvSpPr>
        <p:spPr bwMode="auto">
          <a:xfrm>
            <a:off x="6300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66" name="Oval 62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51" name="Oval 47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89" name="Text Box 85"/>
          <p:cNvSpPr txBox="1">
            <a:spLocks noChangeArrowheads="1"/>
          </p:cNvSpPr>
          <p:nvPr/>
        </p:nvSpPr>
        <p:spPr bwMode="auto">
          <a:xfrm>
            <a:off x="1423988" y="5284788"/>
            <a:ext cx="6381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Book-Keeping:  New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 edges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added and deleted from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as triangles are formed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Continue until no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 edges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remain on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97" name="Text Box 93"/>
          <p:cNvSpPr txBox="1">
            <a:spLocks noChangeArrowheads="1"/>
          </p:cNvSpPr>
          <p:nvPr/>
        </p:nvSpPr>
        <p:spPr bwMode="auto">
          <a:xfrm>
            <a:off x="7551738" y="30861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9501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1651000" y="2262188"/>
            <a:ext cx="2752725" cy="2362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994025" y="2262188"/>
            <a:ext cx="4513263" cy="2362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97" name="Freeform 69"/>
          <p:cNvSpPr>
            <a:spLocks/>
          </p:cNvSpPr>
          <p:nvPr/>
        </p:nvSpPr>
        <p:spPr bwMode="auto">
          <a:xfrm>
            <a:off x="6296025" y="2257425"/>
            <a:ext cx="1219200" cy="1176338"/>
          </a:xfrm>
          <a:custGeom>
            <a:avLst/>
            <a:gdLst>
              <a:gd name="T0" fmla="*/ 0 w 768"/>
              <a:gd name="T1" fmla="*/ 0 h 741"/>
              <a:gd name="T2" fmla="*/ 768 w 768"/>
              <a:gd name="T3" fmla="*/ 741 h 741"/>
              <a:gd name="T4" fmla="*/ 762 w 768"/>
              <a:gd name="T5" fmla="*/ 0 h 741"/>
              <a:gd name="T6" fmla="*/ 0 w 768"/>
              <a:gd name="T7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741">
                <a:moveTo>
                  <a:pt x="0" y="0"/>
                </a:moveTo>
                <a:lnTo>
                  <a:pt x="768" y="741"/>
                </a:lnTo>
                <a:lnTo>
                  <a:pt x="76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95" name="Freeform 67"/>
          <p:cNvSpPr>
            <a:spLocks/>
          </p:cNvSpPr>
          <p:nvPr/>
        </p:nvSpPr>
        <p:spPr bwMode="auto">
          <a:xfrm>
            <a:off x="5029200" y="3571875"/>
            <a:ext cx="1343025" cy="1057275"/>
          </a:xfrm>
          <a:custGeom>
            <a:avLst/>
            <a:gdLst>
              <a:gd name="T0" fmla="*/ 0 w 846"/>
              <a:gd name="T1" fmla="*/ 664 h 666"/>
              <a:gd name="T2" fmla="*/ 422 w 846"/>
              <a:gd name="T3" fmla="*/ 0 h 666"/>
              <a:gd name="T4" fmla="*/ 846 w 846"/>
              <a:gd name="T5" fmla="*/ 666 h 666"/>
              <a:gd name="T6" fmla="*/ 0 w 846"/>
              <a:gd name="T7" fmla="*/ 664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6" h="666">
                <a:moveTo>
                  <a:pt x="0" y="664"/>
                </a:moveTo>
                <a:lnTo>
                  <a:pt x="422" y="0"/>
                </a:lnTo>
                <a:lnTo>
                  <a:pt x="846" y="666"/>
                </a:lnTo>
                <a:lnTo>
                  <a:pt x="0" y="66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96" name="Freeform 68"/>
          <p:cNvSpPr>
            <a:spLocks/>
          </p:cNvSpPr>
          <p:nvPr/>
        </p:nvSpPr>
        <p:spPr bwMode="auto">
          <a:xfrm>
            <a:off x="6367463" y="3395663"/>
            <a:ext cx="1138237" cy="1228725"/>
          </a:xfrm>
          <a:custGeom>
            <a:avLst/>
            <a:gdLst>
              <a:gd name="T0" fmla="*/ 0 w 717"/>
              <a:gd name="T1" fmla="*/ 774 h 774"/>
              <a:gd name="T2" fmla="*/ 717 w 717"/>
              <a:gd name="T3" fmla="*/ 0 h 774"/>
              <a:gd name="T4" fmla="*/ 717 w 717"/>
              <a:gd name="T5" fmla="*/ 774 h 774"/>
              <a:gd name="T6" fmla="*/ 0 w 717"/>
              <a:gd name="T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7" h="774">
                <a:moveTo>
                  <a:pt x="0" y="774"/>
                </a:moveTo>
                <a:lnTo>
                  <a:pt x="717" y="0"/>
                </a:lnTo>
                <a:lnTo>
                  <a:pt x="717" y="774"/>
                </a:lnTo>
                <a:lnTo>
                  <a:pt x="0" y="7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Advancing Front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2952750" y="2274888"/>
            <a:ext cx="79375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498725" y="3062288"/>
            <a:ext cx="933450" cy="8286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2952750" y="462915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8" name="Oval 30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59" name="Line 31"/>
          <p:cNvSpPr>
            <a:spLocks noChangeShapeType="1"/>
          </p:cNvSpPr>
          <p:nvPr/>
        </p:nvSpPr>
        <p:spPr bwMode="auto">
          <a:xfrm flipV="1">
            <a:off x="2508250" y="3067050"/>
            <a:ext cx="42545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0" name="Line 32"/>
          <p:cNvSpPr>
            <a:spLocks noChangeShapeType="1"/>
          </p:cNvSpPr>
          <p:nvPr/>
        </p:nvSpPr>
        <p:spPr bwMode="auto">
          <a:xfrm>
            <a:off x="2940050" y="3060700"/>
            <a:ext cx="495300" cy="425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1" name="Line 33"/>
          <p:cNvSpPr>
            <a:spLocks noChangeShapeType="1"/>
          </p:cNvSpPr>
          <p:nvPr/>
        </p:nvSpPr>
        <p:spPr bwMode="auto">
          <a:xfrm>
            <a:off x="2501900" y="3467100"/>
            <a:ext cx="43180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 flipV="1">
            <a:off x="2940050" y="3486150"/>
            <a:ext cx="49530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3" name="Line 35"/>
          <p:cNvSpPr>
            <a:spLocks noChangeShapeType="1"/>
          </p:cNvSpPr>
          <p:nvPr/>
        </p:nvSpPr>
        <p:spPr bwMode="auto">
          <a:xfrm>
            <a:off x="1968500" y="4216400"/>
            <a:ext cx="977900" cy="419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1651000" y="3454400"/>
            <a:ext cx="311150" cy="768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2933700" y="4629150"/>
            <a:ext cx="21066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6" name="Line 38"/>
          <p:cNvSpPr>
            <a:spLocks noChangeShapeType="1"/>
          </p:cNvSpPr>
          <p:nvPr/>
        </p:nvSpPr>
        <p:spPr bwMode="auto">
          <a:xfrm>
            <a:off x="7505700" y="3387725"/>
            <a:ext cx="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7" name="Line 39"/>
          <p:cNvSpPr>
            <a:spLocks noChangeShapeType="1"/>
          </p:cNvSpPr>
          <p:nvPr/>
        </p:nvSpPr>
        <p:spPr bwMode="auto">
          <a:xfrm>
            <a:off x="2933700" y="2260600"/>
            <a:ext cx="33512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8" name="Line 40"/>
          <p:cNvSpPr>
            <a:spLocks noChangeShapeType="1"/>
          </p:cNvSpPr>
          <p:nvPr/>
        </p:nvSpPr>
        <p:spPr bwMode="auto">
          <a:xfrm flipV="1">
            <a:off x="1657350" y="2597150"/>
            <a:ext cx="400050" cy="857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69" name="Line 41"/>
          <p:cNvSpPr>
            <a:spLocks noChangeShapeType="1"/>
          </p:cNvSpPr>
          <p:nvPr/>
        </p:nvSpPr>
        <p:spPr bwMode="auto">
          <a:xfrm flipV="1">
            <a:off x="2057400" y="2254250"/>
            <a:ext cx="86995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0" name="Oval 42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1" name="Oval 43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2" name="Oval 44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5" name="Oval 47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6" name="Oval 48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7" name="Oval 49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8" name="Oval 50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9" name="Oval 51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0" name="Oval 52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1" name="Oval 53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2" name="Oval 54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3" name="Oval 55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4" name="Line 56"/>
          <p:cNvSpPr>
            <a:spLocks noChangeShapeType="1"/>
          </p:cNvSpPr>
          <p:nvPr/>
        </p:nvSpPr>
        <p:spPr bwMode="auto">
          <a:xfrm flipV="1">
            <a:off x="5035550" y="3581400"/>
            <a:ext cx="660400" cy="1035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5" name="Line 57"/>
          <p:cNvSpPr>
            <a:spLocks noChangeShapeType="1"/>
          </p:cNvSpPr>
          <p:nvPr/>
        </p:nvSpPr>
        <p:spPr bwMode="auto">
          <a:xfrm>
            <a:off x="5702300" y="3581400"/>
            <a:ext cx="67310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6" name="Line 58"/>
          <p:cNvSpPr>
            <a:spLocks noChangeShapeType="1"/>
          </p:cNvSpPr>
          <p:nvPr/>
        </p:nvSpPr>
        <p:spPr bwMode="auto">
          <a:xfrm flipH="1">
            <a:off x="5038725" y="3578225"/>
            <a:ext cx="657225" cy="1039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7" name="Line 59"/>
          <p:cNvSpPr>
            <a:spLocks noChangeShapeType="1"/>
          </p:cNvSpPr>
          <p:nvPr/>
        </p:nvSpPr>
        <p:spPr bwMode="auto">
          <a:xfrm>
            <a:off x="5699125" y="3576638"/>
            <a:ext cx="663575" cy="10334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9" name="Oval 61"/>
          <p:cNvSpPr>
            <a:spLocks noChangeArrowheads="1"/>
          </p:cNvSpPr>
          <p:nvPr/>
        </p:nvSpPr>
        <p:spPr bwMode="auto">
          <a:xfrm>
            <a:off x="5634038" y="3516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90" name="Line 62"/>
          <p:cNvSpPr>
            <a:spLocks noChangeShapeType="1"/>
          </p:cNvSpPr>
          <p:nvPr/>
        </p:nvSpPr>
        <p:spPr bwMode="auto">
          <a:xfrm flipV="1">
            <a:off x="6361113" y="3405188"/>
            <a:ext cx="1131887" cy="1222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92" name="Line 64"/>
          <p:cNvSpPr>
            <a:spLocks noChangeShapeType="1"/>
          </p:cNvSpPr>
          <p:nvPr/>
        </p:nvSpPr>
        <p:spPr bwMode="auto">
          <a:xfrm>
            <a:off x="6299200" y="2255838"/>
            <a:ext cx="1203325" cy="1158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98" name="Line 70"/>
          <p:cNvSpPr>
            <a:spLocks noChangeShapeType="1"/>
          </p:cNvSpPr>
          <p:nvPr/>
        </p:nvSpPr>
        <p:spPr bwMode="auto">
          <a:xfrm>
            <a:off x="6315075" y="2252663"/>
            <a:ext cx="118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99" name="Line 71"/>
          <p:cNvSpPr>
            <a:spLocks noChangeShapeType="1"/>
          </p:cNvSpPr>
          <p:nvPr/>
        </p:nvSpPr>
        <p:spPr bwMode="auto">
          <a:xfrm>
            <a:off x="7510463" y="2252663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600" name="Line 72"/>
          <p:cNvSpPr>
            <a:spLocks noChangeShapeType="1"/>
          </p:cNvSpPr>
          <p:nvPr/>
        </p:nvSpPr>
        <p:spPr bwMode="auto">
          <a:xfrm>
            <a:off x="5053013" y="4629150"/>
            <a:ext cx="2457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743743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300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4" name="Oval 46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88" name="Oval 60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73" name="Oval 45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91" name="Oval 63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601" name="Text Box 73"/>
          <p:cNvSpPr txBox="1">
            <a:spLocks noChangeArrowheads="1"/>
          </p:cNvSpPr>
          <p:nvPr/>
        </p:nvSpPr>
        <p:spPr bwMode="auto">
          <a:xfrm>
            <a:off x="1423988" y="5284788"/>
            <a:ext cx="6381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Book-Keeping:  New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 edges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added and deleted from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as triangles are formed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Continue until no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 edges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remain on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1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Introduction to Computational Biomedical Science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Oval 3"/>
          <p:cNvSpPr>
            <a:spLocks noChangeArrowheads="1"/>
          </p:cNvSpPr>
          <p:nvPr/>
        </p:nvSpPr>
        <p:spPr bwMode="auto">
          <a:xfrm>
            <a:off x="1651000" y="2262188"/>
            <a:ext cx="2752725" cy="2362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994025" y="2262188"/>
            <a:ext cx="4513263" cy="2362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25" name="Freeform 73"/>
          <p:cNvSpPr>
            <a:spLocks/>
          </p:cNvSpPr>
          <p:nvPr/>
        </p:nvSpPr>
        <p:spPr bwMode="auto">
          <a:xfrm>
            <a:off x="5043488" y="2262188"/>
            <a:ext cx="1247775" cy="1323975"/>
          </a:xfrm>
          <a:custGeom>
            <a:avLst/>
            <a:gdLst>
              <a:gd name="T0" fmla="*/ 0 w 786"/>
              <a:gd name="T1" fmla="*/ 0 h 834"/>
              <a:gd name="T2" fmla="*/ 786 w 786"/>
              <a:gd name="T3" fmla="*/ 0 h 834"/>
              <a:gd name="T4" fmla="*/ 411 w 786"/>
              <a:gd name="T5" fmla="*/ 834 h 834"/>
              <a:gd name="T6" fmla="*/ 0 w 786"/>
              <a:gd name="T7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834">
                <a:moveTo>
                  <a:pt x="0" y="0"/>
                </a:moveTo>
                <a:lnTo>
                  <a:pt x="786" y="0"/>
                </a:lnTo>
                <a:lnTo>
                  <a:pt x="411" y="834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19" name="Freeform 67"/>
          <p:cNvSpPr>
            <a:spLocks/>
          </p:cNvSpPr>
          <p:nvPr/>
        </p:nvSpPr>
        <p:spPr bwMode="auto">
          <a:xfrm>
            <a:off x="6296025" y="2257425"/>
            <a:ext cx="1219200" cy="1176338"/>
          </a:xfrm>
          <a:custGeom>
            <a:avLst/>
            <a:gdLst>
              <a:gd name="T0" fmla="*/ 0 w 768"/>
              <a:gd name="T1" fmla="*/ 0 h 741"/>
              <a:gd name="T2" fmla="*/ 768 w 768"/>
              <a:gd name="T3" fmla="*/ 741 h 741"/>
              <a:gd name="T4" fmla="*/ 762 w 768"/>
              <a:gd name="T5" fmla="*/ 0 h 741"/>
              <a:gd name="T6" fmla="*/ 0 w 768"/>
              <a:gd name="T7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741">
                <a:moveTo>
                  <a:pt x="0" y="0"/>
                </a:moveTo>
                <a:lnTo>
                  <a:pt x="768" y="741"/>
                </a:lnTo>
                <a:lnTo>
                  <a:pt x="76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20" name="Freeform 68"/>
          <p:cNvSpPr>
            <a:spLocks/>
          </p:cNvSpPr>
          <p:nvPr/>
        </p:nvSpPr>
        <p:spPr bwMode="auto">
          <a:xfrm>
            <a:off x="5029200" y="3571875"/>
            <a:ext cx="1343025" cy="1057275"/>
          </a:xfrm>
          <a:custGeom>
            <a:avLst/>
            <a:gdLst>
              <a:gd name="T0" fmla="*/ 0 w 846"/>
              <a:gd name="T1" fmla="*/ 664 h 666"/>
              <a:gd name="T2" fmla="*/ 422 w 846"/>
              <a:gd name="T3" fmla="*/ 0 h 666"/>
              <a:gd name="T4" fmla="*/ 846 w 846"/>
              <a:gd name="T5" fmla="*/ 666 h 666"/>
              <a:gd name="T6" fmla="*/ 0 w 846"/>
              <a:gd name="T7" fmla="*/ 664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6" h="666">
                <a:moveTo>
                  <a:pt x="0" y="664"/>
                </a:moveTo>
                <a:lnTo>
                  <a:pt x="422" y="0"/>
                </a:lnTo>
                <a:lnTo>
                  <a:pt x="846" y="666"/>
                </a:lnTo>
                <a:lnTo>
                  <a:pt x="0" y="66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21" name="Freeform 69"/>
          <p:cNvSpPr>
            <a:spLocks/>
          </p:cNvSpPr>
          <p:nvPr/>
        </p:nvSpPr>
        <p:spPr bwMode="auto">
          <a:xfrm>
            <a:off x="6367463" y="3395663"/>
            <a:ext cx="1138237" cy="1228725"/>
          </a:xfrm>
          <a:custGeom>
            <a:avLst/>
            <a:gdLst>
              <a:gd name="T0" fmla="*/ 0 w 717"/>
              <a:gd name="T1" fmla="*/ 774 h 774"/>
              <a:gd name="T2" fmla="*/ 717 w 717"/>
              <a:gd name="T3" fmla="*/ 0 h 774"/>
              <a:gd name="T4" fmla="*/ 717 w 717"/>
              <a:gd name="T5" fmla="*/ 774 h 774"/>
              <a:gd name="T6" fmla="*/ 0 w 717"/>
              <a:gd name="T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7" h="774">
                <a:moveTo>
                  <a:pt x="0" y="774"/>
                </a:moveTo>
                <a:lnTo>
                  <a:pt x="717" y="0"/>
                </a:lnTo>
                <a:lnTo>
                  <a:pt x="717" y="774"/>
                </a:lnTo>
                <a:lnTo>
                  <a:pt x="0" y="7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Advancing Front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2952750" y="2274888"/>
            <a:ext cx="79375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8" name="Oval 6"/>
          <p:cNvSpPr>
            <a:spLocks noChangeArrowheads="1"/>
          </p:cNvSpPr>
          <p:nvPr/>
        </p:nvSpPr>
        <p:spPr bwMode="auto">
          <a:xfrm>
            <a:off x="2498725" y="3062288"/>
            <a:ext cx="933450" cy="8286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2952750" y="462915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64" name="Oval 12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65" name="Oval 13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66" name="Oval 14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67" name="Oval 15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68" name="Oval 16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69" name="Oval 17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2" name="Oval 20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3" name="Oval 21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4" name="Oval 22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5" name="Oval 23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6" name="Oval 24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7" name="Oval 25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8" name="Oval 26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9" name="Oval 27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0" name="Oval 28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1" name="Oval 29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2" name="Line 30"/>
          <p:cNvSpPr>
            <a:spLocks noChangeShapeType="1"/>
          </p:cNvSpPr>
          <p:nvPr/>
        </p:nvSpPr>
        <p:spPr bwMode="auto">
          <a:xfrm flipV="1">
            <a:off x="2508250" y="3067050"/>
            <a:ext cx="42545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3" name="Line 31"/>
          <p:cNvSpPr>
            <a:spLocks noChangeShapeType="1"/>
          </p:cNvSpPr>
          <p:nvPr/>
        </p:nvSpPr>
        <p:spPr bwMode="auto">
          <a:xfrm>
            <a:off x="2940050" y="3060700"/>
            <a:ext cx="495300" cy="425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4" name="Line 32"/>
          <p:cNvSpPr>
            <a:spLocks noChangeShapeType="1"/>
          </p:cNvSpPr>
          <p:nvPr/>
        </p:nvSpPr>
        <p:spPr bwMode="auto">
          <a:xfrm>
            <a:off x="2501900" y="3467100"/>
            <a:ext cx="43180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5" name="Line 33"/>
          <p:cNvSpPr>
            <a:spLocks noChangeShapeType="1"/>
          </p:cNvSpPr>
          <p:nvPr/>
        </p:nvSpPr>
        <p:spPr bwMode="auto">
          <a:xfrm flipV="1">
            <a:off x="2940050" y="3486150"/>
            <a:ext cx="49530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6" name="Line 34"/>
          <p:cNvSpPr>
            <a:spLocks noChangeShapeType="1"/>
          </p:cNvSpPr>
          <p:nvPr/>
        </p:nvSpPr>
        <p:spPr bwMode="auto">
          <a:xfrm>
            <a:off x="1968500" y="4216400"/>
            <a:ext cx="977900" cy="419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7" name="Line 35"/>
          <p:cNvSpPr>
            <a:spLocks noChangeShapeType="1"/>
          </p:cNvSpPr>
          <p:nvPr/>
        </p:nvSpPr>
        <p:spPr bwMode="auto">
          <a:xfrm>
            <a:off x="1651000" y="3454400"/>
            <a:ext cx="311150" cy="768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8" name="Line 36"/>
          <p:cNvSpPr>
            <a:spLocks noChangeShapeType="1"/>
          </p:cNvSpPr>
          <p:nvPr/>
        </p:nvSpPr>
        <p:spPr bwMode="auto">
          <a:xfrm>
            <a:off x="2933700" y="4629150"/>
            <a:ext cx="21066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89" name="Line 37"/>
          <p:cNvSpPr>
            <a:spLocks noChangeShapeType="1"/>
          </p:cNvSpPr>
          <p:nvPr/>
        </p:nvSpPr>
        <p:spPr bwMode="auto">
          <a:xfrm>
            <a:off x="7505700" y="3387725"/>
            <a:ext cx="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0" name="Line 38"/>
          <p:cNvSpPr>
            <a:spLocks noChangeShapeType="1"/>
          </p:cNvSpPr>
          <p:nvPr/>
        </p:nvSpPr>
        <p:spPr bwMode="auto">
          <a:xfrm>
            <a:off x="2933700" y="2260600"/>
            <a:ext cx="21113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1" name="Line 39"/>
          <p:cNvSpPr>
            <a:spLocks noChangeShapeType="1"/>
          </p:cNvSpPr>
          <p:nvPr/>
        </p:nvSpPr>
        <p:spPr bwMode="auto">
          <a:xfrm flipV="1">
            <a:off x="1657350" y="2597150"/>
            <a:ext cx="400050" cy="857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2" name="Line 40"/>
          <p:cNvSpPr>
            <a:spLocks noChangeShapeType="1"/>
          </p:cNvSpPr>
          <p:nvPr/>
        </p:nvSpPr>
        <p:spPr bwMode="auto">
          <a:xfrm flipV="1">
            <a:off x="2057400" y="2254250"/>
            <a:ext cx="86995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3" name="Oval 41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4" name="Oval 42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7" name="Oval 45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8" name="Oval 46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9" name="Oval 47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0" name="Oval 48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1" name="Oval 49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2" name="Oval 50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3" name="Oval 51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4" name="Oval 52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5" name="Oval 53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6" name="Line 54"/>
          <p:cNvSpPr>
            <a:spLocks noChangeShapeType="1"/>
          </p:cNvSpPr>
          <p:nvPr/>
        </p:nvSpPr>
        <p:spPr bwMode="auto">
          <a:xfrm flipV="1">
            <a:off x="5035550" y="3581400"/>
            <a:ext cx="660400" cy="1035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7" name="Line 55"/>
          <p:cNvSpPr>
            <a:spLocks noChangeShapeType="1"/>
          </p:cNvSpPr>
          <p:nvPr/>
        </p:nvSpPr>
        <p:spPr bwMode="auto">
          <a:xfrm>
            <a:off x="5702300" y="3581400"/>
            <a:ext cx="67310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8" name="Line 56"/>
          <p:cNvSpPr>
            <a:spLocks noChangeShapeType="1"/>
          </p:cNvSpPr>
          <p:nvPr/>
        </p:nvSpPr>
        <p:spPr bwMode="auto">
          <a:xfrm flipH="1">
            <a:off x="5038725" y="3578225"/>
            <a:ext cx="657225" cy="1039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09" name="Line 57"/>
          <p:cNvSpPr>
            <a:spLocks noChangeShapeType="1"/>
          </p:cNvSpPr>
          <p:nvPr/>
        </p:nvSpPr>
        <p:spPr bwMode="auto">
          <a:xfrm>
            <a:off x="5699125" y="3576638"/>
            <a:ext cx="663575" cy="10334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12" name="Line 60"/>
          <p:cNvSpPr>
            <a:spLocks noChangeShapeType="1"/>
          </p:cNvSpPr>
          <p:nvPr/>
        </p:nvSpPr>
        <p:spPr bwMode="auto">
          <a:xfrm flipV="1">
            <a:off x="6361113" y="3405188"/>
            <a:ext cx="1131887" cy="1222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13" name="Line 61"/>
          <p:cNvSpPr>
            <a:spLocks noChangeShapeType="1"/>
          </p:cNvSpPr>
          <p:nvPr/>
        </p:nvSpPr>
        <p:spPr bwMode="auto">
          <a:xfrm>
            <a:off x="6299200" y="2255838"/>
            <a:ext cx="1203325" cy="1158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16" name="Line 64"/>
          <p:cNvSpPr>
            <a:spLocks noChangeShapeType="1"/>
          </p:cNvSpPr>
          <p:nvPr/>
        </p:nvSpPr>
        <p:spPr bwMode="auto">
          <a:xfrm>
            <a:off x="5040313" y="2273300"/>
            <a:ext cx="655637" cy="1293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17" name="Line 65"/>
          <p:cNvSpPr>
            <a:spLocks noChangeShapeType="1"/>
          </p:cNvSpPr>
          <p:nvPr/>
        </p:nvSpPr>
        <p:spPr bwMode="auto">
          <a:xfrm flipH="1">
            <a:off x="5695950" y="2255838"/>
            <a:ext cx="611188" cy="132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11" name="Oval 59"/>
          <p:cNvSpPr>
            <a:spLocks noChangeArrowheads="1"/>
          </p:cNvSpPr>
          <p:nvPr/>
        </p:nvSpPr>
        <p:spPr bwMode="auto">
          <a:xfrm>
            <a:off x="5634038" y="3516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22" name="Line 70"/>
          <p:cNvSpPr>
            <a:spLocks noChangeShapeType="1"/>
          </p:cNvSpPr>
          <p:nvPr/>
        </p:nvSpPr>
        <p:spPr bwMode="auto">
          <a:xfrm>
            <a:off x="5019675" y="2252663"/>
            <a:ext cx="2476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23" name="Line 71"/>
          <p:cNvSpPr>
            <a:spLocks noChangeShapeType="1"/>
          </p:cNvSpPr>
          <p:nvPr/>
        </p:nvSpPr>
        <p:spPr bwMode="auto">
          <a:xfrm>
            <a:off x="7510463" y="2252663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24" name="Line 72"/>
          <p:cNvSpPr>
            <a:spLocks noChangeShapeType="1"/>
          </p:cNvSpPr>
          <p:nvPr/>
        </p:nvSpPr>
        <p:spPr bwMode="auto">
          <a:xfrm>
            <a:off x="5053013" y="4629150"/>
            <a:ext cx="2457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0" name="Oval 18"/>
          <p:cNvSpPr>
            <a:spLocks noChangeArrowheads="1"/>
          </p:cNvSpPr>
          <p:nvPr/>
        </p:nvSpPr>
        <p:spPr bwMode="auto">
          <a:xfrm>
            <a:off x="743743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71" name="Oval 19"/>
          <p:cNvSpPr>
            <a:spLocks noChangeArrowheads="1"/>
          </p:cNvSpPr>
          <p:nvPr/>
        </p:nvSpPr>
        <p:spPr bwMode="auto">
          <a:xfrm>
            <a:off x="6300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6" name="Oval 44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10" name="Oval 58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15" name="Oval 63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14" name="Oval 62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95" name="Oval 43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626" name="Text Box 74"/>
          <p:cNvSpPr txBox="1">
            <a:spLocks noChangeArrowheads="1"/>
          </p:cNvSpPr>
          <p:nvPr/>
        </p:nvSpPr>
        <p:spPr bwMode="auto">
          <a:xfrm>
            <a:off x="1423988" y="5284788"/>
            <a:ext cx="6381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Book-Keeping:  New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 edges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added and deleted from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as triangles are formed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Continue until no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 edges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remain on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2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Oval 3"/>
          <p:cNvSpPr>
            <a:spLocks noChangeArrowheads="1"/>
          </p:cNvSpPr>
          <p:nvPr/>
        </p:nvSpPr>
        <p:spPr bwMode="auto">
          <a:xfrm>
            <a:off x="1651000" y="2262188"/>
            <a:ext cx="2752725" cy="2362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994025" y="2262188"/>
            <a:ext cx="4513263" cy="2362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42" name="Freeform 66"/>
          <p:cNvSpPr>
            <a:spLocks/>
          </p:cNvSpPr>
          <p:nvPr/>
        </p:nvSpPr>
        <p:spPr bwMode="auto">
          <a:xfrm>
            <a:off x="5029200" y="2247900"/>
            <a:ext cx="2486025" cy="2386013"/>
          </a:xfrm>
          <a:custGeom>
            <a:avLst/>
            <a:gdLst>
              <a:gd name="T0" fmla="*/ 6 w 1566"/>
              <a:gd name="T1" fmla="*/ 9 h 1503"/>
              <a:gd name="T2" fmla="*/ 423 w 1566"/>
              <a:gd name="T3" fmla="*/ 843 h 1503"/>
              <a:gd name="T4" fmla="*/ 0 w 1566"/>
              <a:gd name="T5" fmla="*/ 1503 h 1503"/>
              <a:gd name="T6" fmla="*/ 1566 w 1566"/>
              <a:gd name="T7" fmla="*/ 1503 h 1503"/>
              <a:gd name="T8" fmla="*/ 1566 w 1566"/>
              <a:gd name="T9" fmla="*/ 0 h 1503"/>
              <a:gd name="T10" fmla="*/ 6 w 1566"/>
              <a:gd name="T11" fmla="*/ 9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6" h="1503">
                <a:moveTo>
                  <a:pt x="6" y="9"/>
                </a:moveTo>
                <a:lnTo>
                  <a:pt x="423" y="843"/>
                </a:lnTo>
                <a:lnTo>
                  <a:pt x="0" y="1503"/>
                </a:lnTo>
                <a:lnTo>
                  <a:pt x="1566" y="1503"/>
                </a:lnTo>
                <a:lnTo>
                  <a:pt x="1566" y="0"/>
                </a:lnTo>
                <a:lnTo>
                  <a:pt x="6" y="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Advancing Front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952750" y="2274888"/>
            <a:ext cx="79375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2" name="Oval 6"/>
          <p:cNvSpPr>
            <a:spLocks noChangeArrowheads="1"/>
          </p:cNvSpPr>
          <p:nvPr/>
        </p:nvSpPr>
        <p:spPr bwMode="auto">
          <a:xfrm>
            <a:off x="2498725" y="3062288"/>
            <a:ext cx="933450" cy="8286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>
            <a:off x="2952750" y="462915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4" name="Oval 8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5" name="Oval 9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6" name="Oval 10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7" name="Oval 11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8" name="Oval 12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9" name="Oval 13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2" name="Oval 16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3" name="Oval 17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4" name="Oval 18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5" name="Oval 19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6" name="Oval 20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7" name="Oval 21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8" name="Oval 22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9" name="Oval 23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0" name="Oval 24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1" name="Oval 25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2" name="Line 26"/>
          <p:cNvSpPr>
            <a:spLocks noChangeShapeType="1"/>
          </p:cNvSpPr>
          <p:nvPr/>
        </p:nvSpPr>
        <p:spPr bwMode="auto">
          <a:xfrm flipV="1">
            <a:off x="2508250" y="3067050"/>
            <a:ext cx="42545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3" name="Line 27"/>
          <p:cNvSpPr>
            <a:spLocks noChangeShapeType="1"/>
          </p:cNvSpPr>
          <p:nvPr/>
        </p:nvSpPr>
        <p:spPr bwMode="auto">
          <a:xfrm>
            <a:off x="2940050" y="3060700"/>
            <a:ext cx="495300" cy="425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4" name="Line 28"/>
          <p:cNvSpPr>
            <a:spLocks noChangeShapeType="1"/>
          </p:cNvSpPr>
          <p:nvPr/>
        </p:nvSpPr>
        <p:spPr bwMode="auto">
          <a:xfrm>
            <a:off x="2501900" y="3467100"/>
            <a:ext cx="43180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5" name="Line 29"/>
          <p:cNvSpPr>
            <a:spLocks noChangeShapeType="1"/>
          </p:cNvSpPr>
          <p:nvPr/>
        </p:nvSpPr>
        <p:spPr bwMode="auto">
          <a:xfrm flipV="1">
            <a:off x="2940050" y="3486150"/>
            <a:ext cx="49530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6" name="Line 30"/>
          <p:cNvSpPr>
            <a:spLocks noChangeShapeType="1"/>
          </p:cNvSpPr>
          <p:nvPr/>
        </p:nvSpPr>
        <p:spPr bwMode="auto">
          <a:xfrm>
            <a:off x="1968500" y="4216400"/>
            <a:ext cx="977900" cy="419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7" name="Line 31"/>
          <p:cNvSpPr>
            <a:spLocks noChangeShapeType="1"/>
          </p:cNvSpPr>
          <p:nvPr/>
        </p:nvSpPr>
        <p:spPr bwMode="auto">
          <a:xfrm>
            <a:off x="1651000" y="3454400"/>
            <a:ext cx="311150" cy="768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8" name="Line 32"/>
          <p:cNvSpPr>
            <a:spLocks noChangeShapeType="1"/>
          </p:cNvSpPr>
          <p:nvPr/>
        </p:nvSpPr>
        <p:spPr bwMode="auto">
          <a:xfrm>
            <a:off x="2933700" y="4629150"/>
            <a:ext cx="21066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09" name="Line 33"/>
          <p:cNvSpPr>
            <a:spLocks noChangeShapeType="1"/>
          </p:cNvSpPr>
          <p:nvPr/>
        </p:nvSpPr>
        <p:spPr bwMode="auto">
          <a:xfrm>
            <a:off x="7505700" y="3387725"/>
            <a:ext cx="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0" name="Line 34"/>
          <p:cNvSpPr>
            <a:spLocks noChangeShapeType="1"/>
          </p:cNvSpPr>
          <p:nvPr/>
        </p:nvSpPr>
        <p:spPr bwMode="auto">
          <a:xfrm>
            <a:off x="2933700" y="2260600"/>
            <a:ext cx="21113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1" name="Line 35"/>
          <p:cNvSpPr>
            <a:spLocks noChangeShapeType="1"/>
          </p:cNvSpPr>
          <p:nvPr/>
        </p:nvSpPr>
        <p:spPr bwMode="auto">
          <a:xfrm flipV="1">
            <a:off x="1657350" y="2597150"/>
            <a:ext cx="400050" cy="857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2" name="Line 36"/>
          <p:cNvSpPr>
            <a:spLocks noChangeShapeType="1"/>
          </p:cNvSpPr>
          <p:nvPr/>
        </p:nvSpPr>
        <p:spPr bwMode="auto">
          <a:xfrm flipV="1">
            <a:off x="2057400" y="2254250"/>
            <a:ext cx="86995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3" name="Oval 37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4" name="Oval 38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6" name="Oval 40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7" name="Oval 41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8" name="Oval 42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9" name="Oval 43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20" name="Oval 44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21" name="Oval 45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22" name="Oval 46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23" name="Oval 47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24" name="Oval 48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25" name="Line 49"/>
          <p:cNvSpPr>
            <a:spLocks noChangeShapeType="1"/>
          </p:cNvSpPr>
          <p:nvPr/>
        </p:nvSpPr>
        <p:spPr bwMode="auto">
          <a:xfrm flipV="1">
            <a:off x="5035550" y="3581400"/>
            <a:ext cx="660400" cy="1035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27" name="Line 51"/>
          <p:cNvSpPr>
            <a:spLocks noChangeShapeType="1"/>
          </p:cNvSpPr>
          <p:nvPr/>
        </p:nvSpPr>
        <p:spPr bwMode="auto">
          <a:xfrm flipH="1">
            <a:off x="5038725" y="3578225"/>
            <a:ext cx="657225" cy="1039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3" name="Line 57"/>
          <p:cNvSpPr>
            <a:spLocks noChangeShapeType="1"/>
          </p:cNvSpPr>
          <p:nvPr/>
        </p:nvSpPr>
        <p:spPr bwMode="auto">
          <a:xfrm>
            <a:off x="5040313" y="2273300"/>
            <a:ext cx="655637" cy="1293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28" name="Line 52"/>
          <p:cNvSpPr>
            <a:spLocks noChangeShapeType="1"/>
          </p:cNvSpPr>
          <p:nvPr/>
        </p:nvSpPr>
        <p:spPr bwMode="auto">
          <a:xfrm>
            <a:off x="5718175" y="3595688"/>
            <a:ext cx="663575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0" name="Line 54"/>
          <p:cNvSpPr>
            <a:spLocks noChangeShapeType="1"/>
          </p:cNvSpPr>
          <p:nvPr/>
        </p:nvSpPr>
        <p:spPr bwMode="auto">
          <a:xfrm flipV="1">
            <a:off x="6380163" y="3395663"/>
            <a:ext cx="1131887" cy="1222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1" name="Line 55"/>
          <p:cNvSpPr>
            <a:spLocks noChangeShapeType="1"/>
          </p:cNvSpPr>
          <p:nvPr/>
        </p:nvSpPr>
        <p:spPr bwMode="auto">
          <a:xfrm>
            <a:off x="6308725" y="2263775"/>
            <a:ext cx="1203325" cy="1158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4" name="Line 58"/>
          <p:cNvSpPr>
            <a:spLocks noChangeShapeType="1"/>
          </p:cNvSpPr>
          <p:nvPr/>
        </p:nvSpPr>
        <p:spPr bwMode="auto">
          <a:xfrm flipH="1">
            <a:off x="5705475" y="2255838"/>
            <a:ext cx="611188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8" name="Line 62"/>
          <p:cNvSpPr>
            <a:spLocks noChangeShapeType="1"/>
          </p:cNvSpPr>
          <p:nvPr/>
        </p:nvSpPr>
        <p:spPr bwMode="auto">
          <a:xfrm flipV="1">
            <a:off x="5741988" y="3414713"/>
            <a:ext cx="1760537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6" name="Oval 60"/>
          <p:cNvSpPr>
            <a:spLocks noChangeArrowheads="1"/>
          </p:cNvSpPr>
          <p:nvPr/>
        </p:nvSpPr>
        <p:spPr bwMode="auto">
          <a:xfrm>
            <a:off x="5634038" y="3516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9" name="Line 63"/>
          <p:cNvSpPr>
            <a:spLocks noChangeShapeType="1"/>
          </p:cNvSpPr>
          <p:nvPr/>
        </p:nvSpPr>
        <p:spPr bwMode="auto">
          <a:xfrm>
            <a:off x="5049838" y="2263775"/>
            <a:ext cx="2462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40" name="Line 64"/>
          <p:cNvSpPr>
            <a:spLocks noChangeShapeType="1"/>
          </p:cNvSpPr>
          <p:nvPr/>
        </p:nvSpPr>
        <p:spPr bwMode="auto">
          <a:xfrm>
            <a:off x="7512050" y="2273300"/>
            <a:ext cx="0" cy="2363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41" name="Line 65"/>
          <p:cNvSpPr>
            <a:spLocks noChangeShapeType="1"/>
          </p:cNvSpPr>
          <p:nvPr/>
        </p:nvSpPr>
        <p:spPr bwMode="auto">
          <a:xfrm>
            <a:off x="5049838" y="4627563"/>
            <a:ext cx="247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0" name="Oval 14"/>
          <p:cNvSpPr>
            <a:spLocks noChangeArrowheads="1"/>
          </p:cNvSpPr>
          <p:nvPr/>
        </p:nvSpPr>
        <p:spPr bwMode="auto">
          <a:xfrm>
            <a:off x="743743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15" name="Oval 39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29" name="Oval 53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5" name="Oval 59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91" name="Oval 15"/>
          <p:cNvSpPr>
            <a:spLocks noChangeArrowheads="1"/>
          </p:cNvSpPr>
          <p:nvPr/>
        </p:nvSpPr>
        <p:spPr bwMode="auto">
          <a:xfrm>
            <a:off x="6300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2" name="Oval 56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37" name="Oval 61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643" name="Text Box 67"/>
          <p:cNvSpPr txBox="1">
            <a:spLocks noChangeArrowheads="1"/>
          </p:cNvSpPr>
          <p:nvPr/>
        </p:nvSpPr>
        <p:spPr bwMode="auto">
          <a:xfrm>
            <a:off x="1423988" y="5284788"/>
            <a:ext cx="6381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Book-Keeping:  New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 edges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added and deleted from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as triangles are formed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Continue until no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 edges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remain on </a:t>
            </a:r>
            <a:r>
              <a:rPr lang="en-US" altLang="en-US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Oval 1027"/>
          <p:cNvSpPr>
            <a:spLocks noChangeArrowheads="1"/>
          </p:cNvSpPr>
          <p:nvPr/>
        </p:nvSpPr>
        <p:spPr bwMode="auto">
          <a:xfrm>
            <a:off x="1651000" y="2262188"/>
            <a:ext cx="2752725" cy="2362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4" name="Rectangle 1028"/>
          <p:cNvSpPr>
            <a:spLocks noChangeArrowheads="1"/>
          </p:cNvSpPr>
          <p:nvPr/>
        </p:nvSpPr>
        <p:spPr bwMode="auto">
          <a:xfrm>
            <a:off x="2994025" y="2262188"/>
            <a:ext cx="4513263" cy="2362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8" name="Freeform 1102"/>
          <p:cNvSpPr>
            <a:spLocks/>
          </p:cNvSpPr>
          <p:nvPr/>
        </p:nvSpPr>
        <p:spPr bwMode="auto">
          <a:xfrm>
            <a:off x="5029200" y="2247900"/>
            <a:ext cx="2486025" cy="2386013"/>
          </a:xfrm>
          <a:custGeom>
            <a:avLst/>
            <a:gdLst>
              <a:gd name="T0" fmla="*/ 6 w 1566"/>
              <a:gd name="T1" fmla="*/ 9 h 1503"/>
              <a:gd name="T2" fmla="*/ 423 w 1566"/>
              <a:gd name="T3" fmla="*/ 843 h 1503"/>
              <a:gd name="T4" fmla="*/ 0 w 1566"/>
              <a:gd name="T5" fmla="*/ 1503 h 1503"/>
              <a:gd name="T6" fmla="*/ 1566 w 1566"/>
              <a:gd name="T7" fmla="*/ 1503 h 1503"/>
              <a:gd name="T8" fmla="*/ 1566 w 1566"/>
              <a:gd name="T9" fmla="*/ 0 h 1503"/>
              <a:gd name="T10" fmla="*/ 6 w 1566"/>
              <a:gd name="T11" fmla="*/ 9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6" h="1503">
                <a:moveTo>
                  <a:pt x="6" y="9"/>
                </a:moveTo>
                <a:lnTo>
                  <a:pt x="423" y="843"/>
                </a:lnTo>
                <a:lnTo>
                  <a:pt x="0" y="1503"/>
                </a:lnTo>
                <a:lnTo>
                  <a:pt x="1566" y="1503"/>
                </a:lnTo>
                <a:lnTo>
                  <a:pt x="1566" y="0"/>
                </a:lnTo>
                <a:lnTo>
                  <a:pt x="6" y="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Advancing Front</a:t>
            </a:r>
          </a:p>
        </p:txBody>
      </p:sp>
      <p:sp>
        <p:nvSpPr>
          <p:cNvPr id="153605" name="Rectangle 1029"/>
          <p:cNvSpPr>
            <a:spLocks noChangeArrowheads="1"/>
          </p:cNvSpPr>
          <p:nvPr/>
        </p:nvSpPr>
        <p:spPr bwMode="auto">
          <a:xfrm>
            <a:off x="2952750" y="2274888"/>
            <a:ext cx="79375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6" name="Oval 1030"/>
          <p:cNvSpPr>
            <a:spLocks noChangeArrowheads="1"/>
          </p:cNvSpPr>
          <p:nvPr/>
        </p:nvSpPr>
        <p:spPr bwMode="auto">
          <a:xfrm>
            <a:off x="2498725" y="3062288"/>
            <a:ext cx="933450" cy="8286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7" name="Line 1031"/>
          <p:cNvSpPr>
            <a:spLocks noChangeShapeType="1"/>
          </p:cNvSpPr>
          <p:nvPr/>
        </p:nvSpPr>
        <p:spPr bwMode="auto">
          <a:xfrm>
            <a:off x="2952750" y="462915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8" name="Oval 1032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9" name="Oval 1033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0" name="Oval 1034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1" name="Oval 1035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2" name="Oval 1036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3" name="Oval 1037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6" name="Oval 1040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7" name="Oval 1041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8" name="Oval 1042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9" name="Oval 1043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0" name="Oval 1044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1" name="Oval 1045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2" name="Oval 1046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3" name="Oval 1047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4" name="Oval 1048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5" name="Oval 1049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6" name="Line 1050"/>
          <p:cNvSpPr>
            <a:spLocks noChangeShapeType="1"/>
          </p:cNvSpPr>
          <p:nvPr/>
        </p:nvSpPr>
        <p:spPr bwMode="auto">
          <a:xfrm flipV="1">
            <a:off x="2508250" y="3067050"/>
            <a:ext cx="42545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7" name="Line 1051"/>
          <p:cNvSpPr>
            <a:spLocks noChangeShapeType="1"/>
          </p:cNvSpPr>
          <p:nvPr/>
        </p:nvSpPr>
        <p:spPr bwMode="auto">
          <a:xfrm>
            <a:off x="2940050" y="3060700"/>
            <a:ext cx="495300" cy="425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8" name="Line 1052"/>
          <p:cNvSpPr>
            <a:spLocks noChangeShapeType="1"/>
          </p:cNvSpPr>
          <p:nvPr/>
        </p:nvSpPr>
        <p:spPr bwMode="auto">
          <a:xfrm>
            <a:off x="2501900" y="3467100"/>
            <a:ext cx="43180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9" name="Line 1053"/>
          <p:cNvSpPr>
            <a:spLocks noChangeShapeType="1"/>
          </p:cNvSpPr>
          <p:nvPr/>
        </p:nvSpPr>
        <p:spPr bwMode="auto">
          <a:xfrm flipV="1">
            <a:off x="2940050" y="3486150"/>
            <a:ext cx="49530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0" name="Line 1054"/>
          <p:cNvSpPr>
            <a:spLocks noChangeShapeType="1"/>
          </p:cNvSpPr>
          <p:nvPr/>
        </p:nvSpPr>
        <p:spPr bwMode="auto">
          <a:xfrm>
            <a:off x="1968500" y="4216400"/>
            <a:ext cx="977900" cy="4191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1" name="Line 1055"/>
          <p:cNvSpPr>
            <a:spLocks noChangeShapeType="1"/>
          </p:cNvSpPr>
          <p:nvPr/>
        </p:nvSpPr>
        <p:spPr bwMode="auto">
          <a:xfrm>
            <a:off x="1651000" y="3454400"/>
            <a:ext cx="311150" cy="768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2" name="Line 1056"/>
          <p:cNvSpPr>
            <a:spLocks noChangeShapeType="1"/>
          </p:cNvSpPr>
          <p:nvPr/>
        </p:nvSpPr>
        <p:spPr bwMode="auto">
          <a:xfrm>
            <a:off x="2933700" y="4629150"/>
            <a:ext cx="21066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3" name="Line 1057"/>
          <p:cNvSpPr>
            <a:spLocks noChangeShapeType="1"/>
          </p:cNvSpPr>
          <p:nvPr/>
        </p:nvSpPr>
        <p:spPr bwMode="auto">
          <a:xfrm>
            <a:off x="7505700" y="3387725"/>
            <a:ext cx="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4" name="Line 1058"/>
          <p:cNvSpPr>
            <a:spLocks noChangeShapeType="1"/>
          </p:cNvSpPr>
          <p:nvPr/>
        </p:nvSpPr>
        <p:spPr bwMode="auto">
          <a:xfrm>
            <a:off x="2933700" y="2260600"/>
            <a:ext cx="21113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5" name="Line 1059"/>
          <p:cNvSpPr>
            <a:spLocks noChangeShapeType="1"/>
          </p:cNvSpPr>
          <p:nvPr/>
        </p:nvSpPr>
        <p:spPr bwMode="auto">
          <a:xfrm flipV="1">
            <a:off x="1657350" y="2597150"/>
            <a:ext cx="400050" cy="857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6" name="Line 1060"/>
          <p:cNvSpPr>
            <a:spLocks noChangeShapeType="1"/>
          </p:cNvSpPr>
          <p:nvPr/>
        </p:nvSpPr>
        <p:spPr bwMode="auto">
          <a:xfrm flipV="1">
            <a:off x="2057400" y="2254250"/>
            <a:ext cx="86995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7" name="Oval 1061"/>
          <p:cNvSpPr>
            <a:spLocks noChangeArrowheads="1"/>
          </p:cNvSpPr>
          <p:nvPr/>
        </p:nvSpPr>
        <p:spPr bwMode="auto">
          <a:xfrm>
            <a:off x="28590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8" name="Oval 1062"/>
          <p:cNvSpPr>
            <a:spLocks noChangeArrowheads="1"/>
          </p:cNvSpPr>
          <p:nvPr/>
        </p:nvSpPr>
        <p:spPr bwMode="auto">
          <a:xfrm>
            <a:off x="384333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0" name="Oval 1064"/>
          <p:cNvSpPr>
            <a:spLocks noChangeArrowheads="1"/>
          </p:cNvSpPr>
          <p:nvPr/>
        </p:nvSpPr>
        <p:spPr bwMode="auto">
          <a:xfrm>
            <a:off x="3836988" y="4564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1" name="Oval 1065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2" name="Oval 1066"/>
          <p:cNvSpPr>
            <a:spLocks noChangeArrowheads="1"/>
          </p:cNvSpPr>
          <p:nvPr/>
        </p:nvSpPr>
        <p:spPr bwMode="auto">
          <a:xfrm>
            <a:off x="1989138" y="25320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3" name="Oval 1067"/>
          <p:cNvSpPr>
            <a:spLocks noChangeArrowheads="1"/>
          </p:cNvSpPr>
          <p:nvPr/>
        </p:nvSpPr>
        <p:spPr bwMode="auto">
          <a:xfrm>
            <a:off x="1589088" y="3384550"/>
            <a:ext cx="134937" cy="134938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4" name="Oval 1068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5" name="Oval 1069"/>
          <p:cNvSpPr>
            <a:spLocks noChangeArrowheads="1"/>
          </p:cNvSpPr>
          <p:nvPr/>
        </p:nvSpPr>
        <p:spPr bwMode="auto">
          <a:xfrm>
            <a:off x="2865438" y="38211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6" name="Oval 1070"/>
          <p:cNvSpPr>
            <a:spLocks noChangeArrowheads="1"/>
          </p:cNvSpPr>
          <p:nvPr/>
        </p:nvSpPr>
        <p:spPr bwMode="auto">
          <a:xfrm>
            <a:off x="2446338" y="33956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7" name="Oval 1071"/>
          <p:cNvSpPr>
            <a:spLocks noChangeArrowheads="1"/>
          </p:cNvSpPr>
          <p:nvPr/>
        </p:nvSpPr>
        <p:spPr bwMode="auto">
          <a:xfrm>
            <a:off x="2871788" y="3008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8" name="Oval 1072"/>
          <p:cNvSpPr>
            <a:spLocks noChangeArrowheads="1"/>
          </p:cNvSpPr>
          <p:nvPr/>
        </p:nvSpPr>
        <p:spPr bwMode="auto">
          <a:xfrm>
            <a:off x="3348038" y="3408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9" name="Line 1073"/>
          <p:cNvSpPr>
            <a:spLocks noChangeShapeType="1"/>
          </p:cNvSpPr>
          <p:nvPr/>
        </p:nvSpPr>
        <p:spPr bwMode="auto">
          <a:xfrm flipV="1">
            <a:off x="5035550" y="3581400"/>
            <a:ext cx="660400" cy="1035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0" name="Line 1074"/>
          <p:cNvSpPr>
            <a:spLocks noChangeShapeType="1"/>
          </p:cNvSpPr>
          <p:nvPr/>
        </p:nvSpPr>
        <p:spPr bwMode="auto">
          <a:xfrm flipH="1">
            <a:off x="5038725" y="3578225"/>
            <a:ext cx="657225" cy="1039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3" name="Line 1077"/>
          <p:cNvSpPr>
            <a:spLocks noChangeShapeType="1"/>
          </p:cNvSpPr>
          <p:nvPr/>
        </p:nvSpPr>
        <p:spPr bwMode="auto">
          <a:xfrm>
            <a:off x="5040313" y="2273300"/>
            <a:ext cx="655637" cy="1293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5" name="Line 1089"/>
          <p:cNvSpPr>
            <a:spLocks noChangeShapeType="1"/>
          </p:cNvSpPr>
          <p:nvPr/>
        </p:nvSpPr>
        <p:spPr bwMode="auto">
          <a:xfrm flipV="1">
            <a:off x="1962150" y="3424238"/>
            <a:ext cx="885825" cy="7524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6" name="Line 1090"/>
          <p:cNvSpPr>
            <a:spLocks noChangeShapeType="1"/>
          </p:cNvSpPr>
          <p:nvPr/>
        </p:nvSpPr>
        <p:spPr bwMode="auto">
          <a:xfrm>
            <a:off x="2852738" y="3424238"/>
            <a:ext cx="85725" cy="12049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2" name="Oval 1086"/>
          <p:cNvSpPr>
            <a:spLocks noChangeArrowheads="1"/>
          </p:cNvSpPr>
          <p:nvPr/>
        </p:nvSpPr>
        <p:spPr bwMode="auto">
          <a:xfrm>
            <a:off x="1893888" y="4125913"/>
            <a:ext cx="134937" cy="1349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3" name="Oval 1087"/>
          <p:cNvSpPr>
            <a:spLocks noChangeArrowheads="1"/>
          </p:cNvSpPr>
          <p:nvPr/>
        </p:nvSpPr>
        <p:spPr bwMode="auto">
          <a:xfrm>
            <a:off x="2871788" y="4557713"/>
            <a:ext cx="134937" cy="1349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4" name="Oval 1088"/>
          <p:cNvSpPr>
            <a:spLocks noChangeArrowheads="1"/>
          </p:cNvSpPr>
          <p:nvPr/>
        </p:nvSpPr>
        <p:spPr bwMode="auto">
          <a:xfrm>
            <a:off x="2790825" y="3367088"/>
            <a:ext cx="134938" cy="1349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7" name="Text Box 1091"/>
          <p:cNvSpPr txBox="1">
            <a:spLocks noChangeArrowheads="1"/>
          </p:cNvSpPr>
          <p:nvPr/>
        </p:nvSpPr>
        <p:spPr bwMode="auto">
          <a:xfrm>
            <a:off x="1584325" y="41036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3668" name="Text Box 1092"/>
          <p:cNvSpPr txBox="1">
            <a:spLocks noChangeArrowheads="1"/>
          </p:cNvSpPr>
          <p:nvPr/>
        </p:nvSpPr>
        <p:spPr bwMode="auto">
          <a:xfrm>
            <a:off x="2722563" y="46418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69" name="Text Box 1093"/>
          <p:cNvSpPr txBox="1">
            <a:spLocks noChangeArrowheads="1"/>
          </p:cNvSpPr>
          <p:nvPr/>
        </p:nvSpPr>
        <p:spPr bwMode="auto">
          <a:xfrm>
            <a:off x="2874963" y="32273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3670" name="Line 1094"/>
          <p:cNvSpPr>
            <a:spLocks noChangeShapeType="1"/>
          </p:cNvSpPr>
          <p:nvPr/>
        </p:nvSpPr>
        <p:spPr bwMode="auto">
          <a:xfrm>
            <a:off x="5718175" y="3595688"/>
            <a:ext cx="663575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1" name="Line 1095"/>
          <p:cNvSpPr>
            <a:spLocks noChangeShapeType="1"/>
          </p:cNvSpPr>
          <p:nvPr/>
        </p:nvSpPr>
        <p:spPr bwMode="auto">
          <a:xfrm flipV="1">
            <a:off x="6380163" y="3395663"/>
            <a:ext cx="1131887" cy="1222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2" name="Line 1096"/>
          <p:cNvSpPr>
            <a:spLocks noChangeShapeType="1"/>
          </p:cNvSpPr>
          <p:nvPr/>
        </p:nvSpPr>
        <p:spPr bwMode="auto">
          <a:xfrm>
            <a:off x="6308725" y="2263775"/>
            <a:ext cx="1203325" cy="1158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3" name="Line 1097"/>
          <p:cNvSpPr>
            <a:spLocks noChangeShapeType="1"/>
          </p:cNvSpPr>
          <p:nvPr/>
        </p:nvSpPr>
        <p:spPr bwMode="auto">
          <a:xfrm flipH="1">
            <a:off x="5705475" y="2255838"/>
            <a:ext cx="611188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4" name="Line 1098"/>
          <p:cNvSpPr>
            <a:spLocks noChangeShapeType="1"/>
          </p:cNvSpPr>
          <p:nvPr/>
        </p:nvSpPr>
        <p:spPr bwMode="auto">
          <a:xfrm flipV="1">
            <a:off x="5741988" y="3414713"/>
            <a:ext cx="1760537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5" name="Line 1099"/>
          <p:cNvSpPr>
            <a:spLocks noChangeShapeType="1"/>
          </p:cNvSpPr>
          <p:nvPr/>
        </p:nvSpPr>
        <p:spPr bwMode="auto">
          <a:xfrm>
            <a:off x="5049838" y="2263775"/>
            <a:ext cx="2462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6" name="Line 1100"/>
          <p:cNvSpPr>
            <a:spLocks noChangeShapeType="1"/>
          </p:cNvSpPr>
          <p:nvPr/>
        </p:nvSpPr>
        <p:spPr bwMode="auto">
          <a:xfrm>
            <a:off x="5049838" y="4627563"/>
            <a:ext cx="247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7" name="Line 1101"/>
          <p:cNvSpPr>
            <a:spLocks noChangeShapeType="1"/>
          </p:cNvSpPr>
          <p:nvPr/>
        </p:nvSpPr>
        <p:spPr bwMode="auto">
          <a:xfrm>
            <a:off x="7512050" y="2273300"/>
            <a:ext cx="0" cy="2363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4" name="Oval 1038"/>
          <p:cNvSpPr>
            <a:spLocks noChangeArrowheads="1"/>
          </p:cNvSpPr>
          <p:nvPr/>
        </p:nvSpPr>
        <p:spPr bwMode="auto">
          <a:xfrm>
            <a:off x="743743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9" name="Oval 1063"/>
          <p:cNvSpPr>
            <a:spLocks noChangeArrowheads="1"/>
          </p:cNvSpPr>
          <p:nvPr/>
        </p:nvSpPr>
        <p:spPr bwMode="auto">
          <a:xfrm>
            <a:off x="743743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1" name="Oval 1075"/>
          <p:cNvSpPr>
            <a:spLocks noChangeArrowheads="1"/>
          </p:cNvSpPr>
          <p:nvPr/>
        </p:nvSpPr>
        <p:spPr bwMode="auto">
          <a:xfrm>
            <a:off x="4979988" y="45513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4" name="Oval 1078"/>
          <p:cNvSpPr>
            <a:spLocks noChangeArrowheads="1"/>
          </p:cNvSpPr>
          <p:nvPr/>
        </p:nvSpPr>
        <p:spPr bwMode="auto">
          <a:xfrm>
            <a:off x="4979988" y="218916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15" name="Oval 1039"/>
          <p:cNvSpPr>
            <a:spLocks noChangeArrowheads="1"/>
          </p:cNvSpPr>
          <p:nvPr/>
        </p:nvSpPr>
        <p:spPr bwMode="auto">
          <a:xfrm>
            <a:off x="6300788" y="45577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2" name="Oval 1076"/>
          <p:cNvSpPr>
            <a:spLocks noChangeArrowheads="1"/>
          </p:cNvSpPr>
          <p:nvPr/>
        </p:nvSpPr>
        <p:spPr bwMode="auto">
          <a:xfrm>
            <a:off x="7431088" y="3338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6" name="Oval 1080"/>
          <p:cNvSpPr>
            <a:spLocks noChangeArrowheads="1"/>
          </p:cNvSpPr>
          <p:nvPr/>
        </p:nvSpPr>
        <p:spPr bwMode="auto">
          <a:xfrm>
            <a:off x="6237288" y="21955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5" name="Oval 1079"/>
          <p:cNvSpPr>
            <a:spLocks noChangeArrowheads="1"/>
          </p:cNvSpPr>
          <p:nvPr/>
        </p:nvSpPr>
        <p:spPr bwMode="auto">
          <a:xfrm>
            <a:off x="5634038" y="3516313"/>
            <a:ext cx="134937" cy="13493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9" name="Text Box 1103"/>
          <p:cNvSpPr txBox="1">
            <a:spLocks noChangeArrowheads="1"/>
          </p:cNvSpPr>
          <p:nvPr/>
        </p:nvSpPr>
        <p:spPr bwMode="auto">
          <a:xfrm>
            <a:off x="1506538" y="4937125"/>
            <a:ext cx="61817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Where multiple choices are available, use best quality (closest shape to equilateral)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Reject any that would intersect existing front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Reject any inverted triangles (|AB </a:t>
            </a:r>
            <a:r>
              <a:rPr lang="en-US" altLang="en-US" smtClean="0">
                <a:solidFill>
                  <a:srgbClr val="000000"/>
                </a:solidFill>
              </a:rPr>
              <a:t>X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AC| &gt; 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(Lohner,88;96)(Lo,91)</a:t>
            </a:r>
          </a:p>
        </p:txBody>
      </p:sp>
      <p:sp>
        <p:nvSpPr>
          <p:cNvPr id="153681" name="Oval 1105"/>
          <p:cNvSpPr>
            <a:spLocks noChangeArrowheads="1"/>
          </p:cNvSpPr>
          <p:nvPr/>
        </p:nvSpPr>
        <p:spPr bwMode="auto">
          <a:xfrm>
            <a:off x="2136775" y="2692400"/>
            <a:ext cx="1460500" cy="14605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2" name="Line 1106"/>
          <p:cNvSpPr>
            <a:spLocks noChangeShapeType="1"/>
          </p:cNvSpPr>
          <p:nvPr/>
        </p:nvSpPr>
        <p:spPr bwMode="auto">
          <a:xfrm flipH="1" flipV="1">
            <a:off x="2428875" y="2832100"/>
            <a:ext cx="42545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3" name="Text Box 1107"/>
          <p:cNvSpPr txBox="1">
            <a:spLocks noChangeArrowheads="1"/>
          </p:cNvSpPr>
          <p:nvPr/>
        </p:nvSpPr>
        <p:spPr bwMode="auto">
          <a:xfrm>
            <a:off x="2336800" y="2892425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6146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Beating Heart Simulation: 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Dynamic Meshes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Documents and Settings\lab support\Desktop\SLEIC_TALK_STUFF\heart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3048000" cy="3810000"/>
          </a:xfrm>
          <a:prstGeom prst="rect">
            <a:avLst/>
          </a:prstGeom>
          <a:noFill/>
        </p:spPr>
      </p:pic>
      <p:pic>
        <p:nvPicPr>
          <p:cNvPr id="5" name="Picture 4" descr="heart1_cu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752600"/>
            <a:ext cx="32004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79489"/>
            <a:ext cx="322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Canine ventricles (surface mesh)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3049" y="5879489"/>
            <a:ext cx="324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Canine ventricles (volume mesh)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6308130"/>
            <a:ext cx="539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work with Stephen </a:t>
            </a:r>
            <a:r>
              <a:rPr lang="en-US" dirty="0" err="1" smtClean="0"/>
              <a:t>Vavasis</a:t>
            </a:r>
            <a:r>
              <a:rPr lang="en-US" dirty="0" smtClean="0"/>
              <a:t>, University of Waterloo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Some Non-Biomedical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Meshing Applications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Mesh-Airpl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2857095" cy="1666081"/>
          </a:xfrm>
        </p:spPr>
      </p:pic>
      <p:pic>
        <p:nvPicPr>
          <p:cNvPr id="5" name="Picture 4" descr="car_mes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828800"/>
            <a:ext cx="2857500" cy="2257425"/>
          </a:xfrm>
          <a:prstGeom prst="rect">
            <a:avLst/>
          </a:prstGeom>
        </p:spPr>
      </p:pic>
      <p:pic>
        <p:nvPicPr>
          <p:cNvPr id="6" name="Picture 5" descr="eg0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91000"/>
            <a:ext cx="3491880" cy="2160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905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572000"/>
            <a:ext cx="274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many </a:t>
            </a:r>
            <a:r>
              <a:rPr lang="en-US" dirty="0" smtClean="0">
                <a:solidFill>
                  <a:schemeClr val="tx2"/>
                </a:solidFill>
              </a:rPr>
              <a:t>opportunities for computational scientists to aid doctors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Mesh generation is an important tool for computational biomedical science.</a:t>
            </a:r>
          </a:p>
          <a:p>
            <a:endParaRPr lang="en-US" dirty="0" smtClean="0"/>
          </a:p>
          <a:p>
            <a:r>
              <a:rPr lang="en-US" dirty="0" smtClean="0"/>
              <a:t>Its use </a:t>
            </a:r>
            <a:r>
              <a:rPr lang="en-US" dirty="0" smtClean="0">
                <a:solidFill>
                  <a:schemeClr val="tx2"/>
                </a:solidFill>
              </a:rPr>
              <a:t>extends</a:t>
            </a:r>
            <a:r>
              <a:rPr lang="en-US" dirty="0" smtClean="0"/>
              <a:t> far beyond computational biomedical science to other areas of engineering and science.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IVC Filter Project Participants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257800" cy="4754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600" b="1" dirty="0" smtClean="0"/>
              <a:t>Current/Recent Project Participants:</a:t>
            </a:r>
            <a:endParaRPr lang="en-US" sz="2600" b="1" dirty="0"/>
          </a:p>
          <a:p>
            <a:r>
              <a:rPr lang="en-US" sz="2400" b="1" dirty="0" smtClean="0"/>
              <a:t>Suzanne </a:t>
            </a:r>
            <a:r>
              <a:rPr lang="en-US" sz="2400" b="1" dirty="0" err="1" smtClean="0"/>
              <a:t>Shontz</a:t>
            </a:r>
            <a:r>
              <a:rPr lang="en-US" sz="2400" b="1" dirty="0" smtClean="0"/>
              <a:t> (MSU Math/CSE/CCS/CME)</a:t>
            </a:r>
          </a:p>
          <a:p>
            <a:r>
              <a:rPr lang="en-US" sz="2400" dirty="0" smtClean="0"/>
              <a:t>Shankar Prasad </a:t>
            </a:r>
            <a:r>
              <a:rPr lang="en-US" sz="2400" dirty="0" err="1" smtClean="0"/>
              <a:t>Sastry</a:t>
            </a:r>
            <a:r>
              <a:rPr lang="en-US" sz="2400" dirty="0" smtClean="0"/>
              <a:t> (PSU)</a:t>
            </a:r>
          </a:p>
          <a:p>
            <a:r>
              <a:rPr lang="en-US" sz="2400" dirty="0" err="1" smtClean="0"/>
              <a:t>Jibum</a:t>
            </a:r>
            <a:r>
              <a:rPr lang="en-US" sz="2400" dirty="0" smtClean="0"/>
              <a:t> Kim (PSU)</a:t>
            </a:r>
          </a:p>
          <a:p>
            <a:r>
              <a:rPr lang="en-US" sz="2400" dirty="0" err="1" smtClean="0"/>
              <a:t>Thap</a:t>
            </a:r>
            <a:r>
              <a:rPr lang="en-US" sz="2400" dirty="0" smtClean="0"/>
              <a:t> </a:t>
            </a:r>
            <a:r>
              <a:rPr lang="en-US" sz="2400" dirty="0" err="1" smtClean="0"/>
              <a:t>Panitanarak</a:t>
            </a:r>
            <a:r>
              <a:rPr lang="en-US" sz="2400" dirty="0" smtClean="0"/>
              <a:t> (PSU)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Brent Craven </a:t>
            </a:r>
            <a:r>
              <a:rPr lang="en-US" sz="2400" b="1" dirty="0" smtClean="0"/>
              <a:t>(PSU ARL)</a:t>
            </a:r>
          </a:p>
          <a:p>
            <a:r>
              <a:rPr lang="en-US" sz="2400" dirty="0" smtClean="0"/>
              <a:t>Kenneth </a:t>
            </a:r>
            <a:r>
              <a:rPr lang="en-US" sz="2400" dirty="0" err="1" smtClean="0"/>
              <a:t>Aycock</a:t>
            </a:r>
            <a:r>
              <a:rPr lang="en-US" sz="2400" dirty="0" smtClean="0"/>
              <a:t> (PSU)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Rob Campbell </a:t>
            </a:r>
            <a:r>
              <a:rPr lang="en-US" sz="2400" b="1" dirty="0" smtClean="0"/>
              <a:t>(PSU ARL)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smtClean="0"/>
              <a:t>Keefe Manning (PSU BME/Surgery)</a:t>
            </a:r>
          </a:p>
          <a:p>
            <a:r>
              <a:rPr lang="en-US" sz="2400" dirty="0" smtClean="0"/>
              <a:t>Experimental research students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smtClean="0"/>
              <a:t>Frank Lynch, M.D. (PSU HMC)</a:t>
            </a:r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psuma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429000"/>
            <a:ext cx="2133600" cy="8953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6170543" y="3489740"/>
            <a:ext cx="2133600" cy="76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eartandvascula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1625" y="4468812"/>
            <a:ext cx="21336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33575"/>
            <a:ext cx="23812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Computational Science and Engineering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s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3655" y="1524000"/>
            <a:ext cx="471194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is Computational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Biomedical Science?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Computational science and engineering: 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application of mathematical and computational techniques</a:t>
            </a:r>
            <a:r>
              <a:rPr lang="en-US" dirty="0" smtClean="0"/>
              <a:t> to simulate a phenomenon in </a:t>
            </a:r>
            <a:r>
              <a:rPr lang="en-US" dirty="0" smtClean="0">
                <a:solidFill>
                  <a:schemeClr val="tx2"/>
                </a:solidFill>
              </a:rPr>
              <a:t>science or engineering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Biomedical science: 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application of </a:t>
            </a:r>
            <a:r>
              <a:rPr lang="en-US" dirty="0" smtClean="0"/>
              <a:t>the principles of the </a:t>
            </a:r>
            <a:r>
              <a:rPr lang="en-US" dirty="0" smtClean="0">
                <a:solidFill>
                  <a:schemeClr val="tx2"/>
                </a:solidFill>
              </a:rPr>
              <a:t>natural sciences to medicine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Computational biomedical science: 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application of mathematical and computational techniques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tx2"/>
                </a:solidFill>
              </a:rPr>
              <a:t>medicine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Deep Vein Thrombosis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Famous People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What do these famous people have in common?</a:t>
            </a:r>
          </a:p>
          <a:p>
            <a:r>
              <a:rPr lang="en-US" dirty="0" smtClean="0"/>
              <a:t>Serena Williams (US Tennis Star)</a:t>
            </a:r>
          </a:p>
          <a:p>
            <a:r>
              <a:rPr lang="en-US" dirty="0" smtClean="0"/>
              <a:t>Dick Cheney (US Vice President)</a:t>
            </a:r>
          </a:p>
          <a:p>
            <a:r>
              <a:rPr lang="en-US" dirty="0" smtClean="0"/>
              <a:t>David Bloom (US NBC Correspondent in Iraq)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They all suffered from blood clots.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serena-willi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86200"/>
            <a:ext cx="2640331" cy="1645920"/>
          </a:xfrm>
          <a:prstGeom prst="rect">
            <a:avLst/>
          </a:prstGeom>
        </p:spPr>
      </p:pic>
      <p:pic>
        <p:nvPicPr>
          <p:cNvPr id="5" name="Picture 4" descr="cheney_ric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810000"/>
            <a:ext cx="1430121" cy="21031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862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Deep Vein Thrombosis (DVT)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Formation of blood clot in deep vein </a:t>
            </a:r>
            <a:r>
              <a:rPr lang="en-US" dirty="0" smtClean="0"/>
              <a:t>(e.g., leg)</a:t>
            </a:r>
          </a:p>
          <a:p>
            <a:r>
              <a:rPr lang="en-US" dirty="0" smtClean="0"/>
              <a:t>The leg can become swollen, hot, red, warm, and painful.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Complication:  The clot can break free and travel into the lungs.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How would this affect you?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230px-DVT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895600"/>
            <a:ext cx="1168400" cy="1869440"/>
          </a:xfrm>
          <a:prstGeom prst="rect">
            <a:avLst/>
          </a:prstGeom>
        </p:spPr>
      </p:pic>
      <p:pic>
        <p:nvPicPr>
          <p:cNvPr id="5" name="Picture 4" descr="529518_BLOOD_CLOT_242x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971800"/>
            <a:ext cx="230505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Detecting a Pulmonary Embolis</a:t>
            </a:r>
            <a:r>
              <a:rPr lang="en-US" dirty="0">
                <a:solidFill>
                  <a:schemeClr val="tx2"/>
                </a:solidFill>
              </a:rPr>
              <a:t>m</a:t>
            </a:r>
          </a:p>
        </p:txBody>
      </p:sp>
      <p:pic>
        <p:nvPicPr>
          <p:cNvPr id="4" name="Content Placeholder 3" descr="CT Scan 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09160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RF Review FY04">
  <a:themeElements>
    <a:clrScheme name="CSRF Review FY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RF Review FY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SRF Review FY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RF Review FY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SRF Review FY04">
  <a:themeElements>
    <a:clrScheme name="CSRF Review FY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RF Review FY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SRF Review FY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RF Review FY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SRF Review FY04">
  <a:themeElements>
    <a:clrScheme name="CSRF Review FY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RF Review FY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SRF Review FY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RF Review FY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SRF Review FY04">
  <a:themeElements>
    <a:clrScheme name="CSRF Review FY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RF Review FY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SRF Review FY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RF Review FY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SRF Review FY04">
  <a:themeElements>
    <a:clrScheme name="CSRF Review FY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RF Review FY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SRF Review FY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RF Review FY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SRF Review FY04">
  <a:themeElements>
    <a:clrScheme name="CSRF Review FY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RF Review FY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SRF Review FY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RF Review FY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SRF Review FY04">
  <a:themeElements>
    <a:clrScheme name="CSRF Review FY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RF Review FY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SRF Review FY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RF Review FY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RF Review FY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939</Words>
  <Application>Microsoft Office PowerPoint</Application>
  <PresentationFormat>On-screen Show (4:3)</PresentationFormat>
  <Paragraphs>170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Calibri</vt:lpstr>
      <vt:lpstr>Palatino Linotype</vt:lpstr>
      <vt:lpstr>Times New Roman</vt:lpstr>
      <vt:lpstr>Wingdings</vt:lpstr>
      <vt:lpstr>Office Theme</vt:lpstr>
      <vt:lpstr>CSRF Review FY04</vt:lpstr>
      <vt:lpstr>2_CSRF Review FY04</vt:lpstr>
      <vt:lpstr>3_CSRF Review FY04</vt:lpstr>
      <vt:lpstr>4_CSRF Review FY04</vt:lpstr>
      <vt:lpstr>5_CSRF Review FY04</vt:lpstr>
      <vt:lpstr>6_CSRF Review FY04</vt:lpstr>
      <vt:lpstr>1_CSRF Review FY04</vt:lpstr>
      <vt:lpstr>Computational Biomedical Science Batmen Camp Outreach Program</vt:lpstr>
      <vt:lpstr>Today’s Agenda</vt:lpstr>
      <vt:lpstr>Introduction to Computational Biomedical Science</vt:lpstr>
      <vt:lpstr>Computational Science and Engineering</vt:lpstr>
      <vt:lpstr>What is Computational  Biomedical Science?</vt:lpstr>
      <vt:lpstr>Deep Vein Thrombosis</vt:lpstr>
      <vt:lpstr>Famous People</vt:lpstr>
      <vt:lpstr>Deep Vein Thrombosis (DVT)</vt:lpstr>
      <vt:lpstr>Detecting a Pulmonary Embolism</vt:lpstr>
      <vt:lpstr>How do doctors treat blood clots?</vt:lpstr>
      <vt:lpstr>IVC Filters</vt:lpstr>
      <vt:lpstr>How does a doctor choose which  IVC filter to use?</vt:lpstr>
      <vt:lpstr>How can computational scientists help?</vt:lpstr>
      <vt:lpstr>Simulation Ingredients</vt:lpstr>
      <vt:lpstr>IVC Filter Simulations</vt:lpstr>
      <vt:lpstr>Sample Simulation – Geometric Models </vt:lpstr>
      <vt:lpstr>Sample Simulation – Geometric Models </vt:lpstr>
      <vt:lpstr>Sample Simulation – Blood Flow Results</vt:lpstr>
      <vt:lpstr>Sample Simulation – Blood Flow Results</vt:lpstr>
      <vt:lpstr>Sample Simulation – Blood Flow Results</vt:lpstr>
      <vt:lpstr>Computational Tool:   Mesh Generation</vt:lpstr>
      <vt:lpstr>Geometric Modeling via  Mesh Generation</vt:lpstr>
      <vt:lpstr>What is a Mesh?</vt:lpstr>
      <vt:lpstr>Examples of Meshes</vt:lpstr>
      <vt:lpstr>How are Meshes Generated?</vt:lpstr>
      <vt:lpstr> Slides from Steven Owen, 16th IMR Short Course  Advancing Front</vt:lpstr>
      <vt:lpstr>Advancing Front</vt:lpstr>
      <vt:lpstr>Advancing Front</vt:lpstr>
      <vt:lpstr>Advancing Front</vt:lpstr>
      <vt:lpstr>Advancing Front</vt:lpstr>
      <vt:lpstr>Advancing Front</vt:lpstr>
      <vt:lpstr>Advancing Front</vt:lpstr>
      <vt:lpstr>Beating Heart Simulation:   Dynamic Meshes</vt:lpstr>
      <vt:lpstr>Some Non-Biomedical  Meshing Applications</vt:lpstr>
      <vt:lpstr>Summary</vt:lpstr>
      <vt:lpstr>IVC Filter Project Participants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Computational Science PREF Outreach Program</dc:title>
  <dc:creator>Suzanne</dc:creator>
  <cp:lastModifiedBy>kaylee vargas</cp:lastModifiedBy>
  <cp:revision>310</cp:revision>
  <dcterms:created xsi:type="dcterms:W3CDTF">2011-07-02T19:50:15Z</dcterms:created>
  <dcterms:modified xsi:type="dcterms:W3CDTF">2015-02-01T00:20:07Z</dcterms:modified>
</cp:coreProperties>
</file>