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9" r:id="rId2"/>
    <p:sldId id="405" r:id="rId3"/>
    <p:sldId id="386" r:id="rId4"/>
    <p:sldId id="371" r:id="rId5"/>
    <p:sldId id="406" r:id="rId6"/>
    <p:sldId id="387" r:id="rId7"/>
    <p:sldId id="361" r:id="rId8"/>
    <p:sldId id="408" r:id="rId9"/>
    <p:sldId id="390" r:id="rId10"/>
    <p:sldId id="409" r:id="rId11"/>
    <p:sldId id="407" r:id="rId12"/>
    <p:sldId id="388" r:id="rId13"/>
    <p:sldId id="372" r:id="rId14"/>
    <p:sldId id="398" r:id="rId15"/>
    <p:sldId id="393" r:id="rId16"/>
    <p:sldId id="394" r:id="rId17"/>
    <p:sldId id="410" r:id="rId18"/>
    <p:sldId id="411" r:id="rId19"/>
    <p:sldId id="373" r:id="rId20"/>
    <p:sldId id="397" r:id="rId21"/>
    <p:sldId id="412" r:id="rId22"/>
    <p:sldId id="413" r:id="rId23"/>
    <p:sldId id="383" r:id="rId24"/>
    <p:sldId id="399" r:id="rId25"/>
    <p:sldId id="385" r:id="rId26"/>
    <p:sldId id="414" r:id="rId27"/>
    <p:sldId id="415" r:id="rId28"/>
    <p:sldId id="374" r:id="rId29"/>
    <p:sldId id="400" r:id="rId30"/>
    <p:sldId id="416" r:id="rId31"/>
    <p:sldId id="417" r:id="rId32"/>
    <p:sldId id="370" r:id="rId33"/>
    <p:sldId id="375" r:id="rId34"/>
    <p:sldId id="382" r:id="rId35"/>
    <p:sldId id="381" r:id="rId36"/>
    <p:sldId id="380" r:id="rId37"/>
    <p:sldId id="379" r:id="rId38"/>
    <p:sldId id="401" r:id="rId39"/>
    <p:sldId id="403" r:id="rId40"/>
    <p:sldId id="389" r:id="rId41"/>
    <p:sldId id="40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D7DB7-05D0-4918-9E19-4842FBC1612C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032D3-9A66-4577-B3E3-C30B8748F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10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62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5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2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05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00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09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80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59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96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25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2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8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2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32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29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3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3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4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33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22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05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3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2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75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56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53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13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15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33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469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1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97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3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14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5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08B75-532F-4AC2-B821-BCB4EAFB4E1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wmf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1.wmf"/><Relationship Id="rId5" Type="http://schemas.openxmlformats.org/officeDocument/2006/relationships/image" Target="../media/image23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.jpeg"/><Relationship Id="rId9" Type="http://schemas.openxmlformats.org/officeDocument/2006/relationships/image" Target="../media/image20.wmf"/><Relationship Id="rId1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98" y="88613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B1191"/>
                </a:solidFill>
              </a:rPr>
              <a:t>A Parallel Linear Solver for Block </a:t>
            </a:r>
            <a:r>
              <a:rPr lang="en-US" sz="2400" b="1" dirty="0" err="1" smtClean="0">
                <a:solidFill>
                  <a:srgbClr val="0B1191"/>
                </a:solidFill>
              </a:rPr>
              <a:t>Circulant</a:t>
            </a:r>
            <a:r>
              <a:rPr lang="en-US" sz="2400" b="1" dirty="0" smtClean="0">
                <a:solidFill>
                  <a:srgbClr val="0B1191"/>
                </a:solidFill>
              </a:rPr>
              <a:t> Linear Systems with Applications to Acoustics</a:t>
            </a:r>
            <a:endParaRPr lang="en-US" sz="2400" b="1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5754" y="1967114"/>
            <a:ext cx="6475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B1191"/>
                </a:solidFill>
              </a:rPr>
              <a:t>Suzanne Shontz, University of Kansas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Ken </a:t>
            </a:r>
            <a:r>
              <a:rPr lang="en-US" sz="2000" dirty="0" err="1" smtClean="0">
                <a:solidFill>
                  <a:schemeClr val="bg1"/>
                </a:solidFill>
              </a:rPr>
              <a:t>Czuprynski</a:t>
            </a:r>
            <a:r>
              <a:rPr lang="en-US" sz="2000" dirty="0" smtClean="0">
                <a:solidFill>
                  <a:schemeClr val="bg1"/>
                </a:solidFill>
              </a:rPr>
              <a:t>, University of Iowa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John </a:t>
            </a:r>
            <a:r>
              <a:rPr lang="en-US" sz="2000" dirty="0" err="1" smtClean="0">
                <a:solidFill>
                  <a:schemeClr val="bg1"/>
                </a:solidFill>
              </a:rPr>
              <a:t>Fahnline</a:t>
            </a:r>
            <a:r>
              <a:rPr lang="en-US" sz="2000" dirty="0" smtClean="0">
                <a:solidFill>
                  <a:schemeClr val="bg1"/>
                </a:solidFill>
              </a:rPr>
              <a:t>, Penn 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5802" y="3212547"/>
            <a:ext cx="4295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B1191"/>
                </a:solidFill>
              </a:rPr>
              <a:t>EECS 739: Scientific Parallel Computing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University of Kansas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8173" y="4048126"/>
            <a:ext cx="1947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January </a:t>
            </a:r>
            <a:r>
              <a:rPr lang="en-US" sz="2000" dirty="0" smtClean="0">
                <a:solidFill>
                  <a:schemeClr val="bg1"/>
                </a:solidFill>
              </a:rPr>
              <a:t>21, 2016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36876" name="Picture 12" descr="https://encrypted-tbn2.gstatic.com/images?q=tbn:ANd9GcT7W7V2XOPKFi3nxLmUUZ_6Nsx3pjhl9yWo05Wl_Sdajk8VOHa3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232012"/>
            <a:ext cx="1543050" cy="762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32" y="4976040"/>
            <a:ext cx="1371600" cy="117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21098"/>
            <a:ext cx="1585693" cy="972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76920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Comparison of the BEM with the Finite Element Method</a:t>
            </a:r>
            <a:endParaRPr lang="en-US" sz="2400" dirty="0">
              <a:solidFill>
                <a:srgbClr val="0B119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4141"/>
              </p:ext>
            </p:extLst>
          </p:nvPr>
        </p:nvGraphicFramePr>
        <p:xfrm>
          <a:off x="1536526" y="1346548"/>
          <a:ext cx="60960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 of the BEM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 of the BEM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Less data preparation</a:t>
                      </a:r>
                      <a:r>
                        <a:rPr lang="en-US" b="1" baseline="0" dirty="0" smtClean="0">
                          <a:solidFill>
                            <a:srgbClr val="0B1191"/>
                          </a:solidFill>
                        </a:rPr>
                        <a:t> time </a:t>
                      </a:r>
                      <a:r>
                        <a:rPr lang="en-US" baseline="0" dirty="0" smtClean="0"/>
                        <a:t>(due to surface only modeling)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Unfamiliar mathematics</a:t>
                      </a:r>
                      <a:endParaRPr lang="en-US" b="1" dirty="0">
                        <a:solidFill>
                          <a:srgbClr val="0B119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High resolution of PDE solution </a:t>
                      </a:r>
                      <a:r>
                        <a:rPr lang="en-US" dirty="0" smtClean="0"/>
                        <a:t>(e.g.,</a:t>
                      </a:r>
                      <a:r>
                        <a:rPr lang="en-US" baseline="0" dirty="0" smtClean="0"/>
                        <a:t> stress)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The</a:t>
                      </a:r>
                      <a:r>
                        <a:rPr lang="en-US" b="1" baseline="0" dirty="0" smtClean="0">
                          <a:solidFill>
                            <a:srgbClr val="0B1191"/>
                          </a:solidFill>
                        </a:rPr>
                        <a:t> interior must be modeled for nonlinear problems </a:t>
                      </a:r>
                      <a:r>
                        <a:rPr lang="en-US" baseline="0" dirty="0" smtClean="0"/>
                        <a:t>(but can often be restricted to a region of the domain)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Less computer time and storage</a:t>
                      </a:r>
                      <a:r>
                        <a:rPr lang="en-US" b="1" baseline="0" dirty="0" smtClean="0">
                          <a:solidFill>
                            <a:srgbClr val="0B1191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(fewer nodes and elements)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Fully populated and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unsymmetric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solution matrix </a:t>
                      </a:r>
                      <a:r>
                        <a:rPr lang="en-US" dirty="0" smtClean="0"/>
                        <a:t>(as opposed to being sparse</a:t>
                      </a:r>
                      <a:r>
                        <a:rPr lang="en-US" baseline="0" dirty="0" smtClean="0"/>
                        <a:t> and symmetric)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Less unwanted information </a:t>
                      </a:r>
                      <a:r>
                        <a:rPr lang="en-US" dirty="0" smtClean="0"/>
                        <a:t>(most</a:t>
                      </a:r>
                      <a:r>
                        <a:rPr lang="en-US" baseline="0" dirty="0" smtClean="0"/>
                        <a:t> “interesting behavior” happens on the surface)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Poor for thin structures (shell) 3D analyses</a:t>
                      </a:r>
                      <a:r>
                        <a:rPr lang="en-US" dirty="0" smtClean="0"/>
                        <a:t> (large surface/volume ratio causes inaccuracies in calculations)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2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6986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B1191"/>
                </a:solidFill>
              </a:rPr>
              <a:t>BLOCK CIRCULANT MATRICES</a:t>
            </a:r>
            <a:br>
              <a:rPr lang="en-US" b="1" dirty="0" smtClean="0">
                <a:solidFill>
                  <a:srgbClr val="0B1191"/>
                </a:solidFill>
              </a:rPr>
            </a:br>
            <a:r>
              <a:rPr lang="en-US" b="1" dirty="0" smtClean="0">
                <a:solidFill>
                  <a:srgbClr val="0B1191"/>
                </a:solidFill>
              </a:rPr>
              <a:t>VIA THE BOUNDARY ELEMENT</a:t>
            </a:r>
            <a:br>
              <a:rPr lang="en-US" b="1" dirty="0" smtClean="0">
                <a:solidFill>
                  <a:srgbClr val="0B1191"/>
                </a:solidFill>
              </a:rPr>
            </a:br>
            <a:r>
              <a:rPr lang="en-US" b="1" dirty="0" smtClean="0">
                <a:solidFill>
                  <a:srgbClr val="0B1191"/>
                </a:solidFill>
              </a:rPr>
              <a:t>METHOD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0584" y="705069"/>
            <a:ext cx="378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Discretization Using the BEM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300074" y="1461895"/>
            <a:ext cx="3233826" cy="2203733"/>
            <a:chOff x="1300074" y="1461895"/>
            <a:chExt cx="3233826" cy="22037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0074" y="1461895"/>
              <a:ext cx="2187122" cy="220373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39122" y="2094605"/>
              <a:ext cx="129477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B1191"/>
                  </a:solidFill>
                </a:rPr>
                <a:t>r</a:t>
              </a:r>
              <a:r>
                <a:rPr lang="en-US" b="1" dirty="0" smtClean="0">
                  <a:solidFill>
                    <a:srgbClr val="0B1191"/>
                  </a:solidFill>
                </a:rPr>
                <a:t>otationally</a:t>
              </a:r>
            </a:p>
            <a:p>
              <a:pPr algn="ctr"/>
              <a:r>
                <a:rPr lang="en-US" b="1" dirty="0">
                  <a:solidFill>
                    <a:srgbClr val="0B1191"/>
                  </a:solidFill>
                </a:rPr>
                <a:t>s</a:t>
              </a:r>
              <a:r>
                <a:rPr lang="en-US" b="1" dirty="0" smtClean="0">
                  <a:solidFill>
                    <a:srgbClr val="0B1191"/>
                  </a:solidFill>
                </a:rPr>
                <a:t>ymmetric</a:t>
              </a:r>
            </a:p>
            <a:p>
              <a:pPr algn="ctr"/>
              <a:r>
                <a:rPr lang="en-US" b="1" dirty="0">
                  <a:solidFill>
                    <a:srgbClr val="0B1191"/>
                  </a:solidFill>
                </a:rPr>
                <a:t>b</a:t>
              </a:r>
              <a:r>
                <a:rPr lang="en-US" b="1" dirty="0" smtClean="0">
                  <a:solidFill>
                    <a:srgbClr val="0B1191"/>
                  </a:solidFill>
                </a:rPr>
                <a:t>oundary</a:t>
              </a:r>
            </a:p>
            <a:p>
              <a:pPr algn="ctr"/>
              <a:r>
                <a:rPr lang="en-US" b="1" dirty="0">
                  <a:solidFill>
                    <a:srgbClr val="0B1191"/>
                  </a:solidFill>
                </a:rPr>
                <a:t>s</a:t>
              </a:r>
              <a:r>
                <a:rPr lang="en-US" b="1" dirty="0" smtClean="0">
                  <a:solidFill>
                    <a:srgbClr val="0B1191"/>
                  </a:solidFill>
                </a:rPr>
                <a:t>urface</a:t>
              </a:r>
              <a:endParaRPr lang="en-US" b="1" dirty="0">
                <a:solidFill>
                  <a:srgbClr val="0B119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3522" y="1463568"/>
            <a:ext cx="3594256" cy="2236678"/>
            <a:chOff x="4593522" y="1463568"/>
            <a:chExt cx="3594256" cy="22366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522" y="1463568"/>
              <a:ext cx="2489636" cy="223667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81229" y="2201009"/>
              <a:ext cx="1206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B1191"/>
                  </a:solidFill>
                </a:rPr>
                <a:t>symmetry:</a:t>
              </a:r>
            </a:p>
            <a:p>
              <a:pPr algn="ctr"/>
              <a:r>
                <a:rPr lang="en-US" b="1" dirty="0">
                  <a:solidFill>
                    <a:srgbClr val="0B1191"/>
                  </a:solidFill>
                </a:rPr>
                <a:t>m</a:t>
              </a:r>
              <a:r>
                <a:rPr lang="en-US" b="1" dirty="0" smtClean="0">
                  <a:solidFill>
                    <a:srgbClr val="0B1191"/>
                  </a:solidFill>
                </a:rPr>
                <a:t> = 4</a:t>
              </a:r>
              <a:endParaRPr lang="en-US" b="1" dirty="0">
                <a:solidFill>
                  <a:srgbClr val="0B119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838340" y="4922682"/>
            <a:ext cx="213149" cy="1065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55568" y="3962400"/>
            <a:ext cx="4891202" cy="1920565"/>
            <a:chOff x="2255568" y="3962400"/>
            <a:chExt cx="4891202" cy="1920565"/>
          </a:xfrm>
        </p:grpSpPr>
        <p:grpSp>
          <p:nvGrpSpPr>
            <p:cNvPr id="21" name="Group 20"/>
            <p:cNvGrpSpPr/>
            <p:nvPr/>
          </p:nvGrpSpPr>
          <p:grpSpPr>
            <a:xfrm>
              <a:off x="2255568" y="3962400"/>
              <a:ext cx="4891202" cy="1920565"/>
              <a:chOff x="2255568" y="3962400"/>
              <a:chExt cx="4891202" cy="192056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016310" y="3962400"/>
                <a:ext cx="4130460" cy="1920565"/>
                <a:chOff x="3016310" y="3962400"/>
                <a:chExt cx="4130460" cy="1920565"/>
              </a:xfrm>
            </p:grpSpPr>
            <p:pic>
              <p:nvPicPr>
                <p:cNvPr id="9" name="Picture 8" descr="eqn1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016310" y="3962400"/>
                  <a:ext cx="3035179" cy="1920565"/>
                </a:xfrm>
                <a:prstGeom prst="rect">
                  <a:avLst/>
                </a:prstGeom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6140341" y="4342223"/>
                  <a:ext cx="100642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B1191"/>
                      </a:solidFill>
                    </a:rPr>
                    <a:t>block</a:t>
                  </a:r>
                </a:p>
                <a:p>
                  <a:pPr algn="ctr"/>
                  <a:r>
                    <a:rPr lang="en-US" b="1" dirty="0" err="1" smtClean="0">
                      <a:solidFill>
                        <a:srgbClr val="0B1191"/>
                      </a:solidFill>
                    </a:rPr>
                    <a:t>circulant</a:t>
                  </a:r>
                  <a:endParaRPr lang="en-US" b="1" dirty="0" smtClean="0">
                    <a:solidFill>
                      <a:srgbClr val="0B1191"/>
                    </a:solidFill>
                  </a:endParaRPr>
                </a:p>
                <a:p>
                  <a:pPr algn="ctr"/>
                  <a:r>
                    <a:rPr lang="en-US" b="1" dirty="0">
                      <a:solidFill>
                        <a:srgbClr val="0B1191"/>
                      </a:solidFill>
                    </a:rPr>
                    <a:t>m</a:t>
                  </a:r>
                  <a:r>
                    <a:rPr lang="en-US" b="1" dirty="0" smtClean="0">
                      <a:solidFill>
                        <a:srgbClr val="0B1191"/>
                      </a:solidFill>
                    </a:rPr>
                    <a:t>atrix</a:t>
                  </a:r>
                  <a:endParaRPr lang="en-US" b="1" dirty="0">
                    <a:solidFill>
                      <a:srgbClr val="0B1191"/>
                    </a:solidFill>
                  </a:endParaRPr>
                </a:p>
              </p:txBody>
            </p:sp>
          </p:grpSp>
          <p:sp>
            <p:nvSpPr>
              <p:cNvPr id="20" name="Right Arrow 19"/>
              <p:cNvSpPr/>
              <p:nvPr/>
            </p:nvSpPr>
            <p:spPr>
              <a:xfrm>
                <a:off x="2255568" y="4746121"/>
                <a:ext cx="585016" cy="25072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867400" y="4922612"/>
              <a:ext cx="77514" cy="1065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92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6371" y="703008"/>
            <a:ext cx="3191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Block </a:t>
            </a:r>
            <a:r>
              <a:rPr lang="en-US" sz="2400" dirty="0" err="1" smtClean="0">
                <a:solidFill>
                  <a:srgbClr val="0B1191"/>
                </a:solidFill>
              </a:rPr>
              <a:t>Circulant</a:t>
            </a:r>
            <a:r>
              <a:rPr lang="en-US" sz="2400" dirty="0" smtClean="0">
                <a:solidFill>
                  <a:srgbClr val="0B1191"/>
                </a:solidFill>
              </a:rPr>
              <a:t> Matrices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8364" y="1600200"/>
            <a:ext cx="70472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B1191"/>
                </a:solidFill>
              </a:rPr>
              <a:t> Properties of </a:t>
            </a:r>
            <a:r>
              <a:rPr lang="en-US" sz="2000" b="1" dirty="0" err="1" smtClean="0">
                <a:solidFill>
                  <a:srgbClr val="0B1191"/>
                </a:solidFill>
              </a:rPr>
              <a:t>circulant</a:t>
            </a:r>
            <a:r>
              <a:rPr lang="en-US" sz="2000" b="1" dirty="0" smtClean="0">
                <a:solidFill>
                  <a:srgbClr val="0B1191"/>
                </a:solidFill>
              </a:rPr>
              <a:t> matrices:  </a:t>
            </a:r>
            <a:r>
              <a:rPr lang="en-US" sz="2000" dirty="0" smtClean="0">
                <a:solidFill>
                  <a:schemeClr val="bg1"/>
                </a:solidFill>
              </a:rPr>
              <a:t>Diagonalizable by Fourier matrix.  Can use DFT and IDFT.  </a:t>
            </a:r>
            <a:r>
              <a:rPr lang="en-US" sz="2000" b="1" dirty="0" smtClean="0">
                <a:solidFill>
                  <a:srgbClr val="FF0000"/>
                </a:solidFill>
              </a:rPr>
              <a:t>Nice properties!  </a:t>
            </a:r>
          </a:p>
          <a:p>
            <a:endParaRPr lang="en-US" sz="2000" b="1" dirty="0" smtClean="0">
              <a:solidFill>
                <a:srgbClr val="0B1191"/>
              </a:solidFill>
            </a:endParaRPr>
          </a:p>
          <a:p>
            <a:endParaRPr lang="en-US" sz="2000" b="1" dirty="0" smtClean="0">
              <a:solidFill>
                <a:srgbClr val="0B119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B1191"/>
                </a:solidFill>
              </a:rPr>
              <a:t> Related work (serial):  </a:t>
            </a:r>
            <a:r>
              <a:rPr lang="en-US" sz="2000" dirty="0" smtClean="0">
                <a:solidFill>
                  <a:schemeClr val="bg1"/>
                </a:solidFill>
              </a:rPr>
              <a:t>algorithm derived from inversion formula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(</a:t>
            </a:r>
            <a:r>
              <a:rPr lang="en-US" sz="2000" dirty="0" err="1" smtClean="0">
                <a:solidFill>
                  <a:schemeClr val="bg1"/>
                </a:solidFill>
              </a:rPr>
              <a:t>Vescovo</a:t>
            </a:r>
            <a:r>
              <a:rPr lang="en-US" sz="2000" dirty="0" smtClean="0">
                <a:solidFill>
                  <a:schemeClr val="bg1"/>
                </a:solidFill>
              </a:rPr>
              <a:t>, 1997); derivation (</a:t>
            </a:r>
            <a:r>
              <a:rPr lang="en-US" sz="2000" dirty="0" err="1" smtClean="0">
                <a:solidFill>
                  <a:schemeClr val="bg1"/>
                </a:solidFill>
              </a:rPr>
              <a:t>Smyrlis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Karageorghis</a:t>
            </a:r>
            <a:r>
              <a:rPr lang="en-US" sz="2000" dirty="0" smtClean="0">
                <a:solidFill>
                  <a:schemeClr val="bg1"/>
                </a:solidFill>
              </a:rPr>
              <a:t>, 2006)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rgbClr val="0B119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B1191"/>
                </a:solidFill>
              </a:rPr>
              <a:t> Related work (parallel):  </a:t>
            </a:r>
            <a:r>
              <a:rPr lang="en-US" sz="2000" dirty="0" smtClean="0">
                <a:solidFill>
                  <a:schemeClr val="bg1"/>
                </a:solidFill>
              </a:rPr>
              <a:t>parallel block </a:t>
            </a:r>
            <a:r>
              <a:rPr lang="en-US" sz="2000" dirty="0" err="1" smtClean="0">
                <a:solidFill>
                  <a:schemeClr val="bg1"/>
                </a:solidFill>
              </a:rPr>
              <a:t>Toeplitz</a:t>
            </a:r>
            <a:r>
              <a:rPr lang="en-US" sz="2000" dirty="0" smtClean="0">
                <a:solidFill>
                  <a:schemeClr val="bg1"/>
                </a:solidFill>
              </a:rPr>
              <a:t> matrix solver (Alonso et al., 2005) </a:t>
            </a:r>
            <a:r>
              <a:rPr lang="en-US" sz="2000" dirty="0" smtClean="0">
                <a:solidFill>
                  <a:srgbClr val="FF0000"/>
                </a:solidFill>
              </a:rPr>
              <a:t>(neglects potential concurrent calculations)</a:t>
            </a:r>
            <a:r>
              <a:rPr lang="en-US" sz="2000" dirty="0" smtClean="0">
                <a:solidFill>
                  <a:schemeClr val="bg1"/>
                </a:solidFill>
              </a:rPr>
              <a:t>;  parallel linear solver for axisymmetric case (</a:t>
            </a:r>
            <a:r>
              <a:rPr lang="en-US" sz="2000" dirty="0" err="1" smtClean="0">
                <a:solidFill>
                  <a:schemeClr val="bg1"/>
                </a:solidFill>
              </a:rPr>
              <a:t>Padiy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Neytcheva</a:t>
            </a:r>
            <a:r>
              <a:rPr lang="en-US" sz="2000" dirty="0" smtClean="0">
                <a:solidFill>
                  <a:schemeClr val="bg1"/>
                </a:solidFill>
              </a:rPr>
              <a:t>, 1997)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B1191"/>
                </a:solidFill>
              </a:rPr>
              <a:t>MATHEMATICAL </a:t>
            </a:r>
            <a:br>
              <a:rPr lang="en-US" b="1" dirty="0" smtClean="0">
                <a:solidFill>
                  <a:srgbClr val="0B1191"/>
                </a:solidFill>
              </a:rPr>
            </a:br>
            <a:r>
              <a:rPr lang="en-US" b="1" dirty="0" smtClean="0">
                <a:solidFill>
                  <a:srgbClr val="0B1191"/>
                </a:solidFill>
              </a:rPr>
              <a:t>FORMULATION OF LINEAR</a:t>
            </a:r>
            <a:br>
              <a:rPr lang="en-US" b="1" dirty="0" smtClean="0">
                <a:solidFill>
                  <a:srgbClr val="0B1191"/>
                </a:solidFill>
              </a:rPr>
            </a:br>
            <a:r>
              <a:rPr lang="en-US" b="1" dirty="0" smtClean="0">
                <a:solidFill>
                  <a:srgbClr val="0B1191"/>
                </a:solidFill>
              </a:rPr>
              <a:t>SYSTEM OF EQUATIONS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921" y="769203"/>
            <a:ext cx="614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Notation:  Fourier Matrix</a:t>
            </a:r>
            <a:endParaRPr lang="en-US" sz="2400" dirty="0">
              <a:solidFill>
                <a:srgbClr val="0B119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40716"/>
            <a:ext cx="4354982" cy="2109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7604" y="1533108"/>
            <a:ext cx="297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rgbClr val="0B1191"/>
                </a:solidFill>
              </a:rPr>
              <a:t>Fourier matrix </a:t>
            </a:r>
            <a:r>
              <a:rPr lang="en-US" dirty="0" smtClean="0">
                <a:solidFill>
                  <a:schemeClr val="bg1"/>
                </a:solidFill>
              </a:rPr>
              <a:t>is given by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2051" y="4419600"/>
                <a:ext cx="5376600" cy="933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i="1" baseline="-25000" dirty="0" smtClean="0">
                    <a:solidFill>
                      <a:schemeClr val="bg1"/>
                    </a:solidFill>
                  </a:rPr>
                  <a:t>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b="1" dirty="0" smtClean="0">
                    <a:solidFill>
                      <a:srgbClr val="0B1191"/>
                    </a:solidFill>
                  </a:rPr>
                  <a:t>Note: 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 Fourier matrix is used in Fourier transforms.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051" y="4419600"/>
                <a:ext cx="5376600" cy="93365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020" t="-1961" r="-11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5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648" y="659062"/>
            <a:ext cx="614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Discrete Fourier Transform (DFT)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326603"/>
            <a:ext cx="655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B1191"/>
                </a:solidFill>
              </a:rPr>
              <a:t>To compute the discrete Fourier transform (DFT) of a vector x, simply multiply F times x.</a:t>
            </a:r>
          </a:p>
          <a:p>
            <a:endParaRPr lang="en-US" b="1" dirty="0" smtClean="0">
              <a:solidFill>
                <a:srgbClr val="0B1191"/>
              </a:solidFill>
            </a:endParaRPr>
          </a:p>
          <a:p>
            <a:endParaRPr lang="en-US" b="1" dirty="0" smtClean="0">
              <a:solidFill>
                <a:srgbClr val="0B1191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Example:  m = 4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rgbClr val="0B119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28800" y="3265594"/>
            <a:ext cx="4978780" cy="2354324"/>
            <a:chOff x="2979628" y="2116832"/>
            <a:chExt cx="4978780" cy="23543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628" y="2116832"/>
              <a:ext cx="4978780" cy="188222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20110" y="4009491"/>
              <a:ext cx="1424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F*x = u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9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5906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Inverse Discrete Fourier Transform (IDFT)</a:t>
            </a:r>
            <a:endParaRPr lang="en-US" sz="2400" dirty="0">
              <a:solidFill>
                <a:srgbClr val="0B119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1326603"/>
                <a:ext cx="6553200" cy="367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B1191"/>
                    </a:solidFill>
                  </a:rPr>
                  <a:t>To </a:t>
                </a:r>
                <a:r>
                  <a:rPr lang="en-US" sz="2400" b="1" dirty="0">
                    <a:solidFill>
                      <a:srgbClr val="0B1191"/>
                    </a:solidFill>
                  </a:rPr>
                  <a:t>compute the </a:t>
                </a:r>
                <a:r>
                  <a:rPr lang="en-US" sz="2400" b="1" dirty="0" smtClean="0">
                    <a:solidFill>
                      <a:srgbClr val="0B1191"/>
                    </a:solidFill>
                  </a:rPr>
                  <a:t>inverse of the discrete Fourier transform (IDFT) of </a:t>
                </a:r>
                <a:r>
                  <a:rPr lang="en-US" sz="2400" b="1" dirty="0">
                    <a:solidFill>
                      <a:srgbClr val="0B1191"/>
                    </a:solidFill>
                  </a:rPr>
                  <a:t>a vector </a:t>
                </a:r>
                <a:r>
                  <a:rPr lang="en-US" sz="2400" b="1" dirty="0" smtClean="0">
                    <a:solidFill>
                      <a:srgbClr val="0B1191"/>
                    </a:solidFill>
                  </a:rPr>
                  <a:t>u, </a:t>
                </a:r>
                <a:r>
                  <a:rPr lang="en-US" sz="2400" b="1" dirty="0">
                    <a:solidFill>
                      <a:srgbClr val="0B1191"/>
                    </a:solidFill>
                  </a:rPr>
                  <a:t>simply multiply </a:t>
                </a:r>
                <a:endParaRPr lang="en-US" sz="2400" b="1" i="1" dirty="0" smtClean="0">
                  <a:solidFill>
                    <a:srgbClr val="0B119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B119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B119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B119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B1191"/>
                    </a:solidFill>
                  </a:rPr>
                  <a:t> F* times u, where F* = </a:t>
                </a:r>
                <a:r>
                  <a:rPr lang="en-US" sz="2400" b="1" dirty="0" err="1" smtClean="0">
                    <a:solidFill>
                      <a:srgbClr val="0B1191"/>
                    </a:solidFill>
                  </a:rPr>
                  <a:t>Hermitian</a:t>
                </a:r>
                <a:r>
                  <a:rPr lang="en-US" sz="2400" b="1" dirty="0" smtClean="0">
                    <a:solidFill>
                      <a:srgbClr val="0B1191"/>
                    </a:solidFill>
                  </a:rPr>
                  <a:t> of F.</a:t>
                </a:r>
              </a:p>
              <a:p>
                <a:endParaRPr lang="en-US" sz="2400" b="1" dirty="0">
                  <a:solidFill>
                    <a:srgbClr val="0B1191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Continuing the example: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						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			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		</a:t>
                </a:r>
              </a:p>
              <a:p>
                <a:endParaRPr lang="en-US" dirty="0" smtClean="0">
                  <a:solidFill>
                    <a:srgbClr val="0B1191"/>
                  </a:solidFill>
                </a:endParaRPr>
              </a:p>
              <a:p>
                <a:endParaRPr lang="en-US" dirty="0">
                  <a:solidFill>
                    <a:srgbClr val="0B1191"/>
                  </a:solidFill>
                </a:endParaRPr>
              </a:p>
              <a:p>
                <a:r>
                  <a:rPr lang="en-US" dirty="0" smtClean="0">
                    <a:solidFill>
                      <a:srgbClr val="0B1191"/>
                    </a:solidFill>
                  </a:rPr>
                  <a:t>		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326603"/>
                <a:ext cx="6553200" cy="367280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488" t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03582" y="4168406"/>
            <a:ext cx="1374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Divide by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81200" y="3657601"/>
            <a:ext cx="4373582" cy="1952555"/>
            <a:chOff x="1981200" y="3657601"/>
            <a:chExt cx="4373582" cy="1952555"/>
          </a:xfrm>
        </p:grpSpPr>
        <p:grpSp>
          <p:nvGrpSpPr>
            <p:cNvPr id="11" name="Group 10"/>
            <p:cNvGrpSpPr/>
            <p:nvPr/>
          </p:nvGrpSpPr>
          <p:grpSpPr>
            <a:xfrm>
              <a:off x="1981200" y="3657601"/>
              <a:ext cx="4373582" cy="1952555"/>
              <a:chOff x="3138621" y="4730891"/>
              <a:chExt cx="2889504" cy="10059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8621" y="4730891"/>
                <a:ext cx="2889504" cy="76809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447545" y="5498987"/>
                <a:ext cx="1540084" cy="237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F* times u = m*x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556933" y="4055516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08999" y="405882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5054" y="46476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31441" y="463007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6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5906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Fast Fourier Transform (FFT)</a:t>
            </a:r>
            <a:endParaRPr lang="en-US" sz="2400" dirty="0">
              <a:solidFill>
                <a:srgbClr val="0B119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1317280"/>
                <a:ext cx="6705600" cy="5189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The </a:t>
                </a:r>
                <a:r>
                  <a:rPr lang="en-US" sz="2000" b="1" dirty="0" smtClean="0">
                    <a:solidFill>
                      <a:srgbClr val="0B1191"/>
                    </a:solidFill>
                  </a:rPr>
                  <a:t>Fourier transform 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of a vector (i.e., the DFT of a vector) of length 2m </a:t>
                </a:r>
                <a:r>
                  <a:rPr lang="en-US" sz="2000" b="1" dirty="0" smtClean="0">
                    <a:solidFill>
                      <a:srgbClr val="0B1191"/>
                    </a:solidFill>
                  </a:rPr>
                  <a:t>can be computed quickly 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by taking advantage of the following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relationship between </a:t>
                </a:r>
                <a:r>
                  <a:rPr lang="en-US" sz="2000" b="1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sz="2000" b="1" baseline="-25000" dirty="0" err="1" smtClean="0">
                    <a:solidFill>
                      <a:srgbClr val="FF0000"/>
                    </a:solidFill>
                  </a:rPr>
                  <a:t>m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and F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</a:rPr>
                  <a:t>2m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P, </a:t>
                </a:r>
              </a:p>
              <a:p>
                <a:pPr algn="ctr"/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w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here </a:t>
                </a:r>
                <a:r>
                  <a:rPr lang="en-US" sz="2000" b="1" dirty="0" smtClean="0">
                    <a:solidFill>
                      <a:srgbClr val="0B1191"/>
                    </a:solidFill>
                  </a:rPr>
                  <a:t>D is a diagonal matrix 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and </a:t>
                </a:r>
                <a:r>
                  <a:rPr lang="en-US" sz="2000" b="1" dirty="0" smtClean="0">
                    <a:solidFill>
                      <a:srgbClr val="0B1191"/>
                    </a:solidFill>
                  </a:rPr>
                  <a:t>P is a 2m by 2m permutation matrix.</a:t>
                </a:r>
              </a:p>
              <a:p>
                <a:endParaRPr lang="en-US" sz="2000" b="1" dirty="0" smtClean="0">
                  <a:solidFill>
                    <a:srgbClr val="0B1191"/>
                  </a:solidFill>
                </a:endParaRP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b="1" dirty="0" smtClean="0">
                    <a:solidFill>
                      <a:srgbClr val="0B1191"/>
                    </a:solidFill>
                  </a:rPr>
                  <a:t>Fast Fourier Transform (FFT): 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Requires two size m Fourier transforms plus two very simple matrix multiplications!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			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	</a:t>
                </a:r>
              </a:p>
              <a:p>
                <a:endParaRPr lang="en-US" dirty="0" smtClean="0">
                  <a:solidFill>
                    <a:srgbClr val="0B1191"/>
                  </a:solidFill>
                </a:endParaRPr>
              </a:p>
              <a:p>
                <a:endParaRPr lang="en-US" dirty="0">
                  <a:solidFill>
                    <a:srgbClr val="0B1191"/>
                  </a:solidFill>
                </a:endParaRPr>
              </a:p>
              <a:p>
                <a:r>
                  <a:rPr lang="en-US" dirty="0" smtClean="0">
                    <a:solidFill>
                      <a:srgbClr val="0B1191"/>
                    </a:solidFill>
                  </a:rPr>
                  <a:t>		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317280"/>
                <a:ext cx="6705600" cy="518943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909" t="-588" r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3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8500" y="74168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Key Equations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47801"/>
            <a:ext cx="571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Let F = Fourier matrix, and let </a:t>
            </a:r>
            <a:r>
              <a:rPr lang="en-US" dirty="0" err="1" smtClean="0">
                <a:solidFill>
                  <a:schemeClr val="bg1"/>
                </a:solidFill>
              </a:rPr>
              <a:t>F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denote the </a:t>
            </a:r>
            <a:r>
              <a:rPr lang="en-US" dirty="0" err="1" smtClean="0">
                <a:solidFill>
                  <a:schemeClr val="bg1"/>
                </a:solidFill>
              </a:rPr>
              <a:t>Kronecker</a:t>
            </a:r>
            <a:r>
              <a:rPr lang="en-US" dirty="0" smtClean="0">
                <a:solidFill>
                  <a:schemeClr val="bg1"/>
                </a:solidFill>
              </a:rPr>
              <a:t> product of F with I</a:t>
            </a:r>
            <a:r>
              <a:rPr lang="en-US" b="1" baseline="-25000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. 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Then, the </a:t>
            </a:r>
            <a:r>
              <a:rPr lang="en-US" b="1" dirty="0" smtClean="0">
                <a:solidFill>
                  <a:srgbClr val="0B1191"/>
                </a:solidFill>
              </a:rPr>
              <a:t>block DFT is given by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rgbClr val="0B1191"/>
              </a:solidFill>
            </a:endParaRPr>
          </a:p>
          <a:p>
            <a:r>
              <a:rPr lang="en-US" b="1" dirty="0" smtClean="0">
                <a:solidFill>
                  <a:srgbClr val="0B1191"/>
                </a:solidFill>
              </a:rPr>
              <a:t>To solve: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where  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172200" y="34290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366772" y="2731945"/>
            <a:ext cx="4410456" cy="2144855"/>
            <a:chOff x="1828800" y="2731945"/>
            <a:chExt cx="4410456" cy="2144855"/>
          </a:xfrm>
        </p:grpSpPr>
        <p:pic>
          <p:nvPicPr>
            <p:cNvPr id="26" name="Picture 25" descr="eqn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2731945"/>
              <a:ext cx="4410456" cy="1394110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 flipV="1">
              <a:off x="5915525" y="4143675"/>
              <a:ext cx="0" cy="3048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066675" y="4153300"/>
              <a:ext cx="0" cy="3048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2076650" y="4466925"/>
            <a:ext cx="228600" cy="359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5" name="Equation" r:id="rId6" imgW="177569" imgH="202936" progId="Equation.3">
                    <p:embed/>
                  </p:oleObj>
                </mc:Choice>
                <mc:Fallback>
                  <p:oleObj name="Equation" r:id="rId6" imgW="177569" imgH="202936" progId="Equation.3">
                    <p:embed/>
                    <p:pic>
                      <p:nvPicPr>
                        <p:cNvPr id="0" name="Picture 15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6650" y="4466925"/>
                          <a:ext cx="228600" cy="359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 flipV="1">
              <a:off x="2209800" y="4114800"/>
              <a:ext cx="0" cy="3048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5743074" y="4495800"/>
            <a:ext cx="381001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6" name="Equation" r:id="rId8" imgW="177492" imgH="164814" progId="Equation.3">
                    <p:embed/>
                  </p:oleObj>
                </mc:Choice>
                <mc:Fallback>
                  <p:oleObj name="Equation" r:id="rId8" imgW="177492" imgH="164814" progId="Equation.3">
                    <p:embed/>
                    <p:pic>
                      <p:nvPicPr>
                        <p:cNvPr id="0" name="Picture 15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3074" y="4495800"/>
                          <a:ext cx="381001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3962400" y="4495800"/>
            <a:ext cx="317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47" name="Equation" r:id="rId10" imgW="190500" imgH="228600" progId="Equation.3">
                    <p:embed/>
                  </p:oleObj>
                </mc:Choice>
                <mc:Fallback>
                  <p:oleObj name="Equation" r:id="rId10" imgW="190500" imgH="228600" progId="Equation.3">
                    <p:embed/>
                    <p:pic>
                      <p:nvPicPr>
                        <p:cNvPr id="0" name="Picture 15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4495800"/>
                          <a:ext cx="3175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Rectangle 32"/>
          <p:cNvSpPr/>
          <p:nvPr/>
        </p:nvSpPr>
        <p:spPr>
          <a:xfrm>
            <a:off x="6705600" y="2895600"/>
            <a:ext cx="1524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eqn9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97417" y="4947210"/>
            <a:ext cx="3110013" cy="566192"/>
          </a:xfrm>
          <a:prstGeom prst="rect">
            <a:avLst/>
          </a:prstGeom>
        </p:spPr>
      </p:pic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3667125" y="5562600"/>
          <a:ext cx="1809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" name="Equation" r:id="rId13" imgW="1167893" imgH="253890" progId="Equation.3">
                  <p:embed/>
                </p:oleObj>
              </mc:Choice>
              <mc:Fallback>
                <p:oleObj name="Equation" r:id="rId13" imgW="1167893" imgH="253890" progId="Equation.3">
                  <p:embed/>
                  <p:pic>
                    <p:nvPicPr>
                      <p:cNvPr id="0" name="Picture 15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5562600"/>
                        <a:ext cx="18097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 flipV="1">
            <a:off x="5890260" y="5170170"/>
            <a:ext cx="762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B1191"/>
                </a:solidFill>
              </a:rPr>
              <a:t>MOTIVATION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B1191"/>
                </a:solidFill>
              </a:rPr>
              <a:t>SERIAL ALGORITHM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8652" y="762000"/>
            <a:ext cx="408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Block </a:t>
            </a:r>
            <a:r>
              <a:rPr lang="en-US" sz="2400" dirty="0" err="1" smtClean="0">
                <a:solidFill>
                  <a:srgbClr val="0B1191"/>
                </a:solidFill>
              </a:rPr>
              <a:t>Circulant</a:t>
            </a:r>
            <a:r>
              <a:rPr lang="en-US" sz="2400" dirty="0" smtClean="0">
                <a:solidFill>
                  <a:srgbClr val="0B1191"/>
                </a:solidFill>
              </a:rPr>
              <a:t> Matrix:  Storage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0"/>
            <a:ext cx="4800600" cy="27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043" y="789308"/>
            <a:ext cx="586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Block </a:t>
            </a:r>
            <a:r>
              <a:rPr lang="en-US" sz="2400" dirty="0" err="1" smtClean="0">
                <a:solidFill>
                  <a:srgbClr val="0B1191"/>
                </a:solidFill>
              </a:rPr>
              <a:t>Circulant</a:t>
            </a:r>
            <a:r>
              <a:rPr lang="en-US" sz="2400" dirty="0" smtClean="0">
                <a:solidFill>
                  <a:srgbClr val="0B1191"/>
                </a:solidFill>
              </a:rPr>
              <a:t> Matrix:  Size of Linear Systems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45693"/>
            <a:ext cx="5334000" cy="2778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099" y="5092336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B1191"/>
                </a:solidFill>
              </a:rPr>
              <a:t>Note:  Solving a dense linear system is cubic in the size of the matrix.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533400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4554" y="764911"/>
            <a:ext cx="281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Sequential Algorithm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6321626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6531" y="266666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IDFT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2902" y="296406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DFT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174658"/>
            <a:ext cx="279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Solution of m independent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linear systems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6658" y="352975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DFT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B1191"/>
                </a:solidFill>
              </a:rPr>
              <a:t>PARALLEL ALGORITHM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3800" y="76226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How to Parallelize the Algorithm?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34290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2895600"/>
            <a:ext cx="1524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91358" y="2557542"/>
            <a:ext cx="5715000" cy="2588633"/>
            <a:chOff x="1391358" y="2557542"/>
            <a:chExt cx="5715000" cy="2588633"/>
          </a:xfrm>
        </p:grpSpPr>
        <p:sp>
          <p:nvSpPr>
            <p:cNvPr id="4" name="TextBox 3"/>
            <p:cNvSpPr txBox="1"/>
            <p:nvPr/>
          </p:nvSpPr>
          <p:spPr>
            <a:xfrm>
              <a:off x="1391358" y="2557542"/>
              <a:ext cx="5715000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Recall, we are interested in solving 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 where   </a:t>
              </a:r>
              <a:endParaRPr lang="en-US" b="1" dirty="0"/>
            </a:p>
          </p:txBody>
        </p:sp>
        <p:pic>
          <p:nvPicPr>
            <p:cNvPr id="37" name="Picture 36" descr="eqn9b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6467" y="3009900"/>
              <a:ext cx="3032091" cy="552006"/>
            </a:xfrm>
            <a:prstGeom prst="rect">
              <a:avLst/>
            </a:prstGeom>
            <a:ln>
              <a:noFill/>
            </a:ln>
          </p:spPr>
        </p:pic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7131547"/>
                </p:ext>
              </p:extLst>
            </p:nvPr>
          </p:nvGraphicFramePr>
          <p:xfrm>
            <a:off x="3276598" y="4752475"/>
            <a:ext cx="180975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3" name="Equation" r:id="rId6" imgW="1167893" imgH="253890" progId="Equation.3">
                    <p:embed/>
                  </p:oleObj>
                </mc:Choice>
                <mc:Fallback>
                  <p:oleObj name="Equation" r:id="rId6" imgW="1167893" imgH="253890" progId="Equation.3">
                    <p:embed/>
                    <p:pic>
                      <p:nvPicPr>
                        <p:cNvPr id="0" name="Picture 3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598" y="4752475"/>
                          <a:ext cx="180975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Rectangle 41"/>
          <p:cNvSpPr/>
          <p:nvPr/>
        </p:nvSpPr>
        <p:spPr>
          <a:xfrm flipV="1">
            <a:off x="5890260" y="5170170"/>
            <a:ext cx="762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129126" y="2841978"/>
            <a:ext cx="2057400" cy="1077218"/>
            <a:chOff x="6096000" y="4752475"/>
            <a:chExt cx="2057400" cy="1077218"/>
          </a:xfrm>
        </p:grpSpPr>
        <p:sp>
          <p:nvSpPr>
            <p:cNvPr id="39" name="Right Arrow 38"/>
            <p:cNvSpPr/>
            <p:nvPr/>
          </p:nvSpPr>
          <p:spPr>
            <a:xfrm>
              <a:off x="6096000" y="5105400"/>
              <a:ext cx="585016" cy="25072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05600" y="4752475"/>
              <a:ext cx="1447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m independent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linear systems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to solve!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91358" y="1592722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Ideas?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30577" y="2841978"/>
            <a:ext cx="3502660" cy="8156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3779733" y="3211128"/>
            <a:ext cx="614460" cy="1747308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4613217"/>
            <a:ext cx="987206" cy="709353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8610" y="721692"/>
            <a:ext cx="27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Block DFT Algorithm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rgbClr val="0B1191"/>
                </a:solidFill>
              </a:rPr>
              <a:t>block DFT calculation </a:t>
            </a:r>
            <a:r>
              <a:rPr lang="en-US" dirty="0" smtClean="0">
                <a:solidFill>
                  <a:schemeClr val="bg1"/>
                </a:solidFill>
              </a:rPr>
              <a:t>is the basis for our </a:t>
            </a:r>
            <a:r>
              <a:rPr lang="en-US" b="1" dirty="0" smtClean="0">
                <a:solidFill>
                  <a:srgbClr val="0B1191"/>
                </a:solidFill>
              </a:rPr>
              <a:t>parallel algorithm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demonstrates </a:t>
            </a:r>
            <a:r>
              <a:rPr lang="en-US" b="1" dirty="0" smtClean="0">
                <a:solidFill>
                  <a:srgbClr val="0B1191"/>
                </a:solidFill>
              </a:rPr>
              <a:t>improved robustness </a:t>
            </a:r>
            <a:r>
              <a:rPr lang="en-US" dirty="0" smtClean="0">
                <a:solidFill>
                  <a:schemeClr val="bg1"/>
                </a:solidFill>
              </a:rPr>
              <a:t>(over use of the FFT) and allows for </a:t>
            </a:r>
            <a:r>
              <a:rPr lang="en-US" b="1" dirty="0" smtClean="0">
                <a:solidFill>
                  <a:srgbClr val="FF0000"/>
                </a:solidFill>
              </a:rPr>
              <a:t>any boundary surface to be input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32" y="3288353"/>
            <a:ext cx="4814038" cy="21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7618" y="762000"/>
            <a:ext cx="2369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DFT Computation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4142232" cy="4213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2137" y="5626786"/>
            <a:ext cx="400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generalizes to the case when P &gt; m.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0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8500" y="685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Parallel Algorithm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34290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2895600"/>
            <a:ext cx="1524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lgorith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9258" y="1569722"/>
            <a:ext cx="6221578" cy="34893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79420" y="4069616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Solve using SCALAPACK.  Complexity:  Cubic in 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4850" y="2952750"/>
            <a:ext cx="308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Asynchronous sends and receives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2118" y="5224122"/>
            <a:ext cx="6543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tradeoff of using overlapped communication and computation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s additional memory.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B1191"/>
                </a:solidFill>
              </a:rPr>
              <a:t>NUMERICAL EXPERIMENTS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769203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Application:  Vibrating Structures Immersed in Fluids</a:t>
            </a:r>
            <a:endParaRPr lang="en-US" sz="2400" dirty="0">
              <a:solidFill>
                <a:srgbClr val="0B119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560837"/>
            <a:ext cx="50292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199" y="1543049"/>
            <a:ext cx="5029199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199" y="1543048"/>
            <a:ext cx="5029201" cy="3771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1599176"/>
            <a:ext cx="6543058" cy="3544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5582945"/>
            <a:ext cx="735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Examples:  Ships, UAVs, planes, blood pumps, reactors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1397" y="1332225"/>
            <a:ext cx="3061206" cy="40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686686"/>
            <a:ext cx="523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Computer Architecture for Experiments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175975"/>
            <a:ext cx="6858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B1191"/>
                </a:solidFill>
              </a:rPr>
              <a:t>Cyberstar</a:t>
            </a:r>
            <a:r>
              <a:rPr lang="en-US" sz="2000" b="1" dirty="0" smtClean="0">
                <a:solidFill>
                  <a:srgbClr val="0B1191"/>
                </a:solidFill>
              </a:rPr>
              <a:t> compute cluster at Penn State: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Run on two Intel Xeon X5550 quad-core processors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HyperThreading</a:t>
            </a:r>
            <a:r>
              <a:rPr lang="en-US" sz="2000" dirty="0" smtClean="0">
                <a:solidFill>
                  <a:schemeClr val="bg1"/>
                </a:solidFill>
              </a:rPr>
              <a:t> = disabled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B1191"/>
                </a:solidFill>
              </a:rPr>
              <a:t>Total:</a:t>
            </a:r>
            <a:r>
              <a:rPr lang="en-US" sz="2000" dirty="0" smtClean="0">
                <a:solidFill>
                  <a:schemeClr val="bg1"/>
                </a:solidFill>
              </a:rPr>
              <a:t>  8 physical cores running at 2.66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24 GB of RAM per node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Code: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Fortran 90 with 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ScaLAPACK</a:t>
            </a:r>
            <a:r>
              <a:rPr lang="en-US" sz="2000" dirty="0" smtClean="0">
                <a:solidFill>
                  <a:schemeClr val="bg1"/>
                </a:solidFill>
              </a:rPr>
              <a:t>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Blocking and Communication: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Blocking factor of 50 for block cyclic distribution of </a:t>
            </a:r>
            <a:r>
              <a:rPr lang="en-US" sz="2000" dirty="0" err="1" smtClean="0">
                <a:solidFill>
                  <a:schemeClr val="bg1"/>
                </a:solidFill>
              </a:rPr>
              <a:t>A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b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2000" dirty="0" smtClean="0">
                <a:solidFill>
                  <a:schemeClr val="bg1"/>
                </a:solidFill>
              </a:rPr>
              <a:t> onto their respective processor grids.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DFT algorithm communications:  blocks of size 4000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Asynchronous sends/receives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706066"/>
            <a:ext cx="523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Metrics for Experiments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524000"/>
            <a:ext cx="6629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B1191"/>
                </a:solidFill>
              </a:rPr>
              <a:t>Runtime</a:t>
            </a:r>
            <a:r>
              <a:rPr lang="en-US" sz="2400" dirty="0" smtClean="0">
                <a:solidFill>
                  <a:schemeClr val="bg1"/>
                </a:solidFill>
              </a:rPr>
              <a:t> = wall clock time of parallel algorithm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</a:t>
            </a:r>
            <a:r>
              <a:rPr lang="en-US" sz="2400" dirty="0" smtClean="0">
                <a:solidFill>
                  <a:schemeClr val="bg1"/>
                </a:solidFill>
              </a:rPr>
              <a:t>      = </a:t>
            </a:r>
            <a:r>
              <a:rPr lang="en-US" sz="2400" b="1" dirty="0" err="1" smtClean="0">
                <a:solidFill>
                  <a:srgbClr val="0B1191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0B1191"/>
                </a:solidFill>
              </a:rPr>
              <a:t>p</a:t>
            </a:r>
            <a:endParaRPr lang="en-US" sz="2400" b="1" dirty="0" smtClean="0">
              <a:solidFill>
                <a:srgbClr val="0B119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B1191"/>
                </a:solidFill>
              </a:rPr>
              <a:t>Speedup</a:t>
            </a:r>
            <a:r>
              <a:rPr lang="en-US" sz="2400" dirty="0" smtClean="0">
                <a:solidFill>
                  <a:schemeClr val="bg1"/>
                </a:solidFill>
              </a:rPr>
              <a:t> = how much faster is the parallel algorithm than the serial algorithm = </a:t>
            </a:r>
            <a:r>
              <a:rPr lang="en-US" sz="2400" b="1" dirty="0" smtClean="0">
                <a:solidFill>
                  <a:srgbClr val="0B1191"/>
                </a:solidFill>
              </a:rPr>
              <a:t>S = </a:t>
            </a:r>
            <a:r>
              <a:rPr lang="en-US" sz="2400" b="1" dirty="0" err="1" smtClean="0">
                <a:solidFill>
                  <a:srgbClr val="0B1191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0B1191"/>
                </a:solidFill>
              </a:rPr>
              <a:t>s</a:t>
            </a:r>
            <a:r>
              <a:rPr lang="en-US" sz="2400" b="1" dirty="0" smtClean="0">
                <a:solidFill>
                  <a:srgbClr val="0B1191"/>
                </a:solidFill>
              </a:rPr>
              <a:t>/</a:t>
            </a:r>
            <a:r>
              <a:rPr lang="en-US" sz="2400" b="1" dirty="0" err="1" smtClean="0">
                <a:solidFill>
                  <a:srgbClr val="0B1191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0B1191"/>
                </a:solidFill>
              </a:rPr>
              <a:t>p</a:t>
            </a:r>
            <a:endParaRPr lang="en-US" sz="2400" b="1" baseline="-25000" dirty="0" smtClean="0">
              <a:solidFill>
                <a:srgbClr val="0B11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 smtClean="0">
              <a:solidFill>
                <a:srgbClr val="0B1191"/>
              </a:solidFill>
            </a:endParaRPr>
          </a:p>
          <a:p>
            <a:endParaRPr lang="en-US" sz="2400" b="1" baseline="-25000" dirty="0">
              <a:solidFill>
                <a:srgbClr val="0B11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B1191"/>
                </a:solidFill>
              </a:rPr>
              <a:t>Efficiency </a:t>
            </a:r>
            <a:r>
              <a:rPr lang="en-US" sz="2400" b="1" dirty="0" smtClean="0">
                <a:solidFill>
                  <a:schemeClr val="bg1"/>
                </a:solidFill>
              </a:rPr>
              <a:t>=</a:t>
            </a:r>
            <a:r>
              <a:rPr lang="en-US" sz="2400" b="1" dirty="0" smtClean="0">
                <a:solidFill>
                  <a:srgbClr val="0B1191"/>
                </a:solidFill>
              </a:rPr>
              <a:t> E = S/P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0270" y="914400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Experimental Results – 4 Processors</a:t>
            </a:r>
            <a:endParaRPr lang="en-US" sz="2400" dirty="0">
              <a:solidFill>
                <a:srgbClr val="0B119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26" y="1573695"/>
            <a:ext cx="5364066" cy="3450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334000"/>
            <a:ext cx="5875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runtime decreases as the number of processors increase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as the problem size decreases.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73" y="1670163"/>
            <a:ext cx="5388253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814270"/>
            <a:ext cx="4828450" cy="646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345268"/>
            <a:ext cx="6379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Oscillations are due to small variance in small runtime numbers.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They are smoothed out with increasing 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4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775" y="838200"/>
            <a:ext cx="4828450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63570"/>
            <a:ext cx="5486399" cy="3350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27997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efficiency increases for a decreased number of processors.  It also increases with an increase in problem size.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270" y="914400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Experimental Results – 8 Processors</a:t>
            </a:r>
            <a:endParaRPr lang="en-US" sz="2400" dirty="0">
              <a:solidFill>
                <a:srgbClr val="0B119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86" y="1683027"/>
            <a:ext cx="5521607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0270" y="5346964"/>
            <a:ext cx="467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runtime trend is the same as it is for m = 4.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562" y="1223665"/>
            <a:ext cx="5486876" cy="3792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0270" y="762000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Experimental Results – 8 Processors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135717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small problems, the speedup levels off due to the ratio of computation versus communication in the linear system solve.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 larger problems, the speedup is nearly linear.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8309" y="1258533"/>
            <a:ext cx="5370813" cy="3602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0268" y="721696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Experimental Results – 8 Processors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962165"/>
            <a:ext cx="6420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efficiency is fairly good but not quite as high as it is for m = 4.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Based on increase in communications due to DFT algorithm and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size of linear system solve.  Expect efficiency to remain high for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increased problem size.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B1191"/>
                </a:solidFill>
              </a:rPr>
              <a:t>CONCLUSIONS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648" y="683775"/>
            <a:ext cx="6142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B1191"/>
                </a:solidFill>
              </a:rPr>
              <a:t>Conclusions</a:t>
            </a:r>
            <a:endParaRPr lang="en-US" sz="3200" dirty="0">
              <a:solidFill>
                <a:srgbClr val="0B11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0" y="1469469"/>
            <a:ext cx="647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We have proposed a </a:t>
            </a:r>
            <a:r>
              <a:rPr lang="en-US" b="1" dirty="0" smtClean="0">
                <a:solidFill>
                  <a:srgbClr val="FF0000"/>
                </a:solidFill>
              </a:rPr>
              <a:t>parallel algorithm </a:t>
            </a:r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solution of block </a:t>
            </a:r>
            <a:r>
              <a:rPr lang="en-US" b="1" dirty="0" err="1" smtClean="0">
                <a:solidFill>
                  <a:srgbClr val="FF0000"/>
                </a:solidFill>
              </a:rPr>
              <a:t>circulant</a:t>
            </a:r>
            <a:r>
              <a:rPr lang="en-US" b="1" dirty="0" smtClean="0">
                <a:solidFill>
                  <a:srgbClr val="FF0000"/>
                </a:solidFill>
              </a:rPr>
              <a:t> linear systems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 Arise from </a:t>
            </a:r>
            <a:r>
              <a:rPr lang="en-US" b="1" dirty="0" smtClean="0">
                <a:solidFill>
                  <a:srgbClr val="0B1191"/>
                </a:solidFill>
              </a:rPr>
              <a:t>acoustic radiation problems </a:t>
            </a: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b="1" dirty="0" smtClean="0">
                <a:solidFill>
                  <a:srgbClr val="0B1191"/>
                </a:solidFill>
              </a:rPr>
              <a:t>rotationally symmetric boundary surfaces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Based on </a:t>
            </a:r>
            <a:r>
              <a:rPr lang="en-US" b="1" dirty="0" smtClean="0">
                <a:solidFill>
                  <a:srgbClr val="FF0000"/>
                </a:solidFill>
              </a:rPr>
              <a:t>block DFTs (more robust)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have </a:t>
            </a:r>
            <a:r>
              <a:rPr lang="en-US" b="1" dirty="0" smtClean="0">
                <a:solidFill>
                  <a:srgbClr val="FF0000"/>
                </a:solidFill>
              </a:rPr>
              <a:t>embarrassingly parallel nature</a:t>
            </a:r>
            <a:r>
              <a:rPr lang="en-US" b="1" dirty="0" smtClean="0">
                <a:solidFill>
                  <a:srgbClr val="0B119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based on </a:t>
            </a:r>
            <a:r>
              <a:rPr lang="en-US" dirty="0" err="1" smtClean="0">
                <a:solidFill>
                  <a:schemeClr val="bg1"/>
                </a:solidFill>
              </a:rPr>
              <a:t>ScaLAPACK’s</a:t>
            </a:r>
            <a:r>
              <a:rPr lang="en-US" dirty="0" smtClean="0">
                <a:solidFill>
                  <a:schemeClr val="bg1"/>
                </a:solidFill>
              </a:rPr>
              <a:t> required data distributions.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B1191"/>
                </a:solidFill>
              </a:rPr>
              <a:t>Reduced memory requirement </a:t>
            </a:r>
            <a:r>
              <a:rPr lang="en-US" dirty="0" smtClean="0">
                <a:solidFill>
                  <a:schemeClr val="bg1"/>
                </a:solidFill>
              </a:rPr>
              <a:t>by </a:t>
            </a:r>
            <a:r>
              <a:rPr lang="en-US" b="1" dirty="0" smtClean="0">
                <a:solidFill>
                  <a:srgbClr val="0B1191"/>
                </a:solidFill>
              </a:rPr>
              <a:t>exploiting block </a:t>
            </a:r>
            <a:r>
              <a:rPr lang="en-US" b="1" dirty="0" err="1" smtClean="0">
                <a:solidFill>
                  <a:srgbClr val="0B1191"/>
                </a:solidFill>
              </a:rPr>
              <a:t>circulant</a:t>
            </a:r>
            <a:r>
              <a:rPr lang="en-US" b="1" dirty="0" smtClean="0">
                <a:solidFill>
                  <a:srgbClr val="0B1191"/>
                </a:solidFill>
              </a:rPr>
              <a:t> 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B11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Achieved near linear speedup for varying problem size, </a:t>
            </a:r>
            <a:r>
              <a:rPr lang="en-US" b="1" dirty="0" smtClean="0">
                <a:solidFill>
                  <a:srgbClr val="0B1191"/>
                </a:solidFill>
              </a:rPr>
              <a:t>linear speedup for large N.  Efficiency increases with problem size.</a:t>
            </a:r>
            <a:br>
              <a:rPr lang="en-US" b="1" dirty="0" smtClean="0">
                <a:solidFill>
                  <a:srgbClr val="0B1191"/>
                </a:solidFill>
              </a:rPr>
            </a:br>
            <a:endParaRPr lang="en-US" b="1" dirty="0" smtClean="0">
              <a:solidFill>
                <a:srgbClr val="0B11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B1191"/>
                </a:solidFill>
              </a:rPr>
              <a:t>Can solve larger/higher frequency </a:t>
            </a:r>
            <a:r>
              <a:rPr lang="en-US" dirty="0" smtClean="0">
                <a:solidFill>
                  <a:schemeClr val="bg1"/>
                </a:solidFill>
              </a:rPr>
              <a:t>acoustic radiation </a:t>
            </a:r>
            <a:r>
              <a:rPr lang="en-US" b="1" dirty="0" smtClean="0">
                <a:solidFill>
                  <a:srgbClr val="0B1191"/>
                </a:solidFill>
              </a:rPr>
              <a:t>problems.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pic>
        <p:nvPicPr>
          <p:cNvPr id="3" name="Picture 2" descr="fig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9775" y="1981200"/>
            <a:ext cx="2410754" cy="2426208"/>
          </a:xfrm>
          <a:prstGeom prst="rect">
            <a:avLst/>
          </a:prstGeom>
        </p:spPr>
      </p:pic>
      <p:pic>
        <p:nvPicPr>
          <p:cNvPr id="4" name="Picture 3" descr="fig2lina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750" y="2183325"/>
            <a:ext cx="2747964" cy="2218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7388" y="833735"/>
            <a:ext cx="703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Examples of Rotationally Symmetric Boundary Surfaces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8125" y="5086945"/>
            <a:ext cx="6527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B1191"/>
                </a:solidFill>
              </a:rPr>
              <a:t>Real-world applications:  </a:t>
            </a:r>
            <a:r>
              <a:rPr lang="en-US" sz="2000" dirty="0" smtClean="0">
                <a:solidFill>
                  <a:schemeClr val="bg1"/>
                </a:solidFill>
              </a:rPr>
              <a:t>propellers,</a:t>
            </a:r>
            <a:r>
              <a:rPr lang="en-US" sz="2000" b="1" dirty="0" smtClean="0">
                <a:solidFill>
                  <a:srgbClr val="0B119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wind turbines, etcetera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921" y="769203"/>
            <a:ext cx="6142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B1191"/>
                </a:solidFill>
              </a:rPr>
              <a:t>Reference</a:t>
            </a:r>
            <a:endParaRPr lang="en-US" sz="3200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77591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K.D. </a:t>
            </a:r>
            <a:r>
              <a:rPr lang="en-US" sz="2400" dirty="0" err="1" smtClean="0">
                <a:solidFill>
                  <a:prstClr val="black"/>
                </a:solidFill>
              </a:rPr>
              <a:t>Czuprynski</a:t>
            </a:r>
            <a:r>
              <a:rPr lang="en-US" sz="2400" dirty="0" smtClean="0">
                <a:solidFill>
                  <a:prstClr val="black"/>
                </a:solidFill>
              </a:rPr>
              <a:t>*, J. </a:t>
            </a:r>
            <a:r>
              <a:rPr lang="en-US" sz="2400" dirty="0" err="1" smtClean="0">
                <a:solidFill>
                  <a:prstClr val="black"/>
                </a:solidFill>
              </a:rPr>
              <a:t>Fahnline</a:t>
            </a:r>
            <a:r>
              <a:rPr lang="en-US" sz="2400" dirty="0" smtClean="0">
                <a:solidFill>
                  <a:prstClr val="black"/>
                </a:solidFill>
              </a:rPr>
              <a:t>, and S.M. </a:t>
            </a:r>
            <a:r>
              <a:rPr lang="en-US" sz="2400" dirty="0" err="1" smtClean="0">
                <a:solidFill>
                  <a:prstClr val="black"/>
                </a:solidFill>
              </a:rPr>
              <a:t>Shontz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i="1" dirty="0" smtClean="0">
                <a:solidFill>
                  <a:srgbClr val="0B1191"/>
                </a:solidFill>
              </a:rPr>
              <a:t>Parallel boundary element solutions of block </a:t>
            </a:r>
            <a:r>
              <a:rPr lang="en-US" sz="2400" i="1" dirty="0" err="1" smtClean="0">
                <a:solidFill>
                  <a:srgbClr val="0B1191"/>
                </a:solidFill>
              </a:rPr>
              <a:t>circulant</a:t>
            </a:r>
            <a:r>
              <a:rPr lang="en-US" sz="2400" i="1" dirty="0" smtClean="0">
                <a:solidFill>
                  <a:srgbClr val="0B1191"/>
                </a:solidFill>
              </a:rPr>
              <a:t> linear systems for acoustic radiation problems with rotationally symmetric boundary surfaces</a:t>
            </a:r>
            <a:r>
              <a:rPr lang="en-US" sz="2400" dirty="0" smtClean="0">
                <a:solidFill>
                  <a:prstClr val="black"/>
                </a:solidFill>
              </a:rPr>
              <a:t>, Proc. of the </a:t>
            </a:r>
            <a:r>
              <a:rPr lang="en-US" sz="2400" dirty="0" err="1" smtClean="0">
                <a:solidFill>
                  <a:prstClr val="black"/>
                </a:solidFill>
              </a:rPr>
              <a:t>Internoise</a:t>
            </a:r>
            <a:r>
              <a:rPr lang="en-US" sz="2400" dirty="0" smtClean="0">
                <a:solidFill>
                  <a:prstClr val="black"/>
                </a:solidFill>
              </a:rPr>
              <a:t> 2012/ASME NCAD Meeting, August 2012. </a:t>
            </a:r>
            <a:endParaRPr lang="en-US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921" y="769203"/>
            <a:ext cx="6142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B1191"/>
                </a:solidFill>
              </a:rPr>
              <a:t>Acknowledgements</a:t>
            </a:r>
            <a:endParaRPr lang="en-US" sz="3200" dirty="0">
              <a:solidFill>
                <a:srgbClr val="0B11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752600"/>
            <a:ext cx="63616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work is based on the </a:t>
            </a:r>
            <a:r>
              <a:rPr lang="en-US" sz="2000" b="1" dirty="0" smtClean="0">
                <a:solidFill>
                  <a:srgbClr val="0B1191"/>
                </a:solidFill>
              </a:rPr>
              <a:t>M.S. Thesis of Ken </a:t>
            </a:r>
            <a:r>
              <a:rPr lang="en-US" sz="2000" b="1" dirty="0" err="1" smtClean="0">
                <a:solidFill>
                  <a:srgbClr val="0B1191"/>
                </a:solidFill>
              </a:rPr>
              <a:t>Czuprynski</a:t>
            </a:r>
            <a:r>
              <a:rPr lang="en-US" sz="2000" b="1" dirty="0" smtClean="0">
                <a:solidFill>
                  <a:srgbClr val="0B119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in addition to our </a:t>
            </a:r>
            <a:r>
              <a:rPr lang="en-US" sz="2000" dirty="0" err="1" smtClean="0">
                <a:solidFill>
                  <a:schemeClr val="bg1"/>
                </a:solidFill>
              </a:rPr>
              <a:t>Internoise</a:t>
            </a:r>
            <a:r>
              <a:rPr lang="en-US" sz="2000" dirty="0" smtClean="0">
                <a:solidFill>
                  <a:schemeClr val="bg1"/>
                </a:solidFill>
              </a:rPr>
              <a:t> 2012 paper.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Computing Infrastructure: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NSF grant OCI-0821527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Research Funding: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Penn State Applied research Laboratory’s Walker Assistantship Program (</a:t>
            </a:r>
            <a:r>
              <a:rPr lang="en-US" sz="2000" dirty="0" err="1" smtClean="0">
                <a:solidFill>
                  <a:schemeClr val="bg1"/>
                </a:solidFill>
              </a:rPr>
              <a:t>Czuprynski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NSF Grant CNS-0720749 (</a:t>
            </a:r>
            <a:r>
              <a:rPr lang="en-US" sz="2000" dirty="0" err="1" smtClean="0">
                <a:solidFill>
                  <a:schemeClr val="bg1"/>
                </a:solidFill>
              </a:rPr>
              <a:t>Shontz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NSF CAREER Award OCI-1054459 (</a:t>
            </a:r>
            <a:r>
              <a:rPr lang="en-US" sz="2000" dirty="0" err="1" smtClean="0">
                <a:solidFill>
                  <a:schemeClr val="bg1"/>
                </a:solidFill>
              </a:rPr>
              <a:t>Shontz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B1191"/>
                </a:solidFill>
              </a:rPr>
              <a:t>THE PROBLEM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648" y="838200"/>
            <a:ext cx="614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The Problem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2915" y="1488398"/>
            <a:ext cx="62404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B1191"/>
                </a:solidFill>
              </a:rPr>
              <a:t>Goal:  </a:t>
            </a:r>
            <a:r>
              <a:rPr lang="en-US" sz="2400" dirty="0" smtClean="0">
                <a:solidFill>
                  <a:schemeClr val="bg1"/>
                </a:solidFill>
              </a:rPr>
              <a:t>To compute the acoustic radiation for a vibrating structure immersed in a fluid.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0B1191"/>
                </a:solidFill>
              </a:rPr>
              <a:t>Our focus:  </a:t>
            </a:r>
            <a:r>
              <a:rPr lang="en-US" sz="2400" dirty="0" smtClean="0">
                <a:solidFill>
                  <a:schemeClr val="bg1"/>
                </a:solidFill>
              </a:rPr>
              <a:t>Structures with rotationally symmetric boundary surfaces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6300" y="3657600"/>
            <a:ext cx="7127887" cy="2281455"/>
            <a:chOff x="876300" y="3095494"/>
            <a:chExt cx="7127887" cy="22814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300" y="3095494"/>
              <a:ext cx="7127887" cy="1828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96527" y="5007617"/>
              <a:ext cx="2750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B1191"/>
                  </a:solidFill>
                </a:rPr>
                <a:t>Image credit:  </a:t>
              </a:r>
              <a:r>
                <a:rPr lang="en-US" dirty="0" smtClean="0">
                  <a:solidFill>
                    <a:schemeClr val="bg1"/>
                  </a:solidFill>
                </a:rPr>
                <a:t>Michael Lenz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0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921" y="769203"/>
            <a:ext cx="6142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Parallel Linear Solver for Acoustic Problems with </a:t>
            </a:r>
          </a:p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Rotationally Symmetric Boundary Surfaces 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7010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B1191"/>
                </a:solidFill>
              </a:rPr>
              <a:t>Context:   Vibrating structure immersed in fluid.  Acoustic analysis using boundary element method</a:t>
            </a:r>
            <a:r>
              <a:rPr lang="en-US" sz="2000" b="1" dirty="0" smtClean="0">
                <a:solidFill>
                  <a:srgbClr val="0B1191"/>
                </a:solidFill>
              </a:rPr>
              <a:t>.</a:t>
            </a:r>
            <a:r>
              <a:rPr lang="en-US" sz="2000" dirty="0" smtClean="0">
                <a:solidFill>
                  <a:srgbClr val="0B119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Coupled to a finite element method for the structural analysis.  We focus on the boundary element part of the calculation.</a:t>
            </a:r>
          </a:p>
          <a:p>
            <a:endParaRPr lang="en-US" sz="2000" b="1" dirty="0" smtClean="0">
              <a:solidFill>
                <a:srgbClr val="0B119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Goal:  Solve block </a:t>
            </a:r>
            <a:r>
              <a:rPr lang="en-US" sz="2000" b="1" dirty="0" err="1" smtClean="0">
                <a:solidFill>
                  <a:srgbClr val="0B1191"/>
                </a:solidFill>
              </a:rPr>
              <a:t>circulant</a:t>
            </a:r>
            <a:r>
              <a:rPr lang="en-US" sz="2000" b="1" dirty="0" smtClean="0">
                <a:solidFill>
                  <a:srgbClr val="0B1191"/>
                </a:solidFill>
              </a:rPr>
              <a:t> linear systems </a:t>
            </a:r>
            <a:r>
              <a:rPr lang="en-US" sz="2000" dirty="0" smtClean="0">
                <a:solidFill>
                  <a:schemeClr val="bg1"/>
                </a:solidFill>
              </a:rPr>
              <a:t>to compute acoustic radiation of vibrating structure with </a:t>
            </a:r>
            <a:r>
              <a:rPr lang="en-US" sz="2000" b="1" dirty="0" smtClean="0">
                <a:solidFill>
                  <a:srgbClr val="0B1191"/>
                </a:solidFill>
              </a:rPr>
              <a:t>rotationally symmetric boundary surface.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Approach:  Parallel linear solver </a:t>
            </a:r>
            <a:r>
              <a:rPr lang="en-US" sz="2000" dirty="0" smtClean="0">
                <a:solidFill>
                  <a:schemeClr val="bg1"/>
                </a:solidFill>
              </a:rPr>
              <a:t>for </a:t>
            </a:r>
            <a:r>
              <a:rPr lang="en-US" sz="2000" b="1" dirty="0" smtClean="0">
                <a:solidFill>
                  <a:srgbClr val="0B1191"/>
                </a:solidFill>
              </a:rPr>
              <a:t>distributed memory machines</a:t>
            </a:r>
            <a:r>
              <a:rPr lang="en-US" sz="2000" dirty="0" smtClean="0">
                <a:solidFill>
                  <a:schemeClr val="bg1"/>
                </a:solidFill>
              </a:rPr>
              <a:t> based on known inversion formula for block </a:t>
            </a:r>
            <a:r>
              <a:rPr lang="en-US" sz="2000" dirty="0" err="1" smtClean="0">
                <a:solidFill>
                  <a:schemeClr val="bg1"/>
                </a:solidFill>
              </a:rPr>
              <a:t>circulant</a:t>
            </a:r>
            <a:r>
              <a:rPr lang="en-US" sz="2000" dirty="0" smtClean="0">
                <a:solidFill>
                  <a:schemeClr val="bg1"/>
                </a:solidFill>
              </a:rPr>
              <a:t> matrices.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B1191"/>
                </a:solidFill>
              </a:rPr>
              <a:t>THE BOUNDARY ELEMENT METHOD (BEM)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648" y="699519"/>
            <a:ext cx="614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Boundary Element Method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446847"/>
            <a:ext cx="70104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b="1" dirty="0" smtClean="0">
                <a:solidFill>
                  <a:srgbClr val="0B1191"/>
                </a:solidFill>
              </a:rPr>
              <a:t>boundary element method (BEM) </a:t>
            </a:r>
            <a:r>
              <a:rPr lang="en-US" sz="2000" dirty="0" smtClean="0">
                <a:solidFill>
                  <a:schemeClr val="bg1"/>
                </a:solidFill>
              </a:rPr>
              <a:t>is a numerical method for solving linear partial differential equations (PDEs).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In particular, the BEM is a solution method for </a:t>
            </a:r>
            <a:r>
              <a:rPr lang="en-US" sz="2000" b="1" dirty="0" smtClean="0">
                <a:solidFill>
                  <a:srgbClr val="0B1191"/>
                </a:solidFill>
              </a:rPr>
              <a:t>solving boundary value problems (BVPs) formulated using a boundary integral formulation.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rgbClr val="0B1191"/>
                </a:solidFill>
              </a:rPr>
              <a:t>Discretization</a:t>
            </a:r>
            <a:r>
              <a:rPr lang="en-US" sz="2000" b="1" dirty="0" smtClean="0">
                <a:solidFill>
                  <a:srgbClr val="0B1191"/>
                </a:solidFill>
              </a:rPr>
              <a:t>:  </a:t>
            </a:r>
            <a:r>
              <a:rPr lang="en-US" sz="2000" dirty="0" smtClean="0">
                <a:solidFill>
                  <a:schemeClr val="bg1"/>
                </a:solidFill>
              </a:rPr>
              <a:t>Only of the surface (not of the volume).  Reduces dimension of problem by one.</a:t>
            </a:r>
          </a:p>
          <a:p>
            <a:endParaRPr lang="en-US" sz="2000" b="1" dirty="0" smtClean="0">
              <a:solidFill>
                <a:srgbClr val="0B119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BEM:  </a:t>
            </a:r>
            <a:r>
              <a:rPr lang="en-US" sz="2000" dirty="0" smtClean="0">
                <a:solidFill>
                  <a:schemeClr val="bg1"/>
                </a:solidFill>
              </a:rPr>
              <a:t>Used on </a:t>
            </a:r>
            <a:r>
              <a:rPr lang="en-US" sz="2000" b="1" dirty="0" smtClean="0">
                <a:solidFill>
                  <a:srgbClr val="0B1191"/>
                </a:solidFill>
              </a:rPr>
              <a:t>exterior domain problems </a:t>
            </a:r>
            <a:r>
              <a:rPr lang="en-US" sz="2000" dirty="0" smtClean="0">
                <a:solidFill>
                  <a:schemeClr val="bg1"/>
                </a:solidFill>
              </a:rPr>
              <a:t>and when </a:t>
            </a:r>
            <a:r>
              <a:rPr lang="en-US" sz="2000" b="1" dirty="0" smtClean="0">
                <a:solidFill>
                  <a:srgbClr val="0B1191"/>
                </a:solidFill>
              </a:rPr>
              <a:t>greater accuracy</a:t>
            </a:r>
            <a:r>
              <a:rPr lang="en-US" sz="2000" dirty="0" smtClean="0">
                <a:solidFill>
                  <a:schemeClr val="bg1"/>
                </a:solidFill>
              </a:rPr>
              <a:t> is required.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We employ the boundary element method to obtain the linear system of equations.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4146</TotalTime>
  <Words>1302</Words>
  <Application>Microsoft Office PowerPoint</Application>
  <PresentationFormat>On-screen Show (4:3)</PresentationFormat>
  <Paragraphs>271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Office Theme</vt:lpstr>
      <vt:lpstr>Equation</vt:lpstr>
      <vt:lpstr>PowerPoint Presentation</vt:lpstr>
      <vt:lpstr>MOTIVATION</vt:lpstr>
      <vt:lpstr>PowerPoint Presentation</vt:lpstr>
      <vt:lpstr>PowerPoint Presentation</vt:lpstr>
      <vt:lpstr>THE PROBLEM</vt:lpstr>
      <vt:lpstr>PowerPoint Presentation</vt:lpstr>
      <vt:lpstr>PowerPoint Presentation</vt:lpstr>
      <vt:lpstr>THE BOUNDARY ELEMENT METHOD (BEM)</vt:lpstr>
      <vt:lpstr>PowerPoint Presentation</vt:lpstr>
      <vt:lpstr>PowerPoint Presentation</vt:lpstr>
      <vt:lpstr>BLOCK CIRCULANT MATRICES VIA THE BOUNDARY ELEMENT METHOD</vt:lpstr>
      <vt:lpstr>PowerPoint Presentation</vt:lpstr>
      <vt:lpstr>PowerPoint Presentation</vt:lpstr>
      <vt:lpstr>MATHEMATICAL  FORMULATION OF LINEAR SYSTEM OF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SERIAL ALGORITHM</vt:lpstr>
      <vt:lpstr>PowerPoint Presentation</vt:lpstr>
      <vt:lpstr>PowerPoint Presentation</vt:lpstr>
      <vt:lpstr>PowerPoint Presentation</vt:lpstr>
      <vt:lpstr>PARALLEL ALGORITHM</vt:lpstr>
      <vt:lpstr>PowerPoint Presentation</vt:lpstr>
      <vt:lpstr>PowerPoint Presentation</vt:lpstr>
      <vt:lpstr>PowerPoint Presentation</vt:lpstr>
      <vt:lpstr>PowerPoint Presentation</vt:lpstr>
      <vt:lpstr>NUMERICAL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</dc:creator>
  <cp:lastModifiedBy>shontz</cp:lastModifiedBy>
  <cp:revision>2096</cp:revision>
  <dcterms:created xsi:type="dcterms:W3CDTF">2011-12-10T21:32:13Z</dcterms:created>
  <dcterms:modified xsi:type="dcterms:W3CDTF">2016-01-22T03:43:25Z</dcterms:modified>
</cp:coreProperties>
</file>