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handoutMasterIdLst>
    <p:handoutMasterId r:id="rId3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9236075"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showGuides="1">
      <p:cViewPr varScale="1">
        <p:scale>
          <a:sx n="116" d="100"/>
          <a:sy n="116" d="100"/>
        </p:scale>
        <p:origin x="138" y="3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02299" cy="3519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31639" y="2"/>
            <a:ext cx="4002299" cy="351956"/>
          </a:xfrm>
          <a:prstGeom prst="rect">
            <a:avLst/>
          </a:prstGeom>
        </p:spPr>
        <p:txBody>
          <a:bodyPr vert="horz" lIns="91440" tIns="45720" rIns="91440" bIns="45720" rtlCol="0"/>
          <a:lstStyle>
            <a:lvl1pPr algn="r">
              <a:defRPr sz="1200"/>
            </a:lvl1pPr>
          </a:lstStyle>
          <a:p>
            <a:fld id="{FA39968A-98FB-41A7-939B-D7F725F577C0}" type="datetimeFigureOut">
              <a:rPr lang="en-US" smtClean="0"/>
              <a:t>12/1/2014</a:t>
            </a:fld>
            <a:endParaRPr lang="en-US"/>
          </a:p>
        </p:txBody>
      </p:sp>
      <p:sp>
        <p:nvSpPr>
          <p:cNvPr id="4" name="Footer Placeholder 3"/>
          <p:cNvSpPr>
            <a:spLocks noGrp="1"/>
          </p:cNvSpPr>
          <p:nvPr>
            <p:ph type="ftr" sz="quarter" idx="2"/>
          </p:nvPr>
        </p:nvSpPr>
        <p:spPr>
          <a:xfrm>
            <a:off x="0" y="6658444"/>
            <a:ext cx="4002299" cy="35195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58444"/>
            <a:ext cx="4002299" cy="351956"/>
          </a:xfrm>
          <a:prstGeom prst="rect">
            <a:avLst/>
          </a:prstGeom>
        </p:spPr>
        <p:txBody>
          <a:bodyPr vert="horz" lIns="91440" tIns="45720" rIns="91440" bIns="45720" rtlCol="0" anchor="b"/>
          <a:lstStyle>
            <a:lvl1pPr algn="r">
              <a:defRPr sz="1200"/>
            </a:lvl1pPr>
          </a:lstStyle>
          <a:p>
            <a:fld id="{6EC5B67E-A072-46BE-91E4-05FAF1DC41AF}" type="slidenum">
              <a:rPr lang="en-US" smtClean="0"/>
              <a:t>‹#›</a:t>
            </a:fld>
            <a:endParaRPr lang="en-US"/>
          </a:p>
        </p:txBody>
      </p:sp>
    </p:spTree>
    <p:extLst>
      <p:ext uri="{BB962C8B-B14F-4D97-AF65-F5344CB8AC3E}">
        <p14:creationId xmlns:p14="http://schemas.microsoft.com/office/powerpoint/2010/main" val="42141890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12/1/2014</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t>12/1/2014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t>12/1/2014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t>12/1/2014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12/1/2014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12/1/2014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12/1/2014</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12/1/2014</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4693" y="1993557"/>
            <a:ext cx="10782300" cy="4452781"/>
          </a:xfrm>
        </p:spPr>
        <p:txBody>
          <a:bodyPr/>
          <a:lstStyle/>
          <a:p>
            <a:r>
              <a:rPr lang="en-US" sz="5400" dirty="0" smtClean="0"/>
              <a:t>EECS 700: Computer Modeling, Simulation, and Visualization</a:t>
            </a:r>
            <a:br>
              <a:rPr lang="en-US" sz="5400" dirty="0" smtClean="0"/>
            </a:br>
            <a:r>
              <a:rPr lang="en-US" sz="5400" dirty="0"/>
              <a:t/>
            </a:r>
            <a:br>
              <a:rPr lang="en-US" sz="5400" dirty="0"/>
            </a:br>
            <a:r>
              <a:rPr lang="en-US" sz="5400" dirty="0" smtClean="0"/>
              <a:t>Dr. Shontz</a:t>
            </a:r>
            <a:r>
              <a:rPr lang="en-US" sz="5400" dirty="0"/>
              <a:t/>
            </a:r>
            <a:br>
              <a:rPr lang="en-US" sz="5400" dirty="0"/>
            </a:br>
            <a:r>
              <a:rPr lang="en-US" sz="5400" dirty="0" smtClean="0"/>
              <a:t/>
            </a:r>
            <a:br>
              <a:rPr lang="en-US" sz="5400" dirty="0" smtClean="0"/>
            </a:br>
            <a:r>
              <a:rPr lang="en-US" sz="5400" dirty="0" smtClean="0"/>
              <a:t/>
            </a:r>
            <a:br>
              <a:rPr lang="en-US" sz="5400" dirty="0" smtClean="0"/>
            </a:br>
            <a:r>
              <a:rPr lang="en-US" sz="5400" dirty="0" smtClean="0"/>
              <a:t>Chapter 3:  Drawing with OpenGL	</a:t>
            </a:r>
            <a:endParaRPr lang="en-US" sz="5400" dirty="0"/>
          </a:p>
        </p:txBody>
      </p:sp>
    </p:spTree>
    <p:extLst>
      <p:ext uri="{BB962C8B-B14F-4D97-AF65-F5344CB8AC3E}">
        <p14:creationId xmlns:p14="http://schemas.microsoft.com/office/powerpoint/2010/main" val="611632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7514" y="0"/>
            <a:ext cx="5436972" cy="1005017"/>
          </a:xfrm>
        </p:spPr>
        <p:txBody>
          <a:bodyPr>
            <a:noAutofit/>
          </a:bodyPr>
          <a:lstStyle/>
          <a:p>
            <a:r>
              <a:rPr lang="en-US" sz="4400" dirty="0" smtClean="0"/>
              <a:t>Example 3.1 (continued)</a:t>
            </a:r>
            <a:endParaRPr lang="en-US" sz="4400" dirty="0"/>
          </a:p>
        </p:txBody>
      </p:sp>
      <p:sp>
        <p:nvSpPr>
          <p:cNvPr id="3" name="Content Placeholder 2"/>
          <p:cNvSpPr>
            <a:spLocks noGrp="1"/>
          </p:cNvSpPr>
          <p:nvPr>
            <p:ph idx="1"/>
          </p:nvPr>
        </p:nvSpPr>
        <p:spPr>
          <a:xfrm>
            <a:off x="414714" y="881449"/>
            <a:ext cx="11362571" cy="5280671"/>
          </a:xfrm>
        </p:spPr>
        <p:txBody>
          <a:bodyPr>
            <a:normAutofit/>
          </a:bodyPr>
          <a:lstStyle/>
          <a:p>
            <a:pPr marL="4572" lvl="1" indent="0">
              <a:buNone/>
            </a:pPr>
            <a:r>
              <a:rPr lang="en-US" b="1" dirty="0" smtClean="0">
                <a:solidFill>
                  <a:schemeClr val="tx1"/>
                </a:solidFill>
              </a:rPr>
              <a:t>  // Vertex colors</a:t>
            </a:r>
          </a:p>
          <a:p>
            <a:pPr marL="4572" lvl="1" indent="0">
              <a:buNone/>
            </a:pPr>
            <a:r>
              <a:rPr lang="en-US" b="1" dirty="0" smtClean="0">
                <a:solidFill>
                  <a:schemeClr val="tx1"/>
                </a:solidFill>
              </a:rPr>
              <a:t>  </a:t>
            </a:r>
            <a:r>
              <a:rPr lang="en-US" b="1" dirty="0" smtClean="0">
                <a:solidFill>
                  <a:schemeClr val="accent1"/>
                </a:solidFill>
              </a:rPr>
              <a:t>static </a:t>
            </a:r>
            <a:r>
              <a:rPr lang="en-US" b="1" dirty="0" err="1" smtClean="0">
                <a:solidFill>
                  <a:schemeClr val="accent1"/>
                </a:solidFill>
              </a:rPr>
              <a:t>const</a:t>
            </a:r>
            <a:r>
              <a:rPr lang="en-US" b="1" dirty="0" smtClean="0">
                <a:solidFill>
                  <a:schemeClr val="accent1"/>
                </a:solidFill>
              </a:rPr>
              <a:t> </a:t>
            </a:r>
            <a:r>
              <a:rPr lang="en-US" b="1" dirty="0" err="1" smtClean="0">
                <a:solidFill>
                  <a:schemeClr val="accent1"/>
                </a:solidFill>
              </a:rPr>
              <a:t>GLfloat</a:t>
            </a:r>
            <a:r>
              <a:rPr lang="en-US" b="1" dirty="0" smtClean="0">
                <a:solidFill>
                  <a:schemeClr val="accent1"/>
                </a:solidFill>
              </a:rPr>
              <a:t> colors[] = </a:t>
            </a:r>
          </a:p>
          <a:p>
            <a:pPr marL="4572" lvl="1" indent="0">
              <a:buNone/>
            </a:pPr>
            <a:r>
              <a:rPr lang="en-US" b="1" dirty="0" smtClean="0">
                <a:solidFill>
                  <a:schemeClr val="accent1"/>
                </a:solidFill>
              </a:rPr>
              <a:t> {</a:t>
            </a:r>
          </a:p>
          <a:p>
            <a:pPr marL="4572" lvl="1" indent="0">
              <a:buNone/>
            </a:pPr>
            <a:r>
              <a:rPr lang="en-US" b="1" dirty="0">
                <a:solidFill>
                  <a:schemeClr val="accent1"/>
                </a:solidFill>
              </a:rPr>
              <a:t> </a:t>
            </a:r>
            <a:r>
              <a:rPr lang="en-US" b="1" dirty="0" smtClean="0">
                <a:solidFill>
                  <a:schemeClr val="accent1"/>
                </a:solidFill>
              </a:rPr>
              <a:t>     1.0f, 0.0f, 0.0f, </a:t>
            </a:r>
          </a:p>
          <a:p>
            <a:pPr marL="4572" lvl="1" indent="0">
              <a:buNone/>
            </a:pPr>
            <a:r>
              <a:rPr lang="en-US" b="1" dirty="0">
                <a:solidFill>
                  <a:schemeClr val="accent1"/>
                </a:solidFill>
              </a:rPr>
              <a:t> </a:t>
            </a:r>
            <a:r>
              <a:rPr lang="en-US" b="1" dirty="0" smtClean="0">
                <a:solidFill>
                  <a:schemeClr val="accent1"/>
                </a:solidFill>
              </a:rPr>
              <a:t>     0.0f, 1.0f, 0.0f,</a:t>
            </a:r>
          </a:p>
          <a:p>
            <a:pPr marL="4572" lvl="1" indent="0">
              <a:buNone/>
            </a:pPr>
            <a:r>
              <a:rPr lang="en-US" b="1" dirty="0">
                <a:solidFill>
                  <a:schemeClr val="accent1"/>
                </a:solidFill>
              </a:rPr>
              <a:t> </a:t>
            </a:r>
            <a:r>
              <a:rPr lang="en-US" b="1" dirty="0" smtClean="0">
                <a:solidFill>
                  <a:schemeClr val="accent1"/>
                </a:solidFill>
              </a:rPr>
              <a:t>     1.0f, 1.0f, 1.0f,</a:t>
            </a:r>
          </a:p>
          <a:p>
            <a:pPr marL="4572" lvl="1" indent="0">
              <a:buNone/>
            </a:pPr>
            <a:r>
              <a:rPr lang="en-US" b="1" dirty="0">
                <a:solidFill>
                  <a:schemeClr val="accent1"/>
                </a:solidFill>
              </a:rPr>
              <a:t>  </a:t>
            </a:r>
            <a:r>
              <a:rPr lang="en-US" b="1" dirty="0" smtClean="0">
                <a:solidFill>
                  <a:schemeClr val="accent1"/>
                </a:solidFill>
              </a:rPr>
              <a:t>};</a:t>
            </a:r>
          </a:p>
          <a:p>
            <a:pPr marL="4572" lvl="1" indent="0">
              <a:buNone/>
            </a:pPr>
            <a:endParaRPr lang="en-US" b="1" dirty="0">
              <a:solidFill>
                <a:schemeClr val="tx1"/>
              </a:solidFill>
            </a:endParaRPr>
          </a:p>
          <a:p>
            <a:pPr marL="4572" lvl="1" indent="0">
              <a:buNone/>
            </a:pPr>
            <a:r>
              <a:rPr lang="en-US" b="1" dirty="0" smtClean="0">
                <a:solidFill>
                  <a:schemeClr val="tx1"/>
                </a:solidFill>
              </a:rPr>
              <a:t>  // Buffer object</a:t>
            </a:r>
          </a:p>
          <a:p>
            <a:pPr marL="4572" lvl="1" indent="0">
              <a:buNone/>
            </a:pPr>
            <a:r>
              <a:rPr lang="en-US" b="1" dirty="0">
                <a:solidFill>
                  <a:schemeClr val="tx1"/>
                </a:solidFill>
              </a:rPr>
              <a:t> </a:t>
            </a:r>
            <a:r>
              <a:rPr lang="en-US" b="1" dirty="0" smtClean="0">
                <a:solidFill>
                  <a:schemeClr val="tx1"/>
                </a:solidFill>
              </a:rPr>
              <a:t> </a:t>
            </a:r>
            <a:r>
              <a:rPr lang="en-US" b="1" dirty="0" err="1" smtClean="0">
                <a:solidFill>
                  <a:schemeClr val="accent1"/>
                </a:solidFill>
              </a:rPr>
              <a:t>GLuint</a:t>
            </a:r>
            <a:r>
              <a:rPr lang="en-US" b="1" dirty="0" smtClean="0">
                <a:solidFill>
                  <a:schemeClr val="accent1"/>
                </a:solidFill>
              </a:rPr>
              <a:t> buffer;</a:t>
            </a:r>
          </a:p>
          <a:p>
            <a:pPr marL="4572" lvl="1" indent="0">
              <a:buNone/>
            </a:pPr>
            <a:endParaRPr lang="en-US" b="1" dirty="0">
              <a:solidFill>
                <a:schemeClr val="tx1"/>
              </a:solidFill>
            </a:endParaRPr>
          </a:p>
          <a:p>
            <a:pPr marL="4572" lvl="1" indent="0">
              <a:buNone/>
            </a:pPr>
            <a:r>
              <a:rPr lang="en-US" b="1" dirty="0">
                <a:solidFill>
                  <a:schemeClr val="tx1"/>
                </a:solidFill>
              </a:rPr>
              <a:t>  </a:t>
            </a:r>
            <a:r>
              <a:rPr lang="en-US" b="1" dirty="0" smtClean="0">
                <a:solidFill>
                  <a:schemeClr val="tx1"/>
                </a:solidFill>
              </a:rPr>
              <a:t>// Reserve a name for the buffer object.</a:t>
            </a:r>
          </a:p>
          <a:p>
            <a:pPr marL="4572" lvl="1" indent="0">
              <a:buNone/>
            </a:pPr>
            <a:r>
              <a:rPr lang="en-US" b="1" dirty="0">
                <a:solidFill>
                  <a:schemeClr val="tx1"/>
                </a:solidFill>
              </a:rPr>
              <a:t> </a:t>
            </a:r>
            <a:r>
              <a:rPr lang="en-US" b="1" dirty="0" smtClean="0">
                <a:solidFill>
                  <a:schemeClr val="tx1"/>
                </a:solidFill>
              </a:rPr>
              <a:t> </a:t>
            </a:r>
            <a:r>
              <a:rPr lang="en-US" b="1" dirty="0" err="1" smtClean="0">
                <a:solidFill>
                  <a:schemeClr val="accent1"/>
                </a:solidFill>
              </a:rPr>
              <a:t>glGenBuffers</a:t>
            </a:r>
            <a:r>
              <a:rPr lang="en-US" b="1" dirty="0" smtClean="0">
                <a:solidFill>
                  <a:schemeClr val="accent1"/>
                </a:solidFill>
              </a:rPr>
              <a:t>(1, &amp;buffer);</a:t>
            </a:r>
          </a:p>
          <a:p>
            <a:endParaRPr lang="en-US" b="1" dirty="0">
              <a:solidFill>
                <a:schemeClr val="tx1"/>
              </a:solidFill>
            </a:endParaRPr>
          </a:p>
          <a:p>
            <a:pPr marL="0" indent="0">
              <a:buNone/>
            </a:pPr>
            <a:endParaRPr lang="en-US" b="1" dirty="0" smtClean="0">
              <a:solidFill>
                <a:schemeClr val="tx1"/>
              </a:solidFill>
            </a:endParaRPr>
          </a:p>
        </p:txBody>
      </p:sp>
    </p:spTree>
    <p:extLst>
      <p:ext uri="{BB962C8B-B14F-4D97-AF65-F5344CB8AC3E}">
        <p14:creationId xmlns:p14="http://schemas.microsoft.com/office/powerpoint/2010/main" val="3302961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7514" y="-107092"/>
            <a:ext cx="5436972" cy="1005017"/>
          </a:xfrm>
        </p:spPr>
        <p:txBody>
          <a:bodyPr>
            <a:noAutofit/>
          </a:bodyPr>
          <a:lstStyle/>
          <a:p>
            <a:r>
              <a:rPr lang="en-US" sz="4400" dirty="0" smtClean="0"/>
              <a:t>Example 3.1 (continued)</a:t>
            </a:r>
            <a:endParaRPr lang="en-US" sz="4400" dirty="0"/>
          </a:p>
        </p:txBody>
      </p:sp>
      <p:sp>
        <p:nvSpPr>
          <p:cNvPr id="3" name="Content Placeholder 2"/>
          <p:cNvSpPr>
            <a:spLocks noGrp="1"/>
          </p:cNvSpPr>
          <p:nvPr>
            <p:ph idx="1"/>
          </p:nvPr>
        </p:nvSpPr>
        <p:spPr>
          <a:xfrm>
            <a:off x="414714" y="1178011"/>
            <a:ext cx="11362571" cy="5280671"/>
          </a:xfrm>
        </p:spPr>
        <p:txBody>
          <a:bodyPr>
            <a:normAutofit/>
          </a:bodyPr>
          <a:lstStyle/>
          <a:p>
            <a:pPr marL="4572" lvl="1" indent="0">
              <a:buNone/>
            </a:pPr>
            <a:r>
              <a:rPr lang="en-US" b="1" dirty="0" smtClean="0">
                <a:solidFill>
                  <a:schemeClr val="tx1"/>
                </a:solidFill>
              </a:rPr>
              <a:t>  // Bind it to the GL_ARRAY_BUFFER target.</a:t>
            </a:r>
          </a:p>
          <a:p>
            <a:pPr marL="4572" lvl="1" indent="0">
              <a:buNone/>
            </a:pPr>
            <a:r>
              <a:rPr lang="en-US" b="1" dirty="0">
                <a:solidFill>
                  <a:schemeClr val="tx1"/>
                </a:solidFill>
              </a:rPr>
              <a:t> </a:t>
            </a:r>
            <a:r>
              <a:rPr lang="en-US" b="1" dirty="0" smtClean="0">
                <a:solidFill>
                  <a:schemeClr val="tx1"/>
                </a:solidFill>
              </a:rPr>
              <a:t> </a:t>
            </a:r>
            <a:r>
              <a:rPr lang="en-US" b="1" dirty="0" err="1" smtClean="0">
                <a:solidFill>
                  <a:schemeClr val="accent1"/>
                </a:solidFill>
              </a:rPr>
              <a:t>glBindBuffer</a:t>
            </a:r>
            <a:r>
              <a:rPr lang="en-US" b="1" dirty="0" smtClean="0">
                <a:solidFill>
                  <a:schemeClr val="accent1"/>
                </a:solidFill>
              </a:rPr>
              <a:t>(GL_ARRAY_BUFFER, buffer);</a:t>
            </a:r>
          </a:p>
          <a:p>
            <a:pPr marL="4572" lvl="1" indent="0">
              <a:buNone/>
            </a:pPr>
            <a:endParaRPr lang="en-US" b="1" dirty="0">
              <a:solidFill>
                <a:schemeClr val="tx1"/>
              </a:solidFill>
            </a:endParaRPr>
          </a:p>
          <a:p>
            <a:pPr marL="4572" lvl="1" indent="0">
              <a:buNone/>
            </a:pPr>
            <a:r>
              <a:rPr lang="en-US" b="1" dirty="0" smtClean="0">
                <a:solidFill>
                  <a:schemeClr val="tx1"/>
                </a:solidFill>
              </a:rPr>
              <a:t>  // Allocate space for it (</a:t>
            </a:r>
            <a:r>
              <a:rPr lang="en-US" b="1" dirty="0" err="1" smtClean="0">
                <a:solidFill>
                  <a:schemeClr val="tx1"/>
                </a:solidFill>
              </a:rPr>
              <a:t>sizeof</a:t>
            </a:r>
            <a:r>
              <a:rPr lang="en-US" b="1" dirty="0" smtClean="0">
                <a:solidFill>
                  <a:schemeClr val="tx1"/>
                </a:solidFill>
              </a:rPr>
              <a:t>(positions) + </a:t>
            </a:r>
            <a:r>
              <a:rPr lang="en-US" b="1" dirty="0" err="1" smtClean="0">
                <a:solidFill>
                  <a:schemeClr val="tx1"/>
                </a:solidFill>
              </a:rPr>
              <a:t>sizeof</a:t>
            </a:r>
            <a:r>
              <a:rPr lang="en-US" b="1" dirty="0" smtClean="0">
                <a:solidFill>
                  <a:schemeClr val="tx1"/>
                </a:solidFill>
              </a:rPr>
              <a:t>(colors)).</a:t>
            </a:r>
          </a:p>
          <a:p>
            <a:pPr marL="4572" lvl="1" indent="0">
              <a:buNone/>
            </a:pPr>
            <a:r>
              <a:rPr lang="en-US" b="1" dirty="0">
                <a:solidFill>
                  <a:schemeClr val="tx1"/>
                </a:solidFill>
              </a:rPr>
              <a:t> </a:t>
            </a:r>
            <a:r>
              <a:rPr lang="en-US" b="1" dirty="0" smtClean="0">
                <a:solidFill>
                  <a:schemeClr val="tx1"/>
                </a:solidFill>
              </a:rPr>
              <a:t> </a:t>
            </a:r>
            <a:r>
              <a:rPr lang="en-US" b="1" dirty="0" err="1" smtClean="0">
                <a:solidFill>
                  <a:schemeClr val="accent1"/>
                </a:solidFill>
              </a:rPr>
              <a:t>glBufferData</a:t>
            </a:r>
            <a:r>
              <a:rPr lang="en-US" b="1" dirty="0" smtClean="0">
                <a:solidFill>
                  <a:schemeClr val="accent1"/>
                </a:solidFill>
              </a:rPr>
              <a:t>(</a:t>
            </a:r>
            <a:r>
              <a:rPr lang="en-US" b="1" dirty="0" err="1" smtClean="0">
                <a:solidFill>
                  <a:schemeClr val="accent1"/>
                </a:solidFill>
              </a:rPr>
              <a:t>GL_ARRAY_BUFFER,sizeof</a:t>
            </a:r>
            <a:r>
              <a:rPr lang="en-US" b="1" dirty="0" smtClean="0">
                <a:solidFill>
                  <a:schemeClr val="accent1"/>
                </a:solidFill>
              </a:rPr>
              <a:t>(positions) + </a:t>
            </a:r>
            <a:r>
              <a:rPr lang="en-US" b="1" dirty="0" err="1" smtClean="0">
                <a:solidFill>
                  <a:schemeClr val="accent1"/>
                </a:solidFill>
              </a:rPr>
              <a:t>sizeof</a:t>
            </a:r>
            <a:r>
              <a:rPr lang="en-US" b="1" dirty="0" smtClean="0">
                <a:solidFill>
                  <a:schemeClr val="accent1"/>
                </a:solidFill>
              </a:rPr>
              <a:t>(colors), NULL, GL_STATIC_DRAW);</a:t>
            </a:r>
          </a:p>
          <a:p>
            <a:pPr marL="4572" lvl="1" indent="0">
              <a:buNone/>
            </a:pPr>
            <a:endParaRPr lang="en-US" b="1" dirty="0">
              <a:solidFill>
                <a:schemeClr val="tx1"/>
              </a:solidFill>
            </a:endParaRPr>
          </a:p>
          <a:p>
            <a:pPr marL="4572" lvl="1" indent="0">
              <a:buNone/>
            </a:pPr>
            <a:r>
              <a:rPr lang="en-US" b="1" dirty="0" smtClean="0">
                <a:solidFill>
                  <a:schemeClr val="tx1"/>
                </a:solidFill>
              </a:rPr>
              <a:t>  // Put “positions” at offset zero in the buffer.</a:t>
            </a:r>
          </a:p>
          <a:p>
            <a:pPr marL="4572" lvl="1" indent="0">
              <a:buNone/>
            </a:pPr>
            <a:r>
              <a:rPr lang="en-US" b="1" dirty="0">
                <a:solidFill>
                  <a:schemeClr val="tx1"/>
                </a:solidFill>
              </a:rPr>
              <a:t> </a:t>
            </a:r>
            <a:r>
              <a:rPr lang="en-US" b="1" dirty="0" smtClean="0">
                <a:solidFill>
                  <a:schemeClr val="tx1"/>
                </a:solidFill>
              </a:rPr>
              <a:t> </a:t>
            </a:r>
            <a:r>
              <a:rPr lang="en-US" b="1" dirty="0" err="1" smtClean="0">
                <a:solidFill>
                  <a:schemeClr val="accent1"/>
                </a:solidFill>
              </a:rPr>
              <a:t>glBufferSubData</a:t>
            </a:r>
            <a:r>
              <a:rPr lang="en-US" b="1" dirty="0" smtClean="0">
                <a:solidFill>
                  <a:schemeClr val="accent1"/>
                </a:solidFill>
              </a:rPr>
              <a:t>(GL_ARRAY_BUFFER, 0, </a:t>
            </a:r>
            <a:r>
              <a:rPr lang="en-US" b="1" dirty="0" err="1" smtClean="0">
                <a:solidFill>
                  <a:schemeClr val="accent1"/>
                </a:solidFill>
              </a:rPr>
              <a:t>sizeof</a:t>
            </a:r>
            <a:r>
              <a:rPr lang="en-US" b="1" dirty="0" smtClean="0">
                <a:solidFill>
                  <a:schemeClr val="accent1"/>
                </a:solidFill>
              </a:rPr>
              <a:t>(positions), positions);</a:t>
            </a:r>
          </a:p>
          <a:p>
            <a:pPr marL="4572" lvl="1" indent="0">
              <a:buNone/>
            </a:pPr>
            <a:endParaRPr lang="en-US" b="1" dirty="0">
              <a:solidFill>
                <a:schemeClr val="accent1"/>
              </a:solidFill>
            </a:endParaRPr>
          </a:p>
          <a:p>
            <a:pPr marL="4572" lvl="1" indent="0">
              <a:buNone/>
            </a:pPr>
            <a:r>
              <a:rPr lang="en-US" b="1" dirty="0" smtClean="0">
                <a:solidFill>
                  <a:schemeClr val="tx1"/>
                </a:solidFill>
              </a:rPr>
              <a:t>  // Put “colors” at an offset in the buffer equal to the filled size of the buffer so far.</a:t>
            </a:r>
          </a:p>
          <a:p>
            <a:pPr marL="4572" lvl="1" indent="0">
              <a:buNone/>
            </a:pPr>
            <a:r>
              <a:rPr lang="en-US" b="1" dirty="0">
                <a:solidFill>
                  <a:schemeClr val="tx1"/>
                </a:solidFill>
              </a:rPr>
              <a:t> </a:t>
            </a:r>
            <a:r>
              <a:rPr lang="en-US" b="1" dirty="0" smtClean="0">
                <a:solidFill>
                  <a:schemeClr val="tx1"/>
                </a:solidFill>
              </a:rPr>
              <a:t> </a:t>
            </a:r>
            <a:r>
              <a:rPr lang="en-US" b="1" dirty="0" err="1" smtClean="0">
                <a:solidFill>
                  <a:schemeClr val="accent1"/>
                </a:solidFill>
              </a:rPr>
              <a:t>glBufferSubData</a:t>
            </a:r>
            <a:r>
              <a:rPr lang="en-US" b="1" dirty="0" smtClean="0">
                <a:solidFill>
                  <a:schemeClr val="accent1"/>
                </a:solidFill>
              </a:rPr>
              <a:t>(GL_ARRAY_BUFFER, </a:t>
            </a:r>
            <a:r>
              <a:rPr lang="en-US" b="1" dirty="0" err="1" smtClean="0">
                <a:solidFill>
                  <a:schemeClr val="accent1"/>
                </a:solidFill>
              </a:rPr>
              <a:t>sizeof</a:t>
            </a:r>
            <a:r>
              <a:rPr lang="en-US" b="1" dirty="0" smtClean="0">
                <a:solidFill>
                  <a:schemeClr val="accent1"/>
                </a:solidFill>
              </a:rPr>
              <a:t>(positions), </a:t>
            </a:r>
            <a:r>
              <a:rPr lang="en-US" b="1" dirty="0" err="1" smtClean="0">
                <a:solidFill>
                  <a:schemeClr val="accent1"/>
                </a:solidFill>
              </a:rPr>
              <a:t>sizeof</a:t>
            </a:r>
            <a:r>
              <a:rPr lang="en-US" b="1" dirty="0" smtClean="0">
                <a:solidFill>
                  <a:schemeClr val="accent1"/>
                </a:solidFill>
              </a:rPr>
              <a:t>(colors), colors);</a:t>
            </a:r>
          </a:p>
          <a:p>
            <a:pPr marL="4572" lvl="1" indent="0">
              <a:buNone/>
            </a:pPr>
            <a:endParaRPr lang="en-US" b="1" dirty="0">
              <a:solidFill>
                <a:schemeClr val="tx1"/>
              </a:solidFill>
            </a:endParaRPr>
          </a:p>
          <a:p>
            <a:pPr marL="4572" lvl="1" indent="0">
              <a:buNone/>
            </a:pPr>
            <a:r>
              <a:rPr lang="en-US" b="1" dirty="0" smtClean="0">
                <a:solidFill>
                  <a:schemeClr val="tx1"/>
                </a:solidFill>
              </a:rPr>
              <a:t>   </a:t>
            </a:r>
          </a:p>
          <a:p>
            <a:endParaRPr lang="en-US" b="1" dirty="0">
              <a:solidFill>
                <a:schemeClr val="tx1"/>
              </a:solidFill>
            </a:endParaRPr>
          </a:p>
          <a:p>
            <a:pPr marL="0" indent="0">
              <a:buNone/>
            </a:pPr>
            <a:endParaRPr lang="en-US" b="1" dirty="0" smtClean="0">
              <a:solidFill>
                <a:schemeClr val="tx1"/>
              </a:solidFill>
            </a:endParaRPr>
          </a:p>
        </p:txBody>
      </p:sp>
    </p:spTree>
    <p:extLst>
      <p:ext uri="{BB962C8B-B14F-4D97-AF65-F5344CB8AC3E}">
        <p14:creationId xmlns:p14="http://schemas.microsoft.com/office/powerpoint/2010/main" val="828897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3121" y="86245"/>
            <a:ext cx="8165757" cy="1005017"/>
          </a:xfrm>
        </p:spPr>
        <p:txBody>
          <a:bodyPr>
            <a:noAutofit/>
          </a:bodyPr>
          <a:lstStyle/>
          <a:p>
            <a:r>
              <a:rPr lang="en-US" sz="4400" dirty="0" smtClean="0"/>
              <a:t>Initializing Part of a Buffer (continued)</a:t>
            </a:r>
            <a:endParaRPr lang="en-US" sz="4400" dirty="0"/>
          </a:p>
        </p:txBody>
      </p:sp>
      <p:sp>
        <p:nvSpPr>
          <p:cNvPr id="3" name="Content Placeholder 2"/>
          <p:cNvSpPr>
            <a:spLocks noGrp="1"/>
          </p:cNvSpPr>
          <p:nvPr>
            <p:ph idx="1"/>
          </p:nvPr>
        </p:nvSpPr>
        <p:spPr>
          <a:xfrm>
            <a:off x="414714" y="1178011"/>
            <a:ext cx="11362571" cy="5280671"/>
          </a:xfrm>
        </p:spPr>
        <p:txBody>
          <a:bodyPr>
            <a:normAutofit/>
          </a:bodyPr>
          <a:lstStyle/>
          <a:p>
            <a:pPr marL="4572" lvl="1" indent="0">
              <a:buNone/>
            </a:pPr>
            <a:r>
              <a:rPr lang="en-US" b="1" dirty="0" smtClean="0">
                <a:solidFill>
                  <a:schemeClr val="tx1"/>
                </a:solidFill>
              </a:rPr>
              <a:t>  </a:t>
            </a:r>
            <a:endParaRPr lang="en-US" b="1" dirty="0">
              <a:solidFill>
                <a:schemeClr val="tx1"/>
              </a:solidFill>
            </a:endParaRPr>
          </a:p>
          <a:p>
            <a:pPr marL="4572" lvl="1" indent="0">
              <a:buNone/>
            </a:pPr>
            <a:r>
              <a:rPr lang="en-US" b="1" dirty="0" smtClean="0">
                <a:solidFill>
                  <a:schemeClr val="tx1"/>
                </a:solidFill>
              </a:rPr>
              <a:t>   </a:t>
            </a:r>
          </a:p>
          <a:p>
            <a:endParaRPr lang="en-US" b="1" dirty="0">
              <a:solidFill>
                <a:schemeClr val="tx1"/>
              </a:solidFill>
            </a:endParaRPr>
          </a:p>
          <a:p>
            <a:pPr marL="0" indent="0">
              <a:buNone/>
            </a:pPr>
            <a:endParaRPr lang="en-US" b="1" dirty="0" smtClean="0">
              <a:solidFill>
                <a:schemeClr val="tx1"/>
              </a:solidFill>
            </a:endParaRPr>
          </a:p>
        </p:txBody>
      </p:sp>
      <p:sp>
        <p:nvSpPr>
          <p:cNvPr id="4" name="TextBox 3"/>
          <p:cNvSpPr txBox="1"/>
          <p:nvPr/>
        </p:nvSpPr>
        <p:spPr>
          <a:xfrm>
            <a:off x="840259" y="1442124"/>
            <a:ext cx="10511481" cy="4154984"/>
          </a:xfrm>
          <a:prstGeom prst="rect">
            <a:avLst/>
          </a:prstGeom>
          <a:noFill/>
        </p:spPr>
        <p:txBody>
          <a:bodyPr wrap="square" rtlCol="0">
            <a:spAutoFit/>
          </a:bodyPr>
          <a:lstStyle/>
          <a:p>
            <a:r>
              <a:rPr lang="en-US" sz="2400" b="1" dirty="0" smtClean="0"/>
              <a:t>Use </a:t>
            </a:r>
            <a:r>
              <a:rPr lang="en-US" sz="2400" b="1" dirty="0" err="1" smtClean="0">
                <a:solidFill>
                  <a:schemeClr val="accent1"/>
                </a:solidFill>
              </a:rPr>
              <a:t>glClearBufferData</a:t>
            </a:r>
            <a:r>
              <a:rPr lang="en-US" sz="2400" b="1" dirty="0" smtClean="0">
                <a:solidFill>
                  <a:schemeClr val="accent1"/>
                </a:solidFill>
              </a:rPr>
              <a:t>() </a:t>
            </a:r>
            <a:r>
              <a:rPr lang="en-US" sz="2400" b="1" dirty="0" smtClean="0"/>
              <a:t>or </a:t>
            </a:r>
            <a:r>
              <a:rPr lang="en-US" sz="2400" b="1" dirty="0" err="1" smtClean="0">
                <a:solidFill>
                  <a:schemeClr val="accent1"/>
                </a:solidFill>
              </a:rPr>
              <a:t>glClearBufferSubData</a:t>
            </a:r>
            <a:r>
              <a:rPr lang="en-US" sz="2400" b="1" dirty="0" smtClean="0">
                <a:solidFill>
                  <a:schemeClr val="accent1"/>
                </a:solidFill>
              </a:rPr>
              <a:t>() </a:t>
            </a:r>
            <a:r>
              <a:rPr lang="en-US" sz="2400" b="1" dirty="0" smtClean="0"/>
              <a:t>to clear the buffer.</a:t>
            </a:r>
          </a:p>
          <a:p>
            <a:endParaRPr lang="en-US" sz="800" b="1" dirty="0"/>
          </a:p>
          <a:p>
            <a:r>
              <a:rPr lang="en-US" sz="2400" b="1" dirty="0" err="1" smtClean="0">
                <a:solidFill>
                  <a:schemeClr val="accent1"/>
                </a:solidFill>
              </a:rPr>
              <a:t>glClearBufferData</a:t>
            </a:r>
            <a:r>
              <a:rPr lang="en-US" sz="2400" b="1" dirty="0" smtClean="0">
                <a:solidFill>
                  <a:schemeClr val="accent1"/>
                </a:solidFill>
              </a:rPr>
              <a:t>(target, </a:t>
            </a:r>
            <a:r>
              <a:rPr lang="en-US" sz="2400" b="1" dirty="0" err="1" smtClean="0">
                <a:solidFill>
                  <a:schemeClr val="accent1"/>
                </a:solidFill>
              </a:rPr>
              <a:t>internalformat</a:t>
            </a:r>
            <a:r>
              <a:rPr lang="en-US" sz="2400" b="1" dirty="0" smtClean="0">
                <a:solidFill>
                  <a:schemeClr val="accent1"/>
                </a:solidFill>
              </a:rPr>
              <a:t>, format, type, data);</a:t>
            </a:r>
          </a:p>
          <a:p>
            <a:endParaRPr lang="en-US" sz="800" b="1" dirty="0" smtClean="0"/>
          </a:p>
          <a:p>
            <a:r>
              <a:rPr lang="en-US" sz="2400" b="1" dirty="0" err="1" smtClean="0">
                <a:solidFill>
                  <a:schemeClr val="accent1"/>
                </a:solidFill>
              </a:rPr>
              <a:t>glClearBufferSubData</a:t>
            </a:r>
            <a:r>
              <a:rPr lang="en-US" sz="2400" b="1" dirty="0" smtClean="0">
                <a:solidFill>
                  <a:schemeClr val="accent1"/>
                </a:solidFill>
              </a:rPr>
              <a:t>(target, </a:t>
            </a:r>
            <a:r>
              <a:rPr lang="en-US" sz="2400" b="1" dirty="0" err="1" smtClean="0">
                <a:solidFill>
                  <a:schemeClr val="accent1"/>
                </a:solidFill>
              </a:rPr>
              <a:t>internalformat</a:t>
            </a:r>
            <a:r>
              <a:rPr lang="en-US" sz="2400" b="1" dirty="0" smtClean="0">
                <a:solidFill>
                  <a:schemeClr val="accent1"/>
                </a:solidFill>
              </a:rPr>
              <a:t>, offset, size, format, type, data);</a:t>
            </a:r>
          </a:p>
          <a:p>
            <a:endParaRPr lang="en-US" sz="2400" b="1" dirty="0"/>
          </a:p>
          <a:p>
            <a:r>
              <a:rPr lang="en-US" sz="2400" b="1" dirty="0" smtClean="0"/>
              <a:t>Note:  The data is first converted into the format specified by </a:t>
            </a:r>
            <a:r>
              <a:rPr lang="en-US" sz="2400" b="1" dirty="0" err="1" smtClean="0"/>
              <a:t>internalformat</a:t>
            </a:r>
            <a:r>
              <a:rPr lang="en-US" sz="2400" b="1" dirty="0" smtClean="0"/>
              <a:t>.  </a:t>
            </a:r>
          </a:p>
          <a:p>
            <a:r>
              <a:rPr lang="en-US" sz="2400" b="1" dirty="0" smtClean="0"/>
              <a:t>Then the data is used to fil the specified range of the buffer’s data store.  In other words, you can initialize the data store of a buffer object this way.</a:t>
            </a:r>
          </a:p>
          <a:p>
            <a:endParaRPr lang="en-US" sz="2400" b="1" dirty="0"/>
          </a:p>
          <a:p>
            <a:r>
              <a:rPr lang="en-US" sz="2400" b="1" dirty="0" smtClean="0"/>
              <a:t>Data can also be copied between buffer objects using </a:t>
            </a:r>
            <a:r>
              <a:rPr lang="en-US" sz="2400" b="1" dirty="0" err="1" smtClean="0">
                <a:solidFill>
                  <a:schemeClr val="accent1"/>
                </a:solidFill>
              </a:rPr>
              <a:t>glCopyBufferSubData</a:t>
            </a:r>
            <a:r>
              <a:rPr lang="en-US" sz="2400" b="1" dirty="0" smtClean="0">
                <a:solidFill>
                  <a:schemeClr val="accent1"/>
                </a:solidFill>
              </a:rPr>
              <a:t>().</a:t>
            </a:r>
          </a:p>
          <a:p>
            <a:endParaRPr lang="en-US" sz="800" b="1" dirty="0">
              <a:solidFill>
                <a:schemeClr val="accent1"/>
              </a:solidFill>
            </a:endParaRPr>
          </a:p>
          <a:p>
            <a:r>
              <a:rPr lang="en-US" sz="2400" b="1" dirty="0" err="1" smtClean="0">
                <a:solidFill>
                  <a:schemeClr val="accent1"/>
                </a:solidFill>
              </a:rPr>
              <a:t>glCopyBufferSubData</a:t>
            </a:r>
            <a:r>
              <a:rPr lang="en-US" sz="2400" b="1" dirty="0" smtClean="0">
                <a:solidFill>
                  <a:schemeClr val="accent1"/>
                </a:solidFill>
              </a:rPr>
              <a:t>(</a:t>
            </a:r>
            <a:r>
              <a:rPr lang="en-US" sz="2400" b="1" dirty="0" err="1" smtClean="0">
                <a:solidFill>
                  <a:schemeClr val="accent1"/>
                </a:solidFill>
              </a:rPr>
              <a:t>readtarget</a:t>
            </a:r>
            <a:r>
              <a:rPr lang="en-US" sz="2400" b="1" dirty="0" smtClean="0">
                <a:solidFill>
                  <a:schemeClr val="accent1"/>
                </a:solidFill>
              </a:rPr>
              <a:t>, </a:t>
            </a:r>
            <a:r>
              <a:rPr lang="en-US" sz="2400" b="1" dirty="0" err="1" smtClean="0">
                <a:solidFill>
                  <a:schemeClr val="accent1"/>
                </a:solidFill>
              </a:rPr>
              <a:t>writetarget</a:t>
            </a:r>
            <a:r>
              <a:rPr lang="en-US" sz="2400" b="1" dirty="0" smtClean="0">
                <a:solidFill>
                  <a:schemeClr val="accent1"/>
                </a:solidFill>
              </a:rPr>
              <a:t>, </a:t>
            </a:r>
            <a:r>
              <a:rPr lang="en-US" sz="2400" b="1" dirty="0" err="1" smtClean="0">
                <a:solidFill>
                  <a:schemeClr val="accent1"/>
                </a:solidFill>
              </a:rPr>
              <a:t>readoffset</a:t>
            </a:r>
            <a:r>
              <a:rPr lang="en-US" sz="2400" b="1" dirty="0" smtClean="0">
                <a:solidFill>
                  <a:schemeClr val="accent1"/>
                </a:solidFill>
              </a:rPr>
              <a:t>, </a:t>
            </a:r>
            <a:r>
              <a:rPr lang="en-US" sz="2400" b="1" dirty="0" err="1" smtClean="0">
                <a:solidFill>
                  <a:schemeClr val="accent1"/>
                </a:solidFill>
              </a:rPr>
              <a:t>writeoffset</a:t>
            </a:r>
            <a:r>
              <a:rPr lang="en-US" sz="2400" b="1" dirty="0" smtClean="0">
                <a:solidFill>
                  <a:schemeClr val="accent1"/>
                </a:solidFill>
              </a:rPr>
              <a:t>, size);</a:t>
            </a:r>
          </a:p>
        </p:txBody>
      </p:sp>
    </p:spTree>
    <p:extLst>
      <p:ext uri="{BB962C8B-B14F-4D97-AF65-F5344CB8AC3E}">
        <p14:creationId xmlns:p14="http://schemas.microsoft.com/office/powerpoint/2010/main" val="2354894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3121" y="86245"/>
            <a:ext cx="8165757" cy="1005017"/>
          </a:xfrm>
        </p:spPr>
        <p:txBody>
          <a:bodyPr>
            <a:noAutofit/>
          </a:bodyPr>
          <a:lstStyle/>
          <a:p>
            <a:r>
              <a:rPr lang="en-US" sz="4400" dirty="0" smtClean="0"/>
              <a:t>Accessing Contents of the Buffer</a:t>
            </a:r>
            <a:endParaRPr lang="en-US" sz="4400" dirty="0"/>
          </a:p>
        </p:txBody>
      </p:sp>
      <p:sp>
        <p:nvSpPr>
          <p:cNvPr id="3" name="Content Placeholder 2"/>
          <p:cNvSpPr>
            <a:spLocks noGrp="1"/>
          </p:cNvSpPr>
          <p:nvPr>
            <p:ph idx="1"/>
          </p:nvPr>
        </p:nvSpPr>
        <p:spPr>
          <a:xfrm>
            <a:off x="414714" y="1178011"/>
            <a:ext cx="11362571" cy="5280671"/>
          </a:xfrm>
        </p:spPr>
        <p:txBody>
          <a:bodyPr>
            <a:normAutofit/>
          </a:bodyPr>
          <a:lstStyle/>
          <a:p>
            <a:pPr marL="4572" lvl="1" indent="0">
              <a:buNone/>
            </a:pPr>
            <a:r>
              <a:rPr lang="en-US" b="1" dirty="0" smtClean="0">
                <a:solidFill>
                  <a:schemeClr val="tx1"/>
                </a:solidFill>
              </a:rPr>
              <a:t>  </a:t>
            </a:r>
            <a:endParaRPr lang="en-US" b="1" dirty="0">
              <a:solidFill>
                <a:schemeClr val="tx1"/>
              </a:solidFill>
            </a:endParaRPr>
          </a:p>
          <a:p>
            <a:pPr marL="4572" lvl="1" indent="0">
              <a:buNone/>
            </a:pPr>
            <a:r>
              <a:rPr lang="en-US" b="1" dirty="0" smtClean="0">
                <a:solidFill>
                  <a:schemeClr val="tx1"/>
                </a:solidFill>
              </a:rPr>
              <a:t>   </a:t>
            </a:r>
          </a:p>
          <a:p>
            <a:endParaRPr lang="en-US" b="1" dirty="0">
              <a:solidFill>
                <a:schemeClr val="tx1"/>
              </a:solidFill>
            </a:endParaRPr>
          </a:p>
          <a:p>
            <a:pPr marL="0" indent="0">
              <a:buNone/>
            </a:pPr>
            <a:endParaRPr lang="en-US" b="1" dirty="0" smtClean="0">
              <a:solidFill>
                <a:schemeClr val="tx1"/>
              </a:solidFill>
            </a:endParaRPr>
          </a:p>
        </p:txBody>
      </p:sp>
      <p:sp>
        <p:nvSpPr>
          <p:cNvPr id="4" name="TextBox 3"/>
          <p:cNvSpPr txBox="1"/>
          <p:nvPr/>
        </p:nvSpPr>
        <p:spPr>
          <a:xfrm>
            <a:off x="840259" y="1442124"/>
            <a:ext cx="10511481" cy="4893647"/>
          </a:xfrm>
          <a:prstGeom prst="rect">
            <a:avLst/>
          </a:prstGeom>
          <a:noFill/>
        </p:spPr>
        <p:txBody>
          <a:bodyPr wrap="square" rtlCol="0">
            <a:spAutoFit/>
          </a:bodyPr>
          <a:lstStyle/>
          <a:p>
            <a:r>
              <a:rPr lang="en-US" sz="2400" b="1" dirty="0" smtClean="0"/>
              <a:t>All of the functions covered in this section so far, i.e., </a:t>
            </a:r>
            <a:r>
              <a:rPr lang="en-US" sz="2400" b="1" dirty="0" err="1" smtClean="0">
                <a:solidFill>
                  <a:schemeClr val="accent1"/>
                </a:solidFill>
              </a:rPr>
              <a:t>glBufferData</a:t>
            </a:r>
            <a:r>
              <a:rPr lang="en-US" sz="2400" b="1" dirty="0" smtClean="0">
                <a:solidFill>
                  <a:schemeClr val="accent1"/>
                </a:solidFill>
              </a:rPr>
              <a:t>()</a:t>
            </a:r>
            <a:r>
              <a:rPr lang="en-US" sz="2400" b="1" dirty="0" smtClean="0"/>
              <a:t>, </a:t>
            </a:r>
            <a:r>
              <a:rPr lang="en-US" sz="2400" b="1" dirty="0" err="1" smtClean="0">
                <a:solidFill>
                  <a:schemeClr val="accent1"/>
                </a:solidFill>
              </a:rPr>
              <a:t>glBufferSubData</a:t>
            </a:r>
            <a:r>
              <a:rPr lang="en-US" sz="2400" b="1" dirty="0" smtClean="0">
                <a:solidFill>
                  <a:schemeClr val="accent1"/>
                </a:solidFill>
              </a:rPr>
              <a:t>(), </a:t>
            </a:r>
            <a:r>
              <a:rPr lang="en-US" sz="2400" b="1" dirty="0" smtClean="0"/>
              <a:t>and </a:t>
            </a:r>
            <a:r>
              <a:rPr lang="en-US" sz="2400" b="1" dirty="0" err="1" smtClean="0">
                <a:solidFill>
                  <a:schemeClr val="accent1"/>
                </a:solidFill>
              </a:rPr>
              <a:t>glGetBufferSubData</a:t>
            </a:r>
            <a:r>
              <a:rPr lang="en-US" sz="2400" b="1" dirty="0" smtClean="0">
                <a:solidFill>
                  <a:schemeClr val="accent1"/>
                </a:solidFill>
              </a:rPr>
              <a:t>() </a:t>
            </a:r>
            <a:r>
              <a:rPr lang="en-US" sz="2400" b="1" dirty="0" smtClean="0"/>
              <a:t>all cause OpenGL to make </a:t>
            </a:r>
          </a:p>
          <a:p>
            <a:r>
              <a:rPr lang="en-US" sz="2400" b="1" dirty="0" smtClean="0"/>
              <a:t>a copy of your data.</a:t>
            </a:r>
          </a:p>
          <a:p>
            <a:endParaRPr lang="en-US" sz="2400" b="1" dirty="0"/>
          </a:p>
          <a:p>
            <a:r>
              <a:rPr lang="en-US" sz="2400" b="1" dirty="0" smtClean="0"/>
              <a:t>Use </a:t>
            </a:r>
            <a:r>
              <a:rPr lang="en-US" sz="2400" b="1" dirty="0" err="1" smtClean="0">
                <a:solidFill>
                  <a:schemeClr val="accent1"/>
                </a:solidFill>
              </a:rPr>
              <a:t>glMapBuffer</a:t>
            </a:r>
            <a:r>
              <a:rPr lang="en-US" sz="2400" b="1" dirty="0" smtClean="0">
                <a:solidFill>
                  <a:schemeClr val="accent1"/>
                </a:solidFill>
              </a:rPr>
              <a:t>(target, access) </a:t>
            </a:r>
            <a:r>
              <a:rPr lang="en-US" sz="2400" b="1" dirty="0" smtClean="0"/>
              <a:t>to obtain access to memory owned by OpenGL.</a:t>
            </a:r>
          </a:p>
          <a:p>
            <a:endParaRPr lang="en-US" sz="2400" b="1" dirty="0"/>
          </a:p>
          <a:p>
            <a:r>
              <a:rPr lang="en-US" sz="2400" b="1" dirty="0" smtClean="0"/>
              <a:t>Maps to the client’s address space the entire data store of the buffer object currently bound to </a:t>
            </a:r>
            <a:r>
              <a:rPr lang="en-US" sz="2400" b="1" dirty="0" smtClean="0">
                <a:solidFill>
                  <a:schemeClr val="accent1"/>
                </a:solidFill>
              </a:rPr>
              <a:t>target</a:t>
            </a:r>
            <a:r>
              <a:rPr lang="en-US" sz="2400" b="1" dirty="0" smtClean="0"/>
              <a:t>.  Data can then be directly read/written relative to the returned pointer, depending on the </a:t>
            </a:r>
            <a:r>
              <a:rPr lang="en-US" sz="2400" b="1" dirty="0" smtClean="0">
                <a:solidFill>
                  <a:schemeClr val="accent1"/>
                </a:solidFill>
              </a:rPr>
              <a:t>access</a:t>
            </a:r>
            <a:r>
              <a:rPr lang="en-US" sz="2400" b="1" dirty="0" smtClean="0"/>
              <a:t> policy.</a:t>
            </a:r>
          </a:p>
          <a:p>
            <a:endParaRPr lang="en-US" sz="2400" b="1" dirty="0"/>
          </a:p>
          <a:p>
            <a:r>
              <a:rPr lang="en-US" sz="2400" b="1" dirty="0" smtClean="0"/>
              <a:t>Access modes for </a:t>
            </a:r>
            <a:r>
              <a:rPr lang="en-US" sz="2400" b="1" dirty="0" err="1" smtClean="0">
                <a:solidFill>
                  <a:schemeClr val="accent1"/>
                </a:solidFill>
              </a:rPr>
              <a:t>glMapBuffer</a:t>
            </a:r>
            <a:r>
              <a:rPr lang="en-US" sz="2400" b="1" dirty="0" smtClean="0">
                <a:solidFill>
                  <a:schemeClr val="accent1"/>
                </a:solidFill>
              </a:rPr>
              <a:t>()</a:t>
            </a:r>
            <a:r>
              <a:rPr lang="en-US" sz="2400" b="1" dirty="0" smtClean="0"/>
              <a:t>:  </a:t>
            </a:r>
            <a:r>
              <a:rPr lang="en-US" sz="2400" b="1" dirty="0" smtClean="0">
                <a:solidFill>
                  <a:schemeClr val="accent1"/>
                </a:solidFill>
              </a:rPr>
              <a:t>GL_READ_ONLY, GL_WRITE_ONLY, GL_READ_WRITE</a:t>
            </a:r>
            <a:r>
              <a:rPr lang="en-US" sz="2400" b="1" dirty="0" smtClean="0"/>
              <a:t>.</a:t>
            </a:r>
          </a:p>
          <a:p>
            <a:endParaRPr lang="en-US" sz="2400" b="1" dirty="0"/>
          </a:p>
          <a:p>
            <a:r>
              <a:rPr lang="en-US" sz="2400" b="1" dirty="0" smtClean="0"/>
              <a:t>When finished:  </a:t>
            </a:r>
            <a:r>
              <a:rPr lang="en-US" sz="2400" b="1" dirty="0" err="1" smtClean="0">
                <a:solidFill>
                  <a:schemeClr val="accent1"/>
                </a:solidFill>
              </a:rPr>
              <a:t>glUnmapBuffer</a:t>
            </a:r>
            <a:r>
              <a:rPr lang="en-US" sz="2400" b="1" dirty="0" smtClean="0">
                <a:solidFill>
                  <a:schemeClr val="accent1"/>
                </a:solidFill>
              </a:rPr>
              <a:t>(target);</a:t>
            </a:r>
          </a:p>
        </p:txBody>
      </p:sp>
    </p:spTree>
    <p:extLst>
      <p:ext uri="{BB962C8B-B14F-4D97-AF65-F5344CB8AC3E}">
        <p14:creationId xmlns:p14="http://schemas.microsoft.com/office/powerpoint/2010/main" val="3302078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005" y="0"/>
            <a:ext cx="11013989" cy="1005017"/>
          </a:xfrm>
        </p:spPr>
        <p:txBody>
          <a:bodyPr>
            <a:noAutofit/>
          </a:bodyPr>
          <a:lstStyle/>
          <a:p>
            <a:r>
              <a:rPr lang="en-US" sz="4400" dirty="0" smtClean="0"/>
              <a:t>Example 3.2:  Initializing a Buffer with </a:t>
            </a:r>
            <a:r>
              <a:rPr lang="en-US" sz="4400" dirty="0" err="1" smtClean="0"/>
              <a:t>glMapBuffer</a:t>
            </a:r>
            <a:r>
              <a:rPr lang="en-US" sz="4400" dirty="0" smtClean="0"/>
              <a:t>()</a:t>
            </a:r>
            <a:endParaRPr lang="en-US" sz="4400" dirty="0"/>
          </a:p>
        </p:txBody>
      </p:sp>
      <p:sp>
        <p:nvSpPr>
          <p:cNvPr id="3" name="Content Placeholder 2"/>
          <p:cNvSpPr>
            <a:spLocks noGrp="1"/>
          </p:cNvSpPr>
          <p:nvPr>
            <p:ph idx="1"/>
          </p:nvPr>
        </p:nvSpPr>
        <p:spPr>
          <a:xfrm>
            <a:off x="414714" y="1178011"/>
            <a:ext cx="11362571" cy="5280671"/>
          </a:xfrm>
        </p:spPr>
        <p:txBody>
          <a:bodyPr>
            <a:normAutofit/>
          </a:bodyPr>
          <a:lstStyle/>
          <a:p>
            <a:pPr marL="4572" lvl="1" indent="0">
              <a:buNone/>
            </a:pPr>
            <a:r>
              <a:rPr lang="en-US" b="1" dirty="0" smtClean="0">
                <a:solidFill>
                  <a:schemeClr val="tx1"/>
                </a:solidFill>
              </a:rPr>
              <a:t>  </a:t>
            </a:r>
            <a:endParaRPr lang="en-US" b="1" dirty="0">
              <a:solidFill>
                <a:schemeClr val="tx1"/>
              </a:solidFill>
            </a:endParaRPr>
          </a:p>
          <a:p>
            <a:pPr marL="4572" lvl="1" indent="0">
              <a:buNone/>
            </a:pPr>
            <a:r>
              <a:rPr lang="en-US" b="1" dirty="0" smtClean="0">
                <a:solidFill>
                  <a:schemeClr val="tx1"/>
                </a:solidFill>
              </a:rPr>
              <a:t>   </a:t>
            </a:r>
          </a:p>
          <a:p>
            <a:endParaRPr lang="en-US" b="1" dirty="0">
              <a:solidFill>
                <a:schemeClr val="tx1"/>
              </a:solidFill>
            </a:endParaRPr>
          </a:p>
          <a:p>
            <a:pPr marL="0" indent="0">
              <a:buNone/>
            </a:pPr>
            <a:endParaRPr lang="en-US" b="1" dirty="0" smtClean="0">
              <a:solidFill>
                <a:schemeClr val="tx1"/>
              </a:solidFill>
            </a:endParaRPr>
          </a:p>
        </p:txBody>
      </p:sp>
      <p:sp>
        <p:nvSpPr>
          <p:cNvPr id="5" name="TextBox 4"/>
          <p:cNvSpPr txBox="1"/>
          <p:nvPr/>
        </p:nvSpPr>
        <p:spPr>
          <a:xfrm>
            <a:off x="329514" y="1005017"/>
            <a:ext cx="11447771" cy="5539978"/>
          </a:xfrm>
          <a:prstGeom prst="rect">
            <a:avLst/>
          </a:prstGeom>
          <a:noFill/>
        </p:spPr>
        <p:txBody>
          <a:bodyPr wrap="square" rtlCol="0">
            <a:spAutoFit/>
          </a:bodyPr>
          <a:lstStyle/>
          <a:p>
            <a:r>
              <a:rPr lang="en-US" sz="2400" b="1" dirty="0" err="1" smtClean="0">
                <a:solidFill>
                  <a:schemeClr val="accent1"/>
                </a:solidFill>
              </a:rPr>
              <a:t>GLuint</a:t>
            </a:r>
            <a:r>
              <a:rPr lang="en-US" sz="2400" b="1" dirty="0" smtClean="0">
                <a:solidFill>
                  <a:schemeClr val="accent1"/>
                </a:solidFill>
              </a:rPr>
              <a:t> buffer;</a:t>
            </a:r>
          </a:p>
          <a:p>
            <a:r>
              <a:rPr lang="en-US" sz="2400" b="1" dirty="0" smtClean="0">
                <a:solidFill>
                  <a:schemeClr val="accent1"/>
                </a:solidFill>
              </a:rPr>
              <a:t>FILE * f;</a:t>
            </a:r>
          </a:p>
          <a:p>
            <a:r>
              <a:rPr lang="en-US" sz="2400" b="1" dirty="0" err="1">
                <a:solidFill>
                  <a:schemeClr val="accent1"/>
                </a:solidFill>
              </a:rPr>
              <a:t>s</a:t>
            </a:r>
            <a:r>
              <a:rPr lang="en-US" sz="2400" b="1" dirty="0" err="1" smtClean="0">
                <a:solidFill>
                  <a:schemeClr val="accent1"/>
                </a:solidFill>
              </a:rPr>
              <a:t>ize_t</a:t>
            </a:r>
            <a:r>
              <a:rPr lang="en-US" sz="2400" b="1" dirty="0" smtClean="0">
                <a:solidFill>
                  <a:schemeClr val="accent1"/>
                </a:solidFill>
              </a:rPr>
              <a:t> </a:t>
            </a:r>
            <a:r>
              <a:rPr lang="en-US" sz="2400" b="1" dirty="0" err="1" smtClean="0">
                <a:solidFill>
                  <a:schemeClr val="accent1"/>
                </a:solidFill>
              </a:rPr>
              <a:t>filesize</a:t>
            </a:r>
            <a:r>
              <a:rPr lang="en-US" sz="2400" b="1" dirty="0" smtClean="0">
                <a:solidFill>
                  <a:schemeClr val="accent1"/>
                </a:solidFill>
              </a:rPr>
              <a:t>;</a:t>
            </a:r>
          </a:p>
          <a:p>
            <a:endParaRPr lang="en-US" sz="2400" dirty="0"/>
          </a:p>
          <a:p>
            <a:r>
              <a:rPr lang="en-US" sz="2400" b="1" dirty="0" smtClean="0"/>
              <a:t>// Open a file and find its size.</a:t>
            </a:r>
          </a:p>
          <a:p>
            <a:r>
              <a:rPr lang="en-US" sz="2400" b="1" dirty="0" smtClean="0">
                <a:solidFill>
                  <a:schemeClr val="accent1"/>
                </a:solidFill>
              </a:rPr>
              <a:t>f = </a:t>
            </a:r>
            <a:r>
              <a:rPr lang="en-US" sz="2400" b="1" dirty="0" err="1" smtClean="0">
                <a:solidFill>
                  <a:schemeClr val="accent1"/>
                </a:solidFill>
              </a:rPr>
              <a:t>fopen</a:t>
            </a:r>
            <a:r>
              <a:rPr lang="en-US" sz="2400" b="1" dirty="0" smtClean="0">
                <a:solidFill>
                  <a:schemeClr val="accent1"/>
                </a:solidFill>
              </a:rPr>
              <a:t>(“data.dat”, “</a:t>
            </a:r>
            <a:r>
              <a:rPr lang="en-US" sz="2400" b="1" dirty="0" err="1" smtClean="0">
                <a:solidFill>
                  <a:schemeClr val="accent1"/>
                </a:solidFill>
              </a:rPr>
              <a:t>rb</a:t>
            </a:r>
            <a:r>
              <a:rPr lang="en-US" sz="2400" b="1" dirty="0" smtClean="0">
                <a:solidFill>
                  <a:schemeClr val="accent1"/>
                </a:solidFill>
              </a:rPr>
              <a:t>”);</a:t>
            </a:r>
          </a:p>
          <a:p>
            <a:r>
              <a:rPr lang="en-US" sz="2400" b="1" dirty="0" err="1">
                <a:solidFill>
                  <a:schemeClr val="accent1"/>
                </a:solidFill>
              </a:rPr>
              <a:t>f</a:t>
            </a:r>
            <a:r>
              <a:rPr lang="en-US" sz="2400" b="1" dirty="0" err="1" smtClean="0">
                <a:solidFill>
                  <a:schemeClr val="accent1"/>
                </a:solidFill>
              </a:rPr>
              <a:t>seek</a:t>
            </a:r>
            <a:r>
              <a:rPr lang="en-US" sz="2400" b="1" dirty="0" smtClean="0">
                <a:solidFill>
                  <a:schemeClr val="accent1"/>
                </a:solidFill>
              </a:rPr>
              <a:t>(f, 0, SEEK_END);</a:t>
            </a:r>
          </a:p>
          <a:p>
            <a:r>
              <a:rPr lang="en-US" sz="2400" b="1" dirty="0" err="1">
                <a:solidFill>
                  <a:schemeClr val="accent1"/>
                </a:solidFill>
              </a:rPr>
              <a:t>f</a:t>
            </a:r>
            <a:r>
              <a:rPr lang="en-US" sz="2400" b="1" dirty="0" err="1" smtClean="0">
                <a:solidFill>
                  <a:schemeClr val="accent1"/>
                </a:solidFill>
              </a:rPr>
              <a:t>ilesize</a:t>
            </a:r>
            <a:r>
              <a:rPr lang="en-US" sz="2400" b="1" dirty="0" smtClean="0">
                <a:solidFill>
                  <a:schemeClr val="accent1"/>
                </a:solidFill>
              </a:rPr>
              <a:t> = </a:t>
            </a:r>
            <a:r>
              <a:rPr lang="en-US" sz="2400" b="1" dirty="0" err="1" smtClean="0">
                <a:solidFill>
                  <a:schemeClr val="accent1"/>
                </a:solidFill>
              </a:rPr>
              <a:t>ftell</a:t>
            </a:r>
            <a:r>
              <a:rPr lang="en-US" sz="2400" b="1" dirty="0" smtClean="0">
                <a:solidFill>
                  <a:schemeClr val="accent1"/>
                </a:solidFill>
              </a:rPr>
              <a:t>(f);</a:t>
            </a:r>
          </a:p>
          <a:p>
            <a:r>
              <a:rPr lang="en-US" sz="2400" b="1" dirty="0" err="1">
                <a:solidFill>
                  <a:schemeClr val="accent1"/>
                </a:solidFill>
              </a:rPr>
              <a:t>f</a:t>
            </a:r>
            <a:r>
              <a:rPr lang="en-US" sz="2400" b="1" dirty="0" err="1" smtClean="0">
                <a:solidFill>
                  <a:schemeClr val="accent1"/>
                </a:solidFill>
              </a:rPr>
              <a:t>seek</a:t>
            </a:r>
            <a:r>
              <a:rPr lang="en-US" sz="2400" b="1" dirty="0" smtClean="0">
                <a:solidFill>
                  <a:schemeClr val="accent1"/>
                </a:solidFill>
              </a:rPr>
              <a:t>(f, 0, SEEK_SET);</a:t>
            </a:r>
          </a:p>
          <a:p>
            <a:endParaRPr lang="en-US" sz="2400" b="1" dirty="0"/>
          </a:p>
          <a:p>
            <a:r>
              <a:rPr lang="en-US" sz="2400" b="1" dirty="0" smtClean="0"/>
              <a:t>// Create a buffer by generating a name and binding it to a buffer binding point.  Note the</a:t>
            </a:r>
          </a:p>
          <a:p>
            <a:r>
              <a:rPr lang="en-US" sz="2400" b="1" dirty="0" smtClean="0"/>
              <a:t>// binding means nothing in this example.</a:t>
            </a:r>
          </a:p>
          <a:p>
            <a:r>
              <a:rPr lang="en-US" sz="2400" b="1" dirty="0" err="1" smtClean="0">
                <a:solidFill>
                  <a:schemeClr val="accent1"/>
                </a:solidFill>
              </a:rPr>
              <a:t>glGenBuffers</a:t>
            </a:r>
            <a:r>
              <a:rPr lang="en-US" sz="2400" b="1" dirty="0" smtClean="0">
                <a:solidFill>
                  <a:schemeClr val="accent1"/>
                </a:solidFill>
              </a:rPr>
              <a:t>(1, &amp;buffer);</a:t>
            </a:r>
          </a:p>
          <a:p>
            <a:r>
              <a:rPr lang="en-US" sz="2400" b="1" dirty="0" err="1" smtClean="0">
                <a:solidFill>
                  <a:schemeClr val="accent1"/>
                </a:solidFill>
              </a:rPr>
              <a:t>glBindBuffer</a:t>
            </a:r>
            <a:r>
              <a:rPr lang="en-US" sz="2400" b="1" dirty="0" smtClean="0">
                <a:solidFill>
                  <a:schemeClr val="accent1"/>
                </a:solidFill>
              </a:rPr>
              <a:t>(GL_COPY_WRITE_BUFFER, buffer);</a:t>
            </a:r>
          </a:p>
          <a:p>
            <a:endParaRPr lang="en-US" dirty="0"/>
          </a:p>
        </p:txBody>
      </p:sp>
    </p:spTree>
    <p:extLst>
      <p:ext uri="{BB962C8B-B14F-4D97-AF65-F5344CB8AC3E}">
        <p14:creationId xmlns:p14="http://schemas.microsoft.com/office/powerpoint/2010/main" val="660283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5799" y="0"/>
            <a:ext cx="5300401" cy="1005017"/>
          </a:xfrm>
        </p:spPr>
        <p:txBody>
          <a:bodyPr>
            <a:noAutofit/>
          </a:bodyPr>
          <a:lstStyle/>
          <a:p>
            <a:r>
              <a:rPr lang="en-US" sz="4400" dirty="0" smtClean="0"/>
              <a:t>Example 3.2 (continued)</a:t>
            </a:r>
            <a:endParaRPr lang="en-US" sz="4400" dirty="0"/>
          </a:p>
        </p:txBody>
      </p:sp>
      <p:sp>
        <p:nvSpPr>
          <p:cNvPr id="3" name="Content Placeholder 2"/>
          <p:cNvSpPr>
            <a:spLocks noGrp="1"/>
          </p:cNvSpPr>
          <p:nvPr>
            <p:ph idx="1"/>
          </p:nvPr>
        </p:nvSpPr>
        <p:spPr>
          <a:xfrm>
            <a:off x="414714" y="1178011"/>
            <a:ext cx="11362571" cy="5280671"/>
          </a:xfrm>
        </p:spPr>
        <p:txBody>
          <a:bodyPr>
            <a:normAutofit/>
          </a:bodyPr>
          <a:lstStyle/>
          <a:p>
            <a:pPr marL="4572" lvl="1" indent="0">
              <a:buNone/>
            </a:pPr>
            <a:r>
              <a:rPr lang="en-US" b="1" dirty="0" smtClean="0">
                <a:solidFill>
                  <a:schemeClr val="tx1"/>
                </a:solidFill>
              </a:rPr>
              <a:t>  </a:t>
            </a:r>
            <a:endParaRPr lang="en-US" b="1" dirty="0">
              <a:solidFill>
                <a:schemeClr val="tx1"/>
              </a:solidFill>
            </a:endParaRPr>
          </a:p>
          <a:p>
            <a:pPr marL="4572" lvl="1" indent="0">
              <a:buNone/>
            </a:pPr>
            <a:r>
              <a:rPr lang="en-US" b="1" dirty="0" smtClean="0">
                <a:solidFill>
                  <a:schemeClr val="tx1"/>
                </a:solidFill>
              </a:rPr>
              <a:t>   </a:t>
            </a:r>
          </a:p>
          <a:p>
            <a:endParaRPr lang="en-US" b="1" dirty="0">
              <a:solidFill>
                <a:schemeClr val="tx1"/>
              </a:solidFill>
            </a:endParaRPr>
          </a:p>
          <a:p>
            <a:pPr marL="0" indent="0">
              <a:buNone/>
            </a:pPr>
            <a:endParaRPr lang="en-US" b="1" dirty="0" smtClean="0">
              <a:solidFill>
                <a:schemeClr val="tx1"/>
              </a:solidFill>
            </a:endParaRPr>
          </a:p>
        </p:txBody>
      </p:sp>
      <p:sp>
        <p:nvSpPr>
          <p:cNvPr id="5" name="TextBox 4"/>
          <p:cNvSpPr txBox="1"/>
          <p:nvPr/>
        </p:nvSpPr>
        <p:spPr>
          <a:xfrm>
            <a:off x="329514" y="1005017"/>
            <a:ext cx="11447771" cy="5539978"/>
          </a:xfrm>
          <a:prstGeom prst="rect">
            <a:avLst/>
          </a:prstGeom>
          <a:noFill/>
        </p:spPr>
        <p:txBody>
          <a:bodyPr wrap="square" rtlCol="0">
            <a:spAutoFit/>
          </a:bodyPr>
          <a:lstStyle/>
          <a:p>
            <a:r>
              <a:rPr lang="en-US" sz="2400" b="1" dirty="0" smtClean="0"/>
              <a:t>// Allocate the data store for the buffer by passing NULL for the data parameter.</a:t>
            </a:r>
          </a:p>
          <a:p>
            <a:r>
              <a:rPr lang="en-US" sz="2400" b="1" dirty="0" err="1" smtClean="0">
                <a:solidFill>
                  <a:schemeClr val="accent1"/>
                </a:solidFill>
              </a:rPr>
              <a:t>glBufferData</a:t>
            </a:r>
            <a:r>
              <a:rPr lang="en-US" sz="2400" b="1" dirty="0" smtClean="0">
                <a:solidFill>
                  <a:schemeClr val="accent1"/>
                </a:solidFill>
              </a:rPr>
              <a:t>(GL_COPY_WRITE_BUFFER, (</a:t>
            </a:r>
            <a:r>
              <a:rPr lang="en-US" sz="2400" b="1" dirty="0" err="1" smtClean="0">
                <a:solidFill>
                  <a:schemeClr val="accent1"/>
                </a:solidFill>
              </a:rPr>
              <a:t>GLsizei</a:t>
            </a:r>
            <a:r>
              <a:rPr lang="en-US" sz="2400" b="1" dirty="0" smtClean="0">
                <a:solidFill>
                  <a:schemeClr val="accent1"/>
                </a:solidFill>
              </a:rPr>
              <a:t>) </a:t>
            </a:r>
            <a:r>
              <a:rPr lang="en-US" sz="2400" b="1" dirty="0" err="1" smtClean="0">
                <a:solidFill>
                  <a:schemeClr val="accent1"/>
                </a:solidFill>
              </a:rPr>
              <a:t>filesize</a:t>
            </a:r>
            <a:r>
              <a:rPr lang="en-US" sz="2400" b="1" dirty="0" smtClean="0">
                <a:solidFill>
                  <a:schemeClr val="accent1"/>
                </a:solidFill>
              </a:rPr>
              <a:t>, NULL, GL_STATIC_DRAW);</a:t>
            </a:r>
          </a:p>
          <a:p>
            <a:endParaRPr lang="en-US" sz="2400" b="1" dirty="0">
              <a:solidFill>
                <a:schemeClr val="accent1"/>
              </a:solidFill>
            </a:endParaRPr>
          </a:p>
          <a:p>
            <a:r>
              <a:rPr lang="en-US" sz="2400" b="1" dirty="0" smtClean="0"/>
              <a:t>// Map the buffer</a:t>
            </a:r>
          </a:p>
          <a:p>
            <a:r>
              <a:rPr lang="en-US" sz="2400" b="1" dirty="0">
                <a:solidFill>
                  <a:schemeClr val="accent1"/>
                </a:solidFill>
              </a:rPr>
              <a:t>v</a:t>
            </a:r>
            <a:r>
              <a:rPr lang="en-US" sz="2400" b="1" dirty="0" smtClean="0">
                <a:solidFill>
                  <a:schemeClr val="accent1"/>
                </a:solidFill>
              </a:rPr>
              <a:t>oid * data = </a:t>
            </a:r>
            <a:r>
              <a:rPr lang="en-US" sz="2400" b="1" dirty="0" err="1" smtClean="0">
                <a:solidFill>
                  <a:schemeClr val="accent1"/>
                </a:solidFill>
              </a:rPr>
              <a:t>glMapBuffer</a:t>
            </a:r>
            <a:r>
              <a:rPr lang="en-US" sz="2400" b="1" dirty="0" smtClean="0">
                <a:solidFill>
                  <a:schemeClr val="accent1"/>
                </a:solidFill>
              </a:rPr>
              <a:t>(GL_COPY_WRITE_BUFFER, GL_WRITE_ONLY);</a:t>
            </a:r>
          </a:p>
          <a:p>
            <a:endParaRPr lang="en-US" sz="2400" b="1" dirty="0">
              <a:solidFill>
                <a:schemeClr val="accent1"/>
              </a:solidFill>
            </a:endParaRPr>
          </a:p>
          <a:p>
            <a:r>
              <a:rPr lang="en-US" sz="2400" b="1" dirty="0" smtClean="0"/>
              <a:t>// Read the file into the buffer</a:t>
            </a:r>
          </a:p>
          <a:p>
            <a:r>
              <a:rPr lang="en-US" sz="2400" b="1" dirty="0" err="1">
                <a:solidFill>
                  <a:schemeClr val="accent1"/>
                </a:solidFill>
              </a:rPr>
              <a:t>f</a:t>
            </a:r>
            <a:r>
              <a:rPr lang="en-US" sz="2400" b="1" dirty="0" err="1" smtClean="0">
                <a:solidFill>
                  <a:schemeClr val="accent1"/>
                </a:solidFill>
              </a:rPr>
              <a:t>read</a:t>
            </a:r>
            <a:r>
              <a:rPr lang="en-US" sz="2400" b="1" dirty="0" smtClean="0">
                <a:solidFill>
                  <a:schemeClr val="accent1"/>
                </a:solidFill>
              </a:rPr>
              <a:t>(data, 1, </a:t>
            </a:r>
            <a:r>
              <a:rPr lang="en-US" sz="2400" b="1" dirty="0" err="1" smtClean="0">
                <a:solidFill>
                  <a:schemeClr val="accent1"/>
                </a:solidFill>
              </a:rPr>
              <a:t>filesize</a:t>
            </a:r>
            <a:r>
              <a:rPr lang="en-US" sz="2400" b="1" dirty="0" smtClean="0">
                <a:solidFill>
                  <a:schemeClr val="accent1"/>
                </a:solidFill>
              </a:rPr>
              <a:t>, f); </a:t>
            </a:r>
          </a:p>
          <a:p>
            <a:endParaRPr lang="en-US" sz="2400" b="1" dirty="0">
              <a:solidFill>
                <a:schemeClr val="accent1"/>
              </a:solidFill>
            </a:endParaRPr>
          </a:p>
          <a:p>
            <a:r>
              <a:rPr lang="en-US" sz="2400" b="1" dirty="0" smtClean="0"/>
              <a:t>// </a:t>
            </a:r>
            <a:r>
              <a:rPr lang="en-US" sz="2400" b="1" dirty="0" err="1" smtClean="0"/>
              <a:t>Unmap</a:t>
            </a:r>
            <a:r>
              <a:rPr lang="en-US" sz="2400" b="1" dirty="0" smtClean="0"/>
              <a:t> buffer since we’re done.</a:t>
            </a:r>
          </a:p>
          <a:p>
            <a:r>
              <a:rPr lang="en-US" sz="2400" b="1" dirty="0" err="1" smtClean="0">
                <a:solidFill>
                  <a:schemeClr val="accent1"/>
                </a:solidFill>
              </a:rPr>
              <a:t>glUnmapBuffer</a:t>
            </a:r>
            <a:r>
              <a:rPr lang="en-US" sz="2400" b="1" dirty="0" smtClean="0">
                <a:solidFill>
                  <a:schemeClr val="accent1"/>
                </a:solidFill>
              </a:rPr>
              <a:t>(GL_COPY_WRITE_BUFFER);</a:t>
            </a:r>
          </a:p>
          <a:p>
            <a:endParaRPr lang="en-US" sz="2400" b="1" dirty="0">
              <a:solidFill>
                <a:schemeClr val="accent1"/>
              </a:solidFill>
            </a:endParaRPr>
          </a:p>
          <a:p>
            <a:r>
              <a:rPr lang="en-US" sz="2400" b="1" dirty="0" smtClean="0"/>
              <a:t>// Close the file</a:t>
            </a:r>
          </a:p>
          <a:p>
            <a:r>
              <a:rPr lang="en-US" sz="2400" b="1" dirty="0" err="1">
                <a:solidFill>
                  <a:schemeClr val="accent1"/>
                </a:solidFill>
              </a:rPr>
              <a:t>f</a:t>
            </a:r>
            <a:r>
              <a:rPr lang="en-US" sz="2400" b="1" dirty="0" err="1" smtClean="0">
                <a:solidFill>
                  <a:schemeClr val="accent1"/>
                </a:solidFill>
              </a:rPr>
              <a:t>close</a:t>
            </a:r>
            <a:r>
              <a:rPr lang="en-US" sz="2400" b="1" dirty="0" smtClean="0">
                <a:solidFill>
                  <a:schemeClr val="accent1"/>
                </a:solidFill>
              </a:rPr>
              <a:t>(f);</a:t>
            </a:r>
          </a:p>
          <a:p>
            <a:endParaRPr lang="en-US" dirty="0"/>
          </a:p>
        </p:txBody>
      </p:sp>
    </p:spTree>
    <p:extLst>
      <p:ext uri="{BB962C8B-B14F-4D97-AF65-F5344CB8AC3E}">
        <p14:creationId xmlns:p14="http://schemas.microsoft.com/office/powerpoint/2010/main" val="2883964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3027" y="8238"/>
            <a:ext cx="7825946" cy="1005017"/>
          </a:xfrm>
        </p:spPr>
        <p:txBody>
          <a:bodyPr>
            <a:noAutofit/>
          </a:bodyPr>
          <a:lstStyle/>
          <a:p>
            <a:r>
              <a:rPr lang="en-US" sz="4400" dirty="0" smtClean="0"/>
              <a:t>Asynchronous and Explicit Mapping</a:t>
            </a:r>
            <a:endParaRPr lang="en-US" sz="4400" dirty="0"/>
          </a:p>
        </p:txBody>
      </p:sp>
      <p:sp>
        <p:nvSpPr>
          <p:cNvPr id="3" name="Content Placeholder 2"/>
          <p:cNvSpPr>
            <a:spLocks noGrp="1"/>
          </p:cNvSpPr>
          <p:nvPr>
            <p:ph idx="1"/>
          </p:nvPr>
        </p:nvSpPr>
        <p:spPr>
          <a:xfrm>
            <a:off x="414714" y="1178011"/>
            <a:ext cx="11362571" cy="5280671"/>
          </a:xfrm>
        </p:spPr>
        <p:txBody>
          <a:bodyPr>
            <a:normAutofit/>
          </a:bodyPr>
          <a:lstStyle/>
          <a:p>
            <a:pPr marL="4572" lvl="1" indent="0">
              <a:buNone/>
            </a:pPr>
            <a:r>
              <a:rPr lang="en-US" b="1" dirty="0" smtClean="0">
                <a:solidFill>
                  <a:schemeClr val="tx1"/>
                </a:solidFill>
              </a:rPr>
              <a:t>  </a:t>
            </a:r>
            <a:endParaRPr lang="en-US" b="1" dirty="0">
              <a:solidFill>
                <a:schemeClr val="tx1"/>
              </a:solidFill>
            </a:endParaRPr>
          </a:p>
          <a:p>
            <a:pPr marL="4572" lvl="1" indent="0">
              <a:buNone/>
            </a:pPr>
            <a:r>
              <a:rPr lang="en-US" b="1" dirty="0" smtClean="0">
                <a:solidFill>
                  <a:schemeClr val="tx1"/>
                </a:solidFill>
              </a:rPr>
              <a:t>   </a:t>
            </a:r>
          </a:p>
          <a:p>
            <a:endParaRPr lang="en-US" b="1" dirty="0">
              <a:solidFill>
                <a:schemeClr val="tx1"/>
              </a:solidFill>
            </a:endParaRPr>
          </a:p>
          <a:p>
            <a:pPr marL="0" indent="0">
              <a:buNone/>
            </a:pPr>
            <a:endParaRPr lang="en-US" b="1" dirty="0" smtClean="0">
              <a:solidFill>
                <a:schemeClr val="tx1"/>
              </a:solidFill>
            </a:endParaRPr>
          </a:p>
        </p:txBody>
      </p:sp>
      <p:sp>
        <p:nvSpPr>
          <p:cNvPr id="4" name="TextBox 3"/>
          <p:cNvSpPr txBox="1"/>
          <p:nvPr/>
        </p:nvSpPr>
        <p:spPr>
          <a:xfrm>
            <a:off x="502508" y="1013255"/>
            <a:ext cx="11022227" cy="5016758"/>
          </a:xfrm>
          <a:prstGeom prst="rect">
            <a:avLst/>
          </a:prstGeom>
          <a:noFill/>
        </p:spPr>
        <p:txBody>
          <a:bodyPr wrap="square" rtlCol="0">
            <a:spAutoFit/>
          </a:bodyPr>
          <a:lstStyle/>
          <a:p>
            <a:r>
              <a:rPr lang="en-US" sz="2400" b="1" dirty="0" smtClean="0"/>
              <a:t>Use </a:t>
            </a:r>
            <a:r>
              <a:rPr lang="en-US" sz="2400" b="1" dirty="0" err="1" smtClean="0"/>
              <a:t>glMapBufferRange</a:t>
            </a:r>
            <a:r>
              <a:rPr lang="en-US" sz="2400" b="1" dirty="0" smtClean="0"/>
              <a:t>() to specify access more precisely:</a:t>
            </a:r>
            <a:endParaRPr lang="en-US" sz="2400" dirty="0"/>
          </a:p>
          <a:p>
            <a:r>
              <a:rPr lang="en-US" sz="2400" b="1" dirty="0" err="1" smtClean="0">
                <a:solidFill>
                  <a:schemeClr val="accent1"/>
                </a:solidFill>
              </a:rPr>
              <a:t>glMapBufferRange</a:t>
            </a:r>
            <a:r>
              <a:rPr lang="en-US" sz="2400" b="1" dirty="0" smtClean="0">
                <a:solidFill>
                  <a:schemeClr val="accent1"/>
                </a:solidFill>
              </a:rPr>
              <a:t>(target, offset, length, access);</a:t>
            </a:r>
          </a:p>
          <a:p>
            <a:endParaRPr lang="en-US" sz="2400" b="1" dirty="0"/>
          </a:p>
          <a:p>
            <a:r>
              <a:rPr lang="en-US" sz="2400" b="1" dirty="0" smtClean="0"/>
              <a:t>This maps all or part of a buffer object’s data store into the application’s address space.</a:t>
            </a:r>
          </a:p>
          <a:p>
            <a:endParaRPr lang="en-US" sz="2400" b="1" dirty="0"/>
          </a:p>
          <a:p>
            <a:r>
              <a:rPr lang="en-US" sz="2400" b="1" dirty="0" smtClean="0"/>
              <a:t>Here </a:t>
            </a:r>
            <a:r>
              <a:rPr lang="en-US" sz="2400" b="1" dirty="0" smtClean="0">
                <a:solidFill>
                  <a:schemeClr val="accent1"/>
                </a:solidFill>
              </a:rPr>
              <a:t>access</a:t>
            </a:r>
            <a:r>
              <a:rPr lang="en-US" sz="2400" b="1" dirty="0" smtClean="0"/>
              <a:t> is a </a:t>
            </a:r>
            <a:r>
              <a:rPr lang="en-US" sz="2400" b="1" dirty="0" err="1" smtClean="0"/>
              <a:t>bitfield</a:t>
            </a:r>
            <a:r>
              <a:rPr lang="en-US" sz="2400" b="1" dirty="0" smtClean="0"/>
              <a:t> that must contain one or both of the </a:t>
            </a:r>
            <a:r>
              <a:rPr lang="en-US" sz="2400" b="1" dirty="0" smtClean="0">
                <a:solidFill>
                  <a:schemeClr val="accent1"/>
                </a:solidFill>
              </a:rPr>
              <a:t>GL_MAP_READ_BIT </a:t>
            </a:r>
            <a:r>
              <a:rPr lang="en-US" sz="2400" b="1" dirty="0" smtClean="0"/>
              <a:t>and the </a:t>
            </a:r>
            <a:r>
              <a:rPr lang="en-US" sz="2400" b="1" dirty="0" smtClean="0">
                <a:solidFill>
                  <a:schemeClr val="accent1"/>
                </a:solidFill>
              </a:rPr>
              <a:t>GL_MAP_WRITE_BIT</a:t>
            </a:r>
            <a:r>
              <a:rPr lang="en-US" sz="2400" b="1" dirty="0" smtClean="0"/>
              <a:t> and one or more of the following flags:  </a:t>
            </a:r>
          </a:p>
          <a:p>
            <a:endParaRPr lang="en-US" sz="800" b="1" dirty="0" smtClean="0"/>
          </a:p>
          <a:p>
            <a:r>
              <a:rPr lang="en-US" sz="2400" b="1" dirty="0" smtClean="0"/>
              <a:t>-</a:t>
            </a:r>
            <a:r>
              <a:rPr lang="en-US" sz="2400" b="1" dirty="0" smtClean="0">
                <a:solidFill>
                  <a:schemeClr val="accent1"/>
                </a:solidFill>
              </a:rPr>
              <a:t> GL_MAP_INVALIDATE_RANGE_BIT </a:t>
            </a:r>
            <a:r>
              <a:rPr lang="en-US" sz="2400" b="1" dirty="0" smtClean="0"/>
              <a:t>(data in specified range of the buffer may be discarded and considered invalid), </a:t>
            </a:r>
            <a:r>
              <a:rPr lang="en-US" sz="2400" b="1" dirty="0" smtClean="0">
                <a:solidFill>
                  <a:schemeClr val="accent1"/>
                </a:solidFill>
              </a:rPr>
              <a:t>GL_MAP_INVALIDATE_BUFFER_BIT </a:t>
            </a:r>
            <a:r>
              <a:rPr lang="en-US" sz="2400" b="1" dirty="0" smtClean="0"/>
              <a:t>(entire contents of buffer may be discarded and considered invalid), </a:t>
            </a:r>
            <a:r>
              <a:rPr lang="en-US" sz="2400" b="1" dirty="0" smtClean="0">
                <a:solidFill>
                  <a:schemeClr val="accent1"/>
                </a:solidFill>
              </a:rPr>
              <a:t>GL_MAP_FLUSH_EXPLICIT_BIT </a:t>
            </a:r>
            <a:r>
              <a:rPr lang="en-US" sz="2400" b="1" dirty="0" smtClean="0"/>
              <a:t>(determine which parts of the mapped range contain valid data; use wit GL_MAP_WRITE_BIT), </a:t>
            </a:r>
            <a:r>
              <a:rPr lang="en-US" sz="2400" b="1" dirty="0" smtClean="0">
                <a:solidFill>
                  <a:schemeClr val="accent1"/>
                </a:solidFill>
              </a:rPr>
              <a:t>GL_MAP_UNSYNCHRONIZED_BIT </a:t>
            </a:r>
            <a:r>
              <a:rPr lang="en-US" sz="2400" b="1" dirty="0" smtClean="0"/>
              <a:t>(if this bit is set, OpenGL will not attempt to synchronize buffer operations).  </a:t>
            </a:r>
            <a:r>
              <a:rPr lang="en-US" sz="2400" b="1" dirty="0" smtClean="0">
                <a:solidFill>
                  <a:srgbClr val="FF0000"/>
                </a:solidFill>
              </a:rPr>
              <a:t>See Table 3.5 for more information.</a:t>
            </a:r>
            <a:endParaRPr lang="en-US" sz="2400" b="1" dirty="0">
              <a:solidFill>
                <a:srgbClr val="FF0000"/>
              </a:solidFill>
            </a:endParaRPr>
          </a:p>
        </p:txBody>
      </p:sp>
    </p:spTree>
    <p:extLst>
      <p:ext uri="{BB962C8B-B14F-4D97-AF65-F5344CB8AC3E}">
        <p14:creationId xmlns:p14="http://schemas.microsoft.com/office/powerpoint/2010/main" val="3735814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3027" y="8238"/>
            <a:ext cx="7825946" cy="1005017"/>
          </a:xfrm>
        </p:spPr>
        <p:txBody>
          <a:bodyPr>
            <a:noAutofit/>
          </a:bodyPr>
          <a:lstStyle/>
          <a:p>
            <a:r>
              <a:rPr lang="en-US" sz="4400" dirty="0" smtClean="0"/>
              <a:t>Asynchronous and Explicit Mapping</a:t>
            </a:r>
            <a:endParaRPr lang="en-US" sz="4400" dirty="0"/>
          </a:p>
        </p:txBody>
      </p:sp>
      <p:sp>
        <p:nvSpPr>
          <p:cNvPr id="3" name="Content Placeholder 2"/>
          <p:cNvSpPr>
            <a:spLocks noGrp="1"/>
          </p:cNvSpPr>
          <p:nvPr>
            <p:ph idx="1"/>
          </p:nvPr>
        </p:nvSpPr>
        <p:spPr>
          <a:xfrm>
            <a:off x="414714" y="1178011"/>
            <a:ext cx="11362571" cy="5280671"/>
          </a:xfrm>
        </p:spPr>
        <p:txBody>
          <a:bodyPr>
            <a:normAutofit/>
          </a:bodyPr>
          <a:lstStyle/>
          <a:p>
            <a:pPr marL="4572" lvl="1" indent="0">
              <a:buNone/>
            </a:pPr>
            <a:r>
              <a:rPr lang="en-US" b="1" dirty="0" smtClean="0">
                <a:solidFill>
                  <a:schemeClr val="tx1"/>
                </a:solidFill>
              </a:rPr>
              <a:t>  </a:t>
            </a:r>
            <a:endParaRPr lang="en-US" b="1" dirty="0">
              <a:solidFill>
                <a:schemeClr val="tx1"/>
              </a:solidFill>
            </a:endParaRPr>
          </a:p>
          <a:p>
            <a:pPr marL="4572" lvl="1" indent="0">
              <a:buNone/>
            </a:pPr>
            <a:r>
              <a:rPr lang="en-US" b="1" dirty="0" smtClean="0">
                <a:solidFill>
                  <a:schemeClr val="tx1"/>
                </a:solidFill>
              </a:rPr>
              <a:t>   </a:t>
            </a:r>
          </a:p>
          <a:p>
            <a:endParaRPr lang="en-US" b="1" dirty="0">
              <a:solidFill>
                <a:schemeClr val="tx1"/>
              </a:solidFill>
            </a:endParaRPr>
          </a:p>
          <a:p>
            <a:pPr marL="0" indent="0">
              <a:buNone/>
            </a:pPr>
            <a:endParaRPr lang="en-US" b="1" dirty="0" smtClean="0">
              <a:solidFill>
                <a:schemeClr val="tx1"/>
              </a:solidFill>
            </a:endParaRPr>
          </a:p>
        </p:txBody>
      </p:sp>
      <p:sp>
        <p:nvSpPr>
          <p:cNvPr id="4" name="TextBox 3"/>
          <p:cNvSpPr txBox="1"/>
          <p:nvPr/>
        </p:nvSpPr>
        <p:spPr>
          <a:xfrm>
            <a:off x="584886" y="1285104"/>
            <a:ext cx="11022227" cy="2308324"/>
          </a:xfrm>
          <a:prstGeom prst="rect">
            <a:avLst/>
          </a:prstGeom>
          <a:noFill/>
        </p:spPr>
        <p:txBody>
          <a:bodyPr wrap="square" rtlCol="0">
            <a:spAutoFit/>
          </a:bodyPr>
          <a:lstStyle/>
          <a:p>
            <a:r>
              <a:rPr lang="en-US" sz="2400" b="1" dirty="0" smtClean="0"/>
              <a:t>Flush a portion of the buffer:</a:t>
            </a:r>
          </a:p>
          <a:p>
            <a:r>
              <a:rPr lang="en-US" sz="2400" b="1" dirty="0" err="1" smtClean="0">
                <a:solidFill>
                  <a:schemeClr val="accent1"/>
                </a:solidFill>
              </a:rPr>
              <a:t>glFlushMappedBufferRange</a:t>
            </a:r>
            <a:r>
              <a:rPr lang="en-US" sz="2400" b="1" dirty="0" smtClean="0">
                <a:solidFill>
                  <a:schemeClr val="accent1"/>
                </a:solidFill>
              </a:rPr>
              <a:t>(target, offset, length);</a:t>
            </a:r>
          </a:p>
          <a:p>
            <a:endParaRPr lang="en-US" sz="2400" b="1" dirty="0">
              <a:solidFill>
                <a:srgbClr val="FF0000"/>
              </a:solidFill>
            </a:endParaRPr>
          </a:p>
          <a:p>
            <a:r>
              <a:rPr lang="en-US" sz="2400" b="1" dirty="0" smtClean="0"/>
              <a:t>Indicates to OpenGL the range specified by offset and length in the mapped buffer bound to target has been modified and should be incorporated back into the buffer object’s data store.</a:t>
            </a:r>
            <a:endParaRPr lang="en-US" sz="2400" b="1" dirty="0"/>
          </a:p>
        </p:txBody>
      </p:sp>
    </p:spTree>
    <p:extLst>
      <p:ext uri="{BB962C8B-B14F-4D97-AF65-F5344CB8AC3E}">
        <p14:creationId xmlns:p14="http://schemas.microsoft.com/office/powerpoint/2010/main" val="3362657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1804" y="0"/>
            <a:ext cx="4308389" cy="1005017"/>
          </a:xfrm>
        </p:spPr>
        <p:txBody>
          <a:bodyPr>
            <a:noAutofit/>
          </a:bodyPr>
          <a:lstStyle/>
          <a:p>
            <a:r>
              <a:rPr lang="en-US" sz="4400" dirty="0" smtClean="0"/>
              <a:t>Vertex Specification</a:t>
            </a:r>
            <a:endParaRPr lang="en-US" sz="4400" dirty="0"/>
          </a:p>
        </p:txBody>
      </p:sp>
      <p:sp>
        <p:nvSpPr>
          <p:cNvPr id="3" name="Content Placeholder 2"/>
          <p:cNvSpPr>
            <a:spLocks noGrp="1"/>
          </p:cNvSpPr>
          <p:nvPr>
            <p:ph idx="1"/>
          </p:nvPr>
        </p:nvSpPr>
        <p:spPr>
          <a:xfrm>
            <a:off x="414714" y="1178011"/>
            <a:ext cx="11362571" cy="5280671"/>
          </a:xfrm>
        </p:spPr>
        <p:txBody>
          <a:bodyPr>
            <a:normAutofit/>
          </a:bodyPr>
          <a:lstStyle/>
          <a:p>
            <a:pPr marL="4572" lvl="1" indent="0">
              <a:buNone/>
            </a:pPr>
            <a:r>
              <a:rPr lang="en-US" b="1" dirty="0" smtClean="0">
                <a:solidFill>
                  <a:schemeClr val="tx1"/>
                </a:solidFill>
              </a:rPr>
              <a:t>  </a:t>
            </a:r>
            <a:endParaRPr lang="en-US" b="1" dirty="0">
              <a:solidFill>
                <a:schemeClr val="tx1"/>
              </a:solidFill>
            </a:endParaRPr>
          </a:p>
          <a:p>
            <a:pPr marL="4572" lvl="1" indent="0">
              <a:buNone/>
            </a:pPr>
            <a:r>
              <a:rPr lang="en-US" b="1" dirty="0" smtClean="0">
                <a:solidFill>
                  <a:schemeClr val="tx1"/>
                </a:solidFill>
              </a:rPr>
              <a:t>   </a:t>
            </a:r>
          </a:p>
          <a:p>
            <a:endParaRPr lang="en-US" b="1" dirty="0">
              <a:solidFill>
                <a:schemeClr val="tx1"/>
              </a:solidFill>
            </a:endParaRPr>
          </a:p>
          <a:p>
            <a:pPr marL="0" indent="0">
              <a:buNone/>
            </a:pPr>
            <a:endParaRPr lang="en-US" b="1" dirty="0" smtClean="0">
              <a:solidFill>
                <a:schemeClr val="tx1"/>
              </a:solidFill>
            </a:endParaRPr>
          </a:p>
        </p:txBody>
      </p:sp>
      <p:sp>
        <p:nvSpPr>
          <p:cNvPr id="4" name="TextBox 3"/>
          <p:cNvSpPr txBox="1"/>
          <p:nvPr/>
        </p:nvSpPr>
        <p:spPr>
          <a:xfrm>
            <a:off x="584886" y="1186250"/>
            <a:ext cx="11022227" cy="6370975"/>
          </a:xfrm>
          <a:prstGeom prst="rect">
            <a:avLst/>
          </a:prstGeom>
          <a:noFill/>
        </p:spPr>
        <p:txBody>
          <a:bodyPr wrap="square" rtlCol="0">
            <a:spAutoFit/>
          </a:bodyPr>
          <a:lstStyle/>
          <a:p>
            <a:r>
              <a:rPr lang="en-US" sz="2400" b="1" dirty="0" smtClean="0"/>
              <a:t>At this point, we know how to put data in buffers and how to write a basic vertex </a:t>
            </a:r>
            <a:r>
              <a:rPr lang="en-US" sz="2400" b="1" dirty="0" err="1" smtClean="0"/>
              <a:t>shader</a:t>
            </a:r>
            <a:r>
              <a:rPr lang="en-US" sz="2400" b="1" dirty="0" smtClean="0"/>
              <a:t>.</a:t>
            </a:r>
          </a:p>
          <a:p>
            <a:endParaRPr lang="en-US" sz="2400" b="1" dirty="0"/>
          </a:p>
          <a:p>
            <a:r>
              <a:rPr lang="en-US" sz="2400" b="1" dirty="0" smtClean="0">
                <a:solidFill>
                  <a:schemeClr val="accent1"/>
                </a:solidFill>
              </a:rPr>
              <a:t>Next up:  Hooking the data up to the vertex </a:t>
            </a:r>
            <a:r>
              <a:rPr lang="en-US" sz="2400" b="1" dirty="0" err="1" smtClean="0">
                <a:solidFill>
                  <a:schemeClr val="accent1"/>
                </a:solidFill>
              </a:rPr>
              <a:t>shader</a:t>
            </a:r>
            <a:r>
              <a:rPr lang="en-US" sz="2400" b="1" dirty="0" smtClean="0">
                <a:solidFill>
                  <a:schemeClr val="accent1"/>
                </a:solidFill>
              </a:rPr>
              <a:t>.</a:t>
            </a:r>
          </a:p>
          <a:p>
            <a:endParaRPr lang="en-US" sz="2400" b="1" dirty="0">
              <a:solidFill>
                <a:schemeClr val="accent1"/>
              </a:solidFill>
            </a:endParaRPr>
          </a:p>
          <a:p>
            <a:r>
              <a:rPr lang="en-US" sz="2400" b="1" dirty="0" err="1" smtClean="0"/>
              <a:t>VertexAttribPointer</a:t>
            </a:r>
            <a:r>
              <a:rPr lang="en-US" sz="2400" b="1" dirty="0" smtClean="0"/>
              <a:t> </a:t>
            </a:r>
            <a:r>
              <a:rPr lang="en-US" sz="2400" b="1" dirty="0"/>
              <a:t>i</a:t>
            </a:r>
            <a:r>
              <a:rPr lang="en-US" sz="2400" b="1" dirty="0" smtClean="0"/>
              <a:t>n Depth:</a:t>
            </a:r>
          </a:p>
          <a:p>
            <a:endParaRPr lang="en-US" sz="2400" b="1" dirty="0"/>
          </a:p>
          <a:p>
            <a:r>
              <a:rPr lang="en-US" sz="2400" b="1" dirty="0" smtClean="0"/>
              <a:t>Recall </a:t>
            </a:r>
            <a:r>
              <a:rPr lang="en-US" sz="2400" b="1" dirty="0" err="1" smtClean="0">
                <a:solidFill>
                  <a:schemeClr val="accent1"/>
                </a:solidFill>
              </a:rPr>
              <a:t>glVertexAttribPointer</a:t>
            </a:r>
            <a:r>
              <a:rPr lang="en-US" sz="2400" b="1" dirty="0" smtClean="0">
                <a:solidFill>
                  <a:schemeClr val="accent1"/>
                </a:solidFill>
              </a:rPr>
              <a:t>(index, size, type, normalized, stride, pointer) </a:t>
            </a:r>
            <a:r>
              <a:rPr lang="en-US" sz="2400" b="1" dirty="0" smtClean="0"/>
              <a:t>specified where the data values for the vertex attribute with location index can be accessed.</a:t>
            </a:r>
          </a:p>
          <a:p>
            <a:endParaRPr lang="en-US" sz="2400" b="1" dirty="0"/>
          </a:p>
          <a:p>
            <a:r>
              <a:rPr lang="en-US" sz="2400" b="1" dirty="0" smtClean="0"/>
              <a:t>Values of type for </a:t>
            </a:r>
            <a:r>
              <a:rPr lang="en-US" sz="2400" b="1" dirty="0" err="1" smtClean="0"/>
              <a:t>glVertexAttribPointer</a:t>
            </a:r>
            <a:r>
              <a:rPr lang="en-US" sz="2400" b="1" dirty="0" smtClean="0"/>
              <a:t>:  </a:t>
            </a:r>
            <a:r>
              <a:rPr lang="en-US" sz="2400" b="1" dirty="0" smtClean="0">
                <a:solidFill>
                  <a:schemeClr val="accent1"/>
                </a:solidFill>
              </a:rPr>
              <a:t>GL_BYTE, GL_UNSIGNED_BYTE, GL_SHORT,…, GL_DOUBLE, etc.  </a:t>
            </a:r>
            <a:r>
              <a:rPr lang="en-US" sz="2400" b="1" dirty="0" smtClean="0">
                <a:solidFill>
                  <a:srgbClr val="FF0000"/>
                </a:solidFill>
              </a:rPr>
              <a:t>See Table 3.6 for more details.</a:t>
            </a:r>
          </a:p>
          <a:p>
            <a:endParaRPr lang="en-US" sz="2400" b="1" dirty="0">
              <a:solidFill>
                <a:srgbClr val="FF0000"/>
              </a:solidFill>
            </a:endParaRPr>
          </a:p>
          <a:p>
            <a:endParaRPr lang="en-US" sz="2400" b="1" dirty="0" smtClean="0"/>
          </a:p>
          <a:p>
            <a:endParaRPr lang="en-US" sz="2400" b="1" dirty="0"/>
          </a:p>
          <a:p>
            <a:endParaRPr lang="en-US" sz="2400" b="1" dirty="0" smtClean="0"/>
          </a:p>
          <a:p>
            <a:endParaRPr lang="en-US" sz="2400" b="1" dirty="0"/>
          </a:p>
          <a:p>
            <a:endParaRPr lang="en-US" sz="2400" b="1" dirty="0"/>
          </a:p>
        </p:txBody>
      </p:sp>
    </p:spTree>
    <p:extLst>
      <p:ext uri="{BB962C8B-B14F-4D97-AF65-F5344CB8AC3E}">
        <p14:creationId xmlns:p14="http://schemas.microsoft.com/office/powerpoint/2010/main" val="4221476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7848" y="8238"/>
            <a:ext cx="7076301" cy="1005017"/>
          </a:xfrm>
        </p:spPr>
        <p:txBody>
          <a:bodyPr>
            <a:noAutofit/>
          </a:bodyPr>
          <a:lstStyle/>
          <a:p>
            <a:r>
              <a:rPr lang="en-US" sz="4400" dirty="0" smtClean="0"/>
              <a:t>Vertex Specification (continued)</a:t>
            </a:r>
            <a:endParaRPr lang="en-US" sz="4400" dirty="0"/>
          </a:p>
        </p:txBody>
      </p:sp>
      <p:sp>
        <p:nvSpPr>
          <p:cNvPr id="3" name="Content Placeholder 2"/>
          <p:cNvSpPr>
            <a:spLocks noGrp="1"/>
          </p:cNvSpPr>
          <p:nvPr>
            <p:ph idx="1"/>
          </p:nvPr>
        </p:nvSpPr>
        <p:spPr>
          <a:xfrm>
            <a:off x="414714" y="1178011"/>
            <a:ext cx="11362571" cy="5280671"/>
          </a:xfrm>
        </p:spPr>
        <p:txBody>
          <a:bodyPr>
            <a:normAutofit/>
          </a:bodyPr>
          <a:lstStyle/>
          <a:p>
            <a:pPr marL="4572" lvl="1" indent="0">
              <a:buNone/>
            </a:pPr>
            <a:r>
              <a:rPr lang="en-US" b="1" dirty="0" smtClean="0">
                <a:solidFill>
                  <a:schemeClr val="tx1"/>
                </a:solidFill>
              </a:rPr>
              <a:t>  </a:t>
            </a:r>
            <a:endParaRPr lang="en-US" b="1" dirty="0">
              <a:solidFill>
                <a:schemeClr val="tx1"/>
              </a:solidFill>
            </a:endParaRPr>
          </a:p>
          <a:p>
            <a:pPr marL="4572" lvl="1" indent="0">
              <a:buNone/>
            </a:pPr>
            <a:r>
              <a:rPr lang="en-US" b="1" dirty="0" smtClean="0">
                <a:solidFill>
                  <a:schemeClr val="tx1"/>
                </a:solidFill>
              </a:rPr>
              <a:t>   </a:t>
            </a:r>
          </a:p>
          <a:p>
            <a:endParaRPr lang="en-US" b="1" dirty="0">
              <a:solidFill>
                <a:schemeClr val="tx1"/>
              </a:solidFill>
            </a:endParaRPr>
          </a:p>
          <a:p>
            <a:pPr marL="0" indent="0">
              <a:buNone/>
            </a:pPr>
            <a:endParaRPr lang="en-US" b="1" dirty="0" smtClean="0">
              <a:solidFill>
                <a:schemeClr val="tx1"/>
              </a:solidFill>
            </a:endParaRPr>
          </a:p>
        </p:txBody>
      </p:sp>
      <p:sp>
        <p:nvSpPr>
          <p:cNvPr id="4" name="TextBox 3"/>
          <p:cNvSpPr txBox="1"/>
          <p:nvPr/>
        </p:nvSpPr>
        <p:spPr>
          <a:xfrm>
            <a:off x="584884" y="1029731"/>
            <a:ext cx="11022227" cy="8217634"/>
          </a:xfrm>
          <a:prstGeom prst="rect">
            <a:avLst/>
          </a:prstGeom>
          <a:noFill/>
        </p:spPr>
        <p:txBody>
          <a:bodyPr wrap="square" rtlCol="0">
            <a:spAutoFit/>
          </a:bodyPr>
          <a:lstStyle/>
          <a:p>
            <a:r>
              <a:rPr lang="en-US" sz="2400" b="1" dirty="0" smtClean="0"/>
              <a:t>Integer Vertex Attributes:  Use </a:t>
            </a:r>
            <a:r>
              <a:rPr lang="en-US" sz="2400" b="1" dirty="0" err="1" smtClean="0">
                <a:solidFill>
                  <a:schemeClr val="accent1"/>
                </a:solidFill>
              </a:rPr>
              <a:t>glVertexAttribIPointer</a:t>
            </a:r>
            <a:r>
              <a:rPr lang="en-US" sz="2400" b="1" dirty="0" smtClean="0">
                <a:solidFill>
                  <a:schemeClr val="accent1"/>
                </a:solidFill>
              </a:rPr>
              <a:t>(index, size, type, stride, pointer).</a:t>
            </a:r>
          </a:p>
          <a:p>
            <a:endParaRPr lang="en-US" sz="2400" b="1" dirty="0" smtClean="0">
              <a:solidFill>
                <a:schemeClr val="accent1"/>
              </a:solidFill>
            </a:endParaRPr>
          </a:p>
          <a:p>
            <a:r>
              <a:rPr lang="en-US" sz="2400" b="1" dirty="0" smtClean="0"/>
              <a:t>Note the parameters are the same as they are for </a:t>
            </a:r>
            <a:r>
              <a:rPr lang="en-US" sz="2400" b="1" dirty="0" err="1">
                <a:solidFill>
                  <a:schemeClr val="accent1"/>
                </a:solidFill>
              </a:rPr>
              <a:t>g</a:t>
            </a:r>
            <a:r>
              <a:rPr lang="en-US" sz="2400" b="1" dirty="0" err="1" smtClean="0">
                <a:solidFill>
                  <a:schemeClr val="accent1"/>
                </a:solidFill>
              </a:rPr>
              <a:t>lVertexAttribPointer</a:t>
            </a:r>
            <a:r>
              <a:rPr lang="en-US" sz="2400" b="1" dirty="0" smtClean="0">
                <a:solidFill>
                  <a:schemeClr val="accent1"/>
                </a:solidFill>
              </a:rPr>
              <a:t>() </a:t>
            </a:r>
            <a:r>
              <a:rPr lang="en-US" sz="2400" b="1" dirty="0" smtClean="0"/>
              <a:t>with the exception of the omission of the normalize parameter which is not relevant here.</a:t>
            </a:r>
          </a:p>
          <a:p>
            <a:r>
              <a:rPr lang="en-US" sz="2400" b="1" dirty="0" smtClean="0">
                <a:solidFill>
                  <a:schemeClr val="accent1"/>
                </a:solidFill>
              </a:rPr>
              <a:t>GL_BYTE, GL_SHORT, and etc. </a:t>
            </a:r>
            <a:r>
              <a:rPr lang="en-US" sz="2400" b="1" dirty="0" smtClean="0"/>
              <a:t>may be used for the </a:t>
            </a:r>
            <a:r>
              <a:rPr lang="en-US" sz="2400" b="1" dirty="0" smtClean="0">
                <a:solidFill>
                  <a:schemeClr val="accent1"/>
                </a:solidFill>
              </a:rPr>
              <a:t>type </a:t>
            </a:r>
            <a:r>
              <a:rPr lang="en-US" sz="2400" b="1" dirty="0" smtClean="0"/>
              <a:t>parameter.</a:t>
            </a:r>
          </a:p>
          <a:p>
            <a:endParaRPr lang="en-US" sz="2400" b="1" dirty="0"/>
          </a:p>
          <a:p>
            <a:r>
              <a:rPr lang="en-US" sz="2400" b="1" dirty="0" smtClean="0"/>
              <a:t>Double-Precision Vertex Attributes:  Use </a:t>
            </a:r>
            <a:r>
              <a:rPr lang="en-US" sz="2400" b="1" dirty="0" err="1" smtClean="0">
                <a:solidFill>
                  <a:schemeClr val="accent1"/>
                </a:solidFill>
              </a:rPr>
              <a:t>glVertexAttribLPointer</a:t>
            </a:r>
            <a:r>
              <a:rPr lang="en-US" sz="2400" b="1" dirty="0" smtClean="0">
                <a:solidFill>
                  <a:schemeClr val="accent1"/>
                </a:solidFill>
              </a:rPr>
              <a:t>(index, size, type, stride, pointer).  </a:t>
            </a:r>
            <a:r>
              <a:rPr lang="en-US" sz="2400" b="1" dirty="0" smtClean="0"/>
              <a:t>Note that here “L” stands for long.  The vertex attributes must be declared as 64-bit double precision floating-point types in the vertex </a:t>
            </a:r>
            <a:r>
              <a:rPr lang="en-US" sz="2400" b="1" dirty="0" err="1" smtClean="0"/>
              <a:t>shader</a:t>
            </a:r>
            <a:r>
              <a:rPr lang="en-US" sz="2400" b="1" dirty="0" smtClean="0"/>
              <a:t>.</a:t>
            </a:r>
          </a:p>
          <a:p>
            <a:endParaRPr lang="en-US" sz="2400" b="1" dirty="0"/>
          </a:p>
          <a:p>
            <a:r>
              <a:rPr lang="en-US" sz="2400" b="1" dirty="0" smtClean="0"/>
              <a:t>Packed Data Formats for Vertex Attributes:  </a:t>
            </a:r>
            <a:r>
              <a:rPr lang="en-US" sz="2400" b="1" dirty="0" smtClean="0">
                <a:solidFill>
                  <a:schemeClr val="accent1"/>
                </a:solidFill>
              </a:rPr>
              <a:t>BGRA-packing:  </a:t>
            </a:r>
            <a:r>
              <a:rPr lang="en-US" sz="2400" b="1" dirty="0" smtClean="0"/>
              <a:t>W, X, Y, and Z.  </a:t>
            </a:r>
          </a:p>
          <a:p>
            <a:r>
              <a:rPr lang="en-US" sz="2400" b="1" dirty="0" smtClean="0">
                <a:solidFill>
                  <a:schemeClr val="accent1"/>
                </a:solidFill>
              </a:rPr>
              <a:t>RGBA-packing:  </a:t>
            </a:r>
            <a:r>
              <a:rPr lang="en-US" sz="2400" b="1" dirty="0" smtClean="0"/>
              <a:t>W, Z, Y, and X.  </a:t>
            </a:r>
          </a:p>
          <a:p>
            <a:r>
              <a:rPr lang="en-US" sz="2400" b="1" dirty="0"/>
              <a:t/>
            </a:r>
            <a:br>
              <a:rPr lang="en-US" sz="2400" b="1" dirty="0"/>
            </a:br>
            <a:r>
              <a:rPr lang="en-US" sz="2400" b="1" dirty="0" smtClean="0"/>
              <a:t>Vertex data can only be specified in the </a:t>
            </a:r>
            <a:r>
              <a:rPr lang="en-US" sz="2400" b="1" dirty="0" smtClean="0">
                <a:solidFill>
                  <a:schemeClr val="accent1"/>
                </a:solidFill>
              </a:rPr>
              <a:t>W, X, Y, and Z format </a:t>
            </a:r>
            <a:r>
              <a:rPr lang="en-US" sz="2400" b="1" dirty="0" smtClean="0"/>
              <a:t>by using </a:t>
            </a:r>
            <a:r>
              <a:rPr lang="en-US" sz="2400" b="1" dirty="0" smtClean="0">
                <a:solidFill>
                  <a:schemeClr val="accent1"/>
                </a:solidFill>
              </a:rPr>
              <a:t>GL_INT_2_10_10_10_REV </a:t>
            </a:r>
            <a:r>
              <a:rPr lang="en-US" sz="2400" b="1" dirty="0" smtClean="0"/>
              <a:t>or</a:t>
            </a:r>
            <a:r>
              <a:rPr lang="en-US" sz="2400" b="1" dirty="0" smtClean="0">
                <a:solidFill>
                  <a:schemeClr val="accent1"/>
                </a:solidFill>
              </a:rPr>
              <a:t> GL_UNSIGNED_INT_3_20_20_20_REV </a:t>
            </a:r>
            <a:r>
              <a:rPr lang="en-US" sz="2400" b="1" dirty="0" smtClean="0"/>
              <a:t>tokens.</a:t>
            </a:r>
          </a:p>
          <a:p>
            <a:endParaRPr lang="en-US" sz="2400" b="1" dirty="0" smtClean="0"/>
          </a:p>
          <a:p>
            <a:endParaRPr lang="en-US" sz="2400" b="1" dirty="0" smtClean="0">
              <a:solidFill>
                <a:srgbClr val="FF0000"/>
              </a:solidFill>
            </a:endParaRPr>
          </a:p>
          <a:p>
            <a:endParaRPr lang="en-US" sz="2400" b="1" dirty="0" smtClean="0"/>
          </a:p>
          <a:p>
            <a:endParaRPr lang="en-US" sz="2400" b="1" dirty="0"/>
          </a:p>
          <a:p>
            <a:endParaRPr lang="en-US" sz="2400" b="1" dirty="0" smtClean="0"/>
          </a:p>
          <a:p>
            <a:endParaRPr lang="en-US" sz="2400" b="1" dirty="0"/>
          </a:p>
          <a:p>
            <a:endParaRPr lang="en-US" sz="2400" b="1" dirty="0"/>
          </a:p>
        </p:txBody>
      </p:sp>
    </p:spTree>
    <p:extLst>
      <p:ext uri="{BB962C8B-B14F-4D97-AF65-F5344CB8AC3E}">
        <p14:creationId xmlns:p14="http://schemas.microsoft.com/office/powerpoint/2010/main" val="323051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656" y="0"/>
            <a:ext cx="10772775" cy="1658198"/>
          </a:xfrm>
        </p:spPr>
        <p:txBody>
          <a:bodyPr>
            <a:normAutofit/>
          </a:bodyPr>
          <a:lstStyle/>
          <a:p>
            <a:r>
              <a:rPr lang="en-US" sz="4400" dirty="0" smtClean="0"/>
              <a:t>OpenGL Graphics Primitives</a:t>
            </a:r>
            <a:endParaRPr lang="en-US" sz="4400" dirty="0"/>
          </a:p>
        </p:txBody>
      </p:sp>
      <p:sp>
        <p:nvSpPr>
          <p:cNvPr id="3" name="Content Placeholder 2"/>
          <p:cNvSpPr>
            <a:spLocks noGrp="1"/>
          </p:cNvSpPr>
          <p:nvPr>
            <p:ph idx="1"/>
          </p:nvPr>
        </p:nvSpPr>
        <p:spPr>
          <a:xfrm>
            <a:off x="302207" y="1363579"/>
            <a:ext cx="11362571" cy="5280671"/>
          </a:xfrm>
        </p:spPr>
        <p:txBody>
          <a:bodyPr/>
          <a:lstStyle/>
          <a:p>
            <a:pPr>
              <a:buFont typeface="Arial" panose="020B0604020202020204" pitchFamily="34" charset="0"/>
              <a:buChar char="•"/>
            </a:pPr>
            <a:r>
              <a:rPr lang="en-US" b="1" dirty="0" smtClean="0"/>
              <a:t> Points – </a:t>
            </a:r>
            <a:r>
              <a:rPr lang="en-US" dirty="0" smtClean="0"/>
              <a:t>use</a:t>
            </a:r>
            <a:r>
              <a:rPr lang="en-US" b="1" dirty="0" smtClean="0"/>
              <a:t> </a:t>
            </a:r>
            <a:r>
              <a:rPr lang="en-US" b="1" dirty="0" err="1" smtClean="0">
                <a:solidFill>
                  <a:schemeClr val="accent1"/>
                </a:solidFill>
              </a:rPr>
              <a:t>glPointSize</a:t>
            </a:r>
            <a:r>
              <a:rPr lang="en-US" b="1" dirty="0" smtClean="0">
                <a:solidFill>
                  <a:schemeClr val="accent1"/>
                </a:solidFill>
              </a:rPr>
              <a:t>().  </a:t>
            </a:r>
          </a:p>
          <a:p>
            <a:pPr>
              <a:buFont typeface="Arial" panose="020B0604020202020204" pitchFamily="34" charset="0"/>
              <a:buChar char="•"/>
            </a:pPr>
            <a:r>
              <a:rPr lang="en-US" b="1" dirty="0" smtClean="0"/>
              <a:t> Point Sprites –</a:t>
            </a:r>
            <a:r>
              <a:rPr lang="en-US" dirty="0" smtClean="0"/>
              <a:t>ignore these for now, as they are used with fragment/texture </a:t>
            </a:r>
            <a:r>
              <a:rPr lang="en-US" dirty="0" err="1" smtClean="0"/>
              <a:t>shaders</a:t>
            </a:r>
            <a:endParaRPr lang="en-US" dirty="0" smtClean="0"/>
          </a:p>
          <a:p>
            <a:pPr>
              <a:buFont typeface="Arial" panose="020B0604020202020204" pitchFamily="34" charset="0"/>
              <a:buChar char="•"/>
            </a:pPr>
            <a:r>
              <a:rPr lang="en-US" b="1" dirty="0"/>
              <a:t> </a:t>
            </a:r>
            <a:r>
              <a:rPr lang="en-US" b="1" dirty="0" smtClean="0"/>
              <a:t>Lines, Strips, and Loops – </a:t>
            </a:r>
            <a:r>
              <a:rPr lang="en-US" dirty="0" smtClean="0"/>
              <a:t>use</a:t>
            </a:r>
            <a:r>
              <a:rPr lang="en-US" b="1" dirty="0" smtClean="0"/>
              <a:t> </a:t>
            </a:r>
            <a:r>
              <a:rPr lang="en-US" b="1" dirty="0" err="1" smtClean="0">
                <a:solidFill>
                  <a:schemeClr val="accent1"/>
                </a:solidFill>
              </a:rPr>
              <a:t>glLineWidth</a:t>
            </a:r>
            <a:r>
              <a:rPr lang="en-US" b="1" dirty="0" smtClean="0">
                <a:solidFill>
                  <a:schemeClr val="accent1"/>
                </a:solidFill>
              </a:rPr>
              <a:t>().  </a:t>
            </a:r>
            <a:r>
              <a:rPr lang="en-US" dirty="0" smtClean="0">
                <a:solidFill>
                  <a:schemeClr val="tx1"/>
                </a:solidFill>
              </a:rPr>
              <a:t>A closed sequence of lines is a</a:t>
            </a:r>
            <a:r>
              <a:rPr lang="en-US" b="1" dirty="0" smtClean="0">
                <a:solidFill>
                  <a:schemeClr val="tx1"/>
                </a:solidFill>
              </a:rPr>
              <a:t> </a:t>
            </a:r>
            <a:r>
              <a:rPr lang="en-US" b="1" dirty="0" smtClean="0">
                <a:solidFill>
                  <a:schemeClr val="accent1"/>
                </a:solidFill>
              </a:rPr>
              <a:t>line loop</a:t>
            </a:r>
            <a:r>
              <a:rPr lang="en-US" b="1" dirty="0" smtClean="0">
                <a:solidFill>
                  <a:schemeClr val="tx1"/>
                </a:solidFill>
              </a:rPr>
              <a:t>, </a:t>
            </a:r>
            <a:r>
              <a:rPr lang="en-US" dirty="0" smtClean="0">
                <a:solidFill>
                  <a:schemeClr val="tx1"/>
                </a:solidFill>
              </a:rPr>
              <a:t>whereas an open sequence of lines is a </a:t>
            </a:r>
            <a:r>
              <a:rPr lang="en-US" b="1" dirty="0" smtClean="0">
                <a:solidFill>
                  <a:schemeClr val="accent1"/>
                </a:solidFill>
              </a:rPr>
              <a:t>line strip.</a:t>
            </a:r>
          </a:p>
          <a:p>
            <a:pPr>
              <a:buFont typeface="Arial" panose="020B0604020202020204" pitchFamily="34" charset="0"/>
              <a:buChar char="•"/>
            </a:pPr>
            <a:r>
              <a:rPr lang="en-US" b="1" dirty="0"/>
              <a:t> </a:t>
            </a:r>
            <a:r>
              <a:rPr lang="en-US" b="1" dirty="0" smtClean="0"/>
              <a:t>Triangles, Strips, and Fans – </a:t>
            </a:r>
          </a:p>
          <a:p>
            <a:pPr marL="0" indent="0">
              <a:buNone/>
            </a:pPr>
            <a:endParaRPr lang="en-US" b="1" dirty="0" smtClean="0"/>
          </a:p>
          <a:p>
            <a:r>
              <a:rPr lang="en-US" b="1" dirty="0"/>
              <a:t> </a:t>
            </a:r>
            <a:r>
              <a:rPr lang="en-US" b="1" dirty="0" smtClean="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657" y="3989125"/>
            <a:ext cx="6701332" cy="159169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897555" y="2839906"/>
            <a:ext cx="1591697" cy="3890134"/>
          </a:xfrm>
          <a:prstGeom prst="rect">
            <a:avLst/>
          </a:prstGeom>
        </p:spPr>
      </p:pic>
    </p:spTree>
    <p:extLst>
      <p:ext uri="{BB962C8B-B14F-4D97-AF65-F5344CB8AC3E}">
        <p14:creationId xmlns:p14="http://schemas.microsoft.com/office/powerpoint/2010/main" val="2020396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7848" y="8238"/>
            <a:ext cx="7076301" cy="1005017"/>
          </a:xfrm>
        </p:spPr>
        <p:txBody>
          <a:bodyPr>
            <a:noAutofit/>
          </a:bodyPr>
          <a:lstStyle/>
          <a:p>
            <a:r>
              <a:rPr lang="en-US" sz="4400" dirty="0" smtClean="0"/>
              <a:t>Vertex Specification (continued)</a:t>
            </a:r>
            <a:endParaRPr lang="en-US" sz="4400" dirty="0"/>
          </a:p>
        </p:txBody>
      </p:sp>
      <p:sp>
        <p:nvSpPr>
          <p:cNvPr id="3" name="Content Placeholder 2"/>
          <p:cNvSpPr>
            <a:spLocks noGrp="1"/>
          </p:cNvSpPr>
          <p:nvPr>
            <p:ph idx="1"/>
          </p:nvPr>
        </p:nvSpPr>
        <p:spPr>
          <a:xfrm>
            <a:off x="414714" y="1178011"/>
            <a:ext cx="11362571" cy="5280671"/>
          </a:xfrm>
        </p:spPr>
        <p:txBody>
          <a:bodyPr>
            <a:normAutofit/>
          </a:bodyPr>
          <a:lstStyle/>
          <a:p>
            <a:pPr marL="4572" lvl="1" indent="0">
              <a:buNone/>
            </a:pPr>
            <a:r>
              <a:rPr lang="en-US" b="1" dirty="0" smtClean="0">
                <a:solidFill>
                  <a:schemeClr val="tx1"/>
                </a:solidFill>
              </a:rPr>
              <a:t>  </a:t>
            </a:r>
            <a:endParaRPr lang="en-US" b="1" dirty="0">
              <a:solidFill>
                <a:schemeClr val="tx1"/>
              </a:solidFill>
            </a:endParaRPr>
          </a:p>
          <a:p>
            <a:pPr marL="4572" lvl="1" indent="0">
              <a:buNone/>
            </a:pPr>
            <a:r>
              <a:rPr lang="en-US" b="1" dirty="0" smtClean="0">
                <a:solidFill>
                  <a:schemeClr val="tx1"/>
                </a:solidFill>
              </a:rPr>
              <a:t>   </a:t>
            </a:r>
          </a:p>
          <a:p>
            <a:endParaRPr lang="en-US" b="1" dirty="0">
              <a:solidFill>
                <a:schemeClr val="tx1"/>
              </a:solidFill>
            </a:endParaRPr>
          </a:p>
          <a:p>
            <a:pPr marL="0" indent="0">
              <a:buNone/>
            </a:pPr>
            <a:endParaRPr lang="en-US" b="1" dirty="0" smtClean="0">
              <a:solidFill>
                <a:schemeClr val="tx1"/>
              </a:solidFill>
            </a:endParaRPr>
          </a:p>
        </p:txBody>
      </p:sp>
      <p:sp>
        <p:nvSpPr>
          <p:cNvPr id="4" name="TextBox 3"/>
          <p:cNvSpPr txBox="1"/>
          <p:nvPr/>
        </p:nvSpPr>
        <p:spPr>
          <a:xfrm>
            <a:off x="584884" y="1029731"/>
            <a:ext cx="11022227" cy="4524315"/>
          </a:xfrm>
          <a:prstGeom prst="rect">
            <a:avLst/>
          </a:prstGeom>
          <a:noFill/>
        </p:spPr>
        <p:txBody>
          <a:bodyPr wrap="square" rtlCol="0">
            <a:spAutoFit/>
          </a:bodyPr>
          <a:lstStyle/>
          <a:p>
            <a:r>
              <a:rPr lang="en-US" sz="2400" b="1" dirty="0" smtClean="0"/>
              <a:t>Enabling of vertex attribute arrays:  Use </a:t>
            </a:r>
            <a:r>
              <a:rPr lang="en-US" sz="2400" b="1" dirty="0" err="1" smtClean="0">
                <a:solidFill>
                  <a:schemeClr val="accent1"/>
                </a:solidFill>
              </a:rPr>
              <a:t>glEnableVertexAttribArray</a:t>
            </a:r>
            <a:r>
              <a:rPr lang="en-US" sz="2400" b="1" dirty="0" smtClean="0">
                <a:solidFill>
                  <a:schemeClr val="accent1"/>
                </a:solidFill>
              </a:rPr>
              <a:t>() </a:t>
            </a:r>
            <a:r>
              <a:rPr lang="en-US" sz="2400" b="1" dirty="0" smtClean="0"/>
              <a:t>to enable vertex attribute arrays.</a:t>
            </a:r>
            <a:r>
              <a:rPr lang="en-US" sz="2400" b="1" dirty="0"/>
              <a:t> </a:t>
            </a:r>
            <a:r>
              <a:rPr lang="en-US" sz="2400" b="1" dirty="0" smtClean="0"/>
              <a:t> </a:t>
            </a:r>
            <a:r>
              <a:rPr lang="en-US" sz="2400" b="1" dirty="0" smtClean="0">
                <a:solidFill>
                  <a:schemeClr val="accent1"/>
                </a:solidFill>
              </a:rPr>
              <a:t>If you forget to enable a vertex attribute array, the static vertex attribute will be used.</a:t>
            </a:r>
          </a:p>
          <a:p>
            <a:endParaRPr lang="en-US" sz="2400" b="1" dirty="0"/>
          </a:p>
          <a:p>
            <a:r>
              <a:rPr lang="en-US" sz="2400" b="1" dirty="0" smtClean="0"/>
              <a:t>Static vertex attributes:</a:t>
            </a:r>
          </a:p>
          <a:p>
            <a:r>
              <a:rPr lang="en-US" sz="2400" b="1" dirty="0" err="1" smtClean="0">
                <a:solidFill>
                  <a:schemeClr val="accent1"/>
                </a:solidFill>
              </a:rPr>
              <a:t>glVertexAttrib</a:t>
            </a:r>
            <a:r>
              <a:rPr lang="en-US" sz="2400" b="1" dirty="0" smtClean="0">
                <a:solidFill>
                  <a:schemeClr val="accent1"/>
                </a:solidFill>
              </a:rPr>
              <a:t>{1234}{</a:t>
            </a:r>
            <a:r>
              <a:rPr lang="en-US" sz="2400" b="1" dirty="0" err="1" smtClean="0">
                <a:solidFill>
                  <a:schemeClr val="accent1"/>
                </a:solidFill>
              </a:rPr>
              <a:t>fds</a:t>
            </a:r>
            <a:r>
              <a:rPr lang="en-US" sz="2400" b="1" dirty="0" smtClean="0">
                <a:solidFill>
                  <a:schemeClr val="accent1"/>
                </a:solidFill>
              </a:rPr>
              <a:t>}(index, values);             </a:t>
            </a:r>
            <a:r>
              <a:rPr lang="en-US" sz="2400" b="1" dirty="0" smtClean="0"/>
              <a:t>// The static value is specified with index.</a:t>
            </a:r>
          </a:p>
          <a:p>
            <a:r>
              <a:rPr lang="en-US" sz="2400" b="1" dirty="0" err="1" smtClean="0">
                <a:solidFill>
                  <a:schemeClr val="accent1"/>
                </a:solidFill>
              </a:rPr>
              <a:t>glVertexAttrib</a:t>
            </a:r>
            <a:r>
              <a:rPr lang="en-US" sz="2400" b="1" dirty="0" smtClean="0">
                <a:solidFill>
                  <a:schemeClr val="accent1"/>
                </a:solidFill>
              </a:rPr>
              <a:t>{1234}{</a:t>
            </a:r>
            <a:r>
              <a:rPr lang="en-US" sz="2400" b="1" dirty="0" err="1" smtClean="0">
                <a:solidFill>
                  <a:schemeClr val="accent1"/>
                </a:solidFill>
              </a:rPr>
              <a:t>fds</a:t>
            </a:r>
            <a:r>
              <a:rPr lang="en-US" sz="2400" b="1" dirty="0" smtClean="0">
                <a:solidFill>
                  <a:schemeClr val="accent1"/>
                </a:solidFill>
              </a:rPr>
              <a:t>}v(index, values);		</a:t>
            </a:r>
            <a:r>
              <a:rPr lang="en-US" sz="2400" b="1" dirty="0" smtClean="0"/>
              <a:t>  // Can specify up to four values for x, y, z, 												  // and w parameters.</a:t>
            </a:r>
          </a:p>
          <a:p>
            <a:r>
              <a:rPr lang="en-US" sz="2400" b="1" dirty="0" smtClean="0">
                <a:solidFill>
                  <a:schemeClr val="accent1"/>
                </a:solidFill>
              </a:rPr>
              <a:t>glVertexAttrib4{</a:t>
            </a:r>
            <a:r>
              <a:rPr lang="en-US" sz="2400" b="1" dirty="0" err="1" smtClean="0">
                <a:solidFill>
                  <a:schemeClr val="accent1"/>
                </a:solidFill>
              </a:rPr>
              <a:t>bsifd</a:t>
            </a:r>
            <a:r>
              <a:rPr lang="en-US" sz="2400" b="1" dirty="0" smtClean="0">
                <a:solidFill>
                  <a:schemeClr val="accent1"/>
                </a:solidFill>
              </a:rPr>
              <a:t> </a:t>
            </a:r>
            <a:r>
              <a:rPr lang="en-US" sz="2400" b="1" dirty="0" err="1" smtClean="0">
                <a:solidFill>
                  <a:schemeClr val="accent1"/>
                </a:solidFill>
              </a:rPr>
              <a:t>ub</a:t>
            </a:r>
            <a:r>
              <a:rPr lang="en-US" sz="2400" b="1" dirty="0" smtClean="0">
                <a:solidFill>
                  <a:schemeClr val="accent1"/>
                </a:solidFill>
              </a:rPr>
              <a:t> us </a:t>
            </a:r>
            <a:r>
              <a:rPr lang="en-US" sz="2400" b="1" dirty="0" err="1" smtClean="0">
                <a:solidFill>
                  <a:schemeClr val="accent1"/>
                </a:solidFill>
              </a:rPr>
              <a:t>ui</a:t>
            </a:r>
            <a:r>
              <a:rPr lang="en-US" sz="2400" b="1" dirty="0" smtClean="0">
                <a:solidFill>
                  <a:schemeClr val="accent1"/>
                </a:solidFill>
              </a:rPr>
              <a:t>}v(index, values);</a:t>
            </a:r>
          </a:p>
          <a:p>
            <a:endParaRPr lang="en-US" sz="2400" b="1" dirty="0">
              <a:solidFill>
                <a:schemeClr val="accent1"/>
              </a:solidFill>
            </a:endParaRPr>
          </a:p>
          <a:p>
            <a:r>
              <a:rPr lang="en-US" sz="2400" b="1" dirty="0" smtClean="0"/>
              <a:t>All of these functions implicitly convert supplied parameters to floating-point before passing them to the vertex </a:t>
            </a:r>
            <a:r>
              <a:rPr lang="en-US" sz="2400" b="1" dirty="0" err="1" smtClean="0"/>
              <a:t>shader</a:t>
            </a:r>
            <a:r>
              <a:rPr lang="en-US" sz="2400" b="1" dirty="0" smtClean="0"/>
              <a:t>.</a:t>
            </a:r>
          </a:p>
        </p:txBody>
      </p:sp>
    </p:spTree>
    <p:extLst>
      <p:ext uri="{BB962C8B-B14F-4D97-AF65-F5344CB8AC3E}">
        <p14:creationId xmlns:p14="http://schemas.microsoft.com/office/powerpoint/2010/main" val="966542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7848" y="8238"/>
            <a:ext cx="7076301" cy="1005017"/>
          </a:xfrm>
        </p:spPr>
        <p:txBody>
          <a:bodyPr>
            <a:noAutofit/>
          </a:bodyPr>
          <a:lstStyle/>
          <a:p>
            <a:r>
              <a:rPr lang="en-US" sz="4400" dirty="0" smtClean="0"/>
              <a:t>Vertex Specification (continued)</a:t>
            </a:r>
            <a:endParaRPr lang="en-US" sz="4400" dirty="0"/>
          </a:p>
        </p:txBody>
      </p:sp>
      <p:sp>
        <p:nvSpPr>
          <p:cNvPr id="3" name="Content Placeholder 2"/>
          <p:cNvSpPr>
            <a:spLocks noGrp="1"/>
          </p:cNvSpPr>
          <p:nvPr>
            <p:ph idx="1"/>
          </p:nvPr>
        </p:nvSpPr>
        <p:spPr>
          <a:xfrm>
            <a:off x="414714" y="1178011"/>
            <a:ext cx="11362571" cy="5280671"/>
          </a:xfrm>
        </p:spPr>
        <p:txBody>
          <a:bodyPr>
            <a:normAutofit/>
          </a:bodyPr>
          <a:lstStyle/>
          <a:p>
            <a:pPr marL="4572" lvl="1" indent="0">
              <a:buNone/>
            </a:pPr>
            <a:r>
              <a:rPr lang="en-US" b="1" dirty="0" smtClean="0">
                <a:solidFill>
                  <a:schemeClr val="tx1"/>
                </a:solidFill>
              </a:rPr>
              <a:t>  </a:t>
            </a:r>
            <a:endParaRPr lang="en-US" b="1" dirty="0">
              <a:solidFill>
                <a:schemeClr val="tx1"/>
              </a:solidFill>
            </a:endParaRPr>
          </a:p>
          <a:p>
            <a:pPr marL="4572" lvl="1" indent="0">
              <a:buNone/>
            </a:pPr>
            <a:r>
              <a:rPr lang="en-US" b="1" dirty="0" smtClean="0">
                <a:solidFill>
                  <a:schemeClr val="tx1"/>
                </a:solidFill>
              </a:rPr>
              <a:t>   </a:t>
            </a:r>
          </a:p>
          <a:p>
            <a:endParaRPr lang="en-US" b="1" dirty="0">
              <a:solidFill>
                <a:schemeClr val="tx1"/>
              </a:solidFill>
            </a:endParaRPr>
          </a:p>
          <a:p>
            <a:pPr marL="0" indent="0">
              <a:buNone/>
            </a:pPr>
            <a:endParaRPr lang="en-US" b="1" dirty="0" smtClean="0">
              <a:solidFill>
                <a:schemeClr val="tx1"/>
              </a:solidFill>
            </a:endParaRPr>
          </a:p>
        </p:txBody>
      </p:sp>
      <p:sp>
        <p:nvSpPr>
          <p:cNvPr id="4" name="TextBox 3"/>
          <p:cNvSpPr txBox="1"/>
          <p:nvPr/>
        </p:nvSpPr>
        <p:spPr>
          <a:xfrm>
            <a:off x="584884" y="1029731"/>
            <a:ext cx="11022227" cy="4893647"/>
          </a:xfrm>
          <a:prstGeom prst="rect">
            <a:avLst/>
          </a:prstGeom>
          <a:noFill/>
        </p:spPr>
        <p:txBody>
          <a:bodyPr wrap="square" rtlCol="0">
            <a:spAutoFit/>
          </a:bodyPr>
          <a:lstStyle/>
          <a:p>
            <a:r>
              <a:rPr lang="en-US" sz="2400" b="1" dirty="0" smtClean="0"/>
              <a:t>Related commands:</a:t>
            </a:r>
          </a:p>
          <a:p>
            <a:r>
              <a:rPr lang="en-US" sz="2400" b="1" dirty="0" smtClean="0">
                <a:solidFill>
                  <a:schemeClr val="accent1"/>
                </a:solidFill>
              </a:rPr>
              <a:t>glVertexAttrib4Nub(index, x, y, z, w);		       </a:t>
            </a:r>
            <a:r>
              <a:rPr lang="en-US" sz="2400" b="1" dirty="0" smtClean="0"/>
              <a:t>// for use with single-precision </a:t>
            </a:r>
            <a:r>
              <a:rPr lang="en-US" sz="2400" b="1" dirty="0" smtClean="0">
                <a:solidFill>
                  <a:schemeClr val="accent1"/>
                </a:solidFill>
              </a:rPr>
              <a:t>glVertexAttrib4N{</a:t>
            </a:r>
            <a:r>
              <a:rPr lang="en-US" sz="2400" b="1" dirty="0" err="1" smtClean="0">
                <a:solidFill>
                  <a:schemeClr val="accent1"/>
                </a:solidFill>
              </a:rPr>
              <a:t>bsi</a:t>
            </a:r>
            <a:r>
              <a:rPr lang="en-US" sz="2400" b="1" dirty="0" smtClean="0">
                <a:solidFill>
                  <a:schemeClr val="accent1"/>
                </a:solidFill>
              </a:rPr>
              <a:t> </a:t>
            </a:r>
            <a:r>
              <a:rPr lang="en-US" sz="2400" b="1" dirty="0" err="1" smtClean="0">
                <a:solidFill>
                  <a:schemeClr val="accent1"/>
                </a:solidFill>
              </a:rPr>
              <a:t>ub</a:t>
            </a:r>
            <a:r>
              <a:rPr lang="en-US" sz="2400" b="1" dirty="0" smtClean="0">
                <a:solidFill>
                  <a:schemeClr val="accent1"/>
                </a:solidFill>
              </a:rPr>
              <a:t> us </a:t>
            </a:r>
            <a:r>
              <a:rPr lang="en-US" sz="2400" b="1" dirty="0" err="1" smtClean="0">
                <a:solidFill>
                  <a:schemeClr val="accent1"/>
                </a:solidFill>
              </a:rPr>
              <a:t>ui</a:t>
            </a:r>
            <a:r>
              <a:rPr lang="en-US" sz="2400" b="1" dirty="0" smtClean="0">
                <a:solidFill>
                  <a:schemeClr val="accent1"/>
                </a:solidFill>
              </a:rPr>
              <a:t>}v(index, v);          </a:t>
            </a:r>
            <a:r>
              <a:rPr lang="en-US" sz="2400" b="1" dirty="0" smtClean="0"/>
              <a:t>//  floating-point data</a:t>
            </a:r>
          </a:p>
          <a:p>
            <a:endParaRPr lang="en-US" sz="2400" b="1" dirty="0">
              <a:solidFill>
                <a:schemeClr val="accent1"/>
              </a:solidFill>
            </a:endParaRPr>
          </a:p>
          <a:p>
            <a:r>
              <a:rPr lang="en-US" sz="2400" b="1" dirty="0" err="1" smtClean="0">
                <a:solidFill>
                  <a:schemeClr val="accent1"/>
                </a:solidFill>
              </a:rPr>
              <a:t>glVertexAttribI</a:t>
            </a:r>
            <a:r>
              <a:rPr lang="en-US" sz="2400" b="1" dirty="0" smtClean="0">
                <a:solidFill>
                  <a:schemeClr val="accent1"/>
                </a:solidFill>
              </a:rPr>
              <a:t>{1234}{I </a:t>
            </a:r>
            <a:r>
              <a:rPr lang="en-US" sz="2400" b="1" dirty="0" err="1" smtClean="0">
                <a:solidFill>
                  <a:schemeClr val="accent1"/>
                </a:solidFill>
              </a:rPr>
              <a:t>ui</a:t>
            </a:r>
            <a:r>
              <a:rPr lang="en-US" sz="2400" b="1" dirty="0" smtClean="0">
                <a:solidFill>
                  <a:schemeClr val="accent1"/>
                </a:solidFill>
              </a:rPr>
              <a:t>}(index, values);         </a:t>
            </a:r>
            <a:r>
              <a:rPr lang="en-US" sz="2400" b="1" dirty="0" smtClean="0"/>
              <a:t>// for use with integer data</a:t>
            </a:r>
          </a:p>
          <a:p>
            <a:r>
              <a:rPr lang="en-US" sz="2400" b="1" dirty="0" err="1" smtClean="0">
                <a:solidFill>
                  <a:schemeClr val="accent1"/>
                </a:solidFill>
              </a:rPr>
              <a:t>glVertexAttribI</a:t>
            </a:r>
            <a:r>
              <a:rPr lang="en-US" sz="2400" b="1" dirty="0" smtClean="0">
                <a:solidFill>
                  <a:schemeClr val="accent1"/>
                </a:solidFill>
              </a:rPr>
              <a:t>{123}{I </a:t>
            </a:r>
            <a:r>
              <a:rPr lang="en-US" sz="2400" b="1" dirty="0" err="1" smtClean="0">
                <a:solidFill>
                  <a:schemeClr val="accent1"/>
                </a:solidFill>
              </a:rPr>
              <a:t>ui</a:t>
            </a:r>
            <a:r>
              <a:rPr lang="en-US" sz="2400" b="1" dirty="0" smtClean="0">
                <a:solidFill>
                  <a:schemeClr val="accent1"/>
                </a:solidFill>
              </a:rPr>
              <a:t>}v(index, values);</a:t>
            </a:r>
          </a:p>
          <a:p>
            <a:r>
              <a:rPr lang="en-US" sz="2400" b="1" dirty="0" smtClean="0">
                <a:solidFill>
                  <a:schemeClr val="accent1"/>
                </a:solidFill>
              </a:rPr>
              <a:t>glVertexAttribI4{</a:t>
            </a:r>
            <a:r>
              <a:rPr lang="en-US" sz="2400" b="1" dirty="0" err="1" smtClean="0">
                <a:solidFill>
                  <a:schemeClr val="accent1"/>
                </a:solidFill>
              </a:rPr>
              <a:t>bsi</a:t>
            </a:r>
            <a:r>
              <a:rPr lang="en-US" sz="2400" b="1" dirty="0" smtClean="0">
                <a:solidFill>
                  <a:schemeClr val="accent1"/>
                </a:solidFill>
              </a:rPr>
              <a:t> </a:t>
            </a:r>
            <a:r>
              <a:rPr lang="en-US" sz="2400" b="1" dirty="0" err="1" smtClean="0">
                <a:solidFill>
                  <a:schemeClr val="accent1"/>
                </a:solidFill>
              </a:rPr>
              <a:t>ub</a:t>
            </a:r>
            <a:r>
              <a:rPr lang="en-US" sz="2400" b="1" dirty="0" smtClean="0">
                <a:solidFill>
                  <a:schemeClr val="accent1"/>
                </a:solidFill>
              </a:rPr>
              <a:t> us </a:t>
            </a:r>
            <a:r>
              <a:rPr lang="en-US" sz="2400" b="1" dirty="0" err="1" smtClean="0">
                <a:solidFill>
                  <a:schemeClr val="accent1"/>
                </a:solidFill>
              </a:rPr>
              <a:t>ui</a:t>
            </a:r>
            <a:r>
              <a:rPr lang="en-US" sz="2400" b="1" dirty="0" smtClean="0">
                <a:solidFill>
                  <a:schemeClr val="accent1"/>
                </a:solidFill>
              </a:rPr>
              <a:t>}v(index, values);</a:t>
            </a:r>
          </a:p>
          <a:p>
            <a:endParaRPr lang="en-US" sz="2400" b="1" dirty="0">
              <a:solidFill>
                <a:schemeClr val="accent1"/>
              </a:solidFill>
            </a:endParaRPr>
          </a:p>
          <a:p>
            <a:r>
              <a:rPr lang="en-US" sz="2400" b="1" dirty="0" err="1" smtClean="0">
                <a:solidFill>
                  <a:schemeClr val="accent1"/>
                </a:solidFill>
              </a:rPr>
              <a:t>glVertexAttribL</a:t>
            </a:r>
            <a:r>
              <a:rPr lang="en-US" sz="2400" b="1" dirty="0" smtClean="0">
                <a:solidFill>
                  <a:schemeClr val="accent1"/>
                </a:solidFill>
              </a:rPr>
              <a:t>{1234}(index, values);		      </a:t>
            </a:r>
            <a:r>
              <a:rPr lang="en-US" sz="2400" b="1" dirty="0" smtClean="0"/>
              <a:t>// for use with double-precision data</a:t>
            </a:r>
          </a:p>
          <a:p>
            <a:r>
              <a:rPr lang="en-US" sz="2400" b="1" dirty="0" err="1" smtClean="0">
                <a:solidFill>
                  <a:schemeClr val="accent1"/>
                </a:solidFill>
              </a:rPr>
              <a:t>glVertexAttribL</a:t>
            </a:r>
            <a:r>
              <a:rPr lang="en-US" sz="2400" b="1" dirty="0" smtClean="0">
                <a:solidFill>
                  <a:schemeClr val="accent1"/>
                </a:solidFill>
              </a:rPr>
              <a:t>{1234}v(index, values);</a:t>
            </a:r>
          </a:p>
          <a:p>
            <a:endParaRPr lang="en-US" sz="2400" b="1" dirty="0">
              <a:solidFill>
                <a:schemeClr val="accent1"/>
              </a:solidFill>
            </a:endParaRPr>
          </a:p>
          <a:p>
            <a:r>
              <a:rPr lang="en-US" sz="2400" b="1" dirty="0" smtClean="0"/>
              <a:t>Use 1.0 as default for w, 0.0 as default for y and z.</a:t>
            </a:r>
          </a:p>
          <a:p>
            <a:endParaRPr lang="en-US" sz="2400" b="1" dirty="0" smtClean="0"/>
          </a:p>
        </p:txBody>
      </p:sp>
    </p:spTree>
    <p:extLst>
      <p:ext uri="{BB962C8B-B14F-4D97-AF65-F5344CB8AC3E}">
        <p14:creationId xmlns:p14="http://schemas.microsoft.com/office/powerpoint/2010/main" val="1714733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7849" y="-156519"/>
            <a:ext cx="7076301" cy="1005017"/>
          </a:xfrm>
        </p:spPr>
        <p:txBody>
          <a:bodyPr>
            <a:noAutofit/>
          </a:bodyPr>
          <a:lstStyle/>
          <a:p>
            <a:r>
              <a:rPr lang="en-US" sz="4400" dirty="0" smtClean="0"/>
              <a:t>OpenGL Drawing Commands</a:t>
            </a:r>
            <a:endParaRPr lang="en-US" sz="4400" dirty="0"/>
          </a:p>
        </p:txBody>
      </p:sp>
      <p:sp>
        <p:nvSpPr>
          <p:cNvPr id="3" name="Content Placeholder 2"/>
          <p:cNvSpPr>
            <a:spLocks noGrp="1"/>
          </p:cNvSpPr>
          <p:nvPr>
            <p:ph idx="1"/>
          </p:nvPr>
        </p:nvSpPr>
        <p:spPr>
          <a:xfrm>
            <a:off x="414714" y="1178011"/>
            <a:ext cx="11362571" cy="5280671"/>
          </a:xfrm>
        </p:spPr>
        <p:txBody>
          <a:bodyPr>
            <a:normAutofit/>
          </a:bodyPr>
          <a:lstStyle/>
          <a:p>
            <a:pPr marL="4572" lvl="1" indent="0">
              <a:buNone/>
            </a:pPr>
            <a:r>
              <a:rPr lang="en-US" b="1" dirty="0" smtClean="0">
                <a:solidFill>
                  <a:schemeClr val="tx1"/>
                </a:solidFill>
              </a:rPr>
              <a:t>  </a:t>
            </a:r>
            <a:endParaRPr lang="en-US" b="1" dirty="0">
              <a:solidFill>
                <a:schemeClr val="tx1"/>
              </a:solidFill>
            </a:endParaRPr>
          </a:p>
          <a:p>
            <a:pPr marL="4572" lvl="1" indent="0">
              <a:buNone/>
            </a:pPr>
            <a:r>
              <a:rPr lang="en-US" b="1" dirty="0" smtClean="0">
                <a:solidFill>
                  <a:schemeClr val="tx1"/>
                </a:solidFill>
              </a:rPr>
              <a:t>   </a:t>
            </a:r>
          </a:p>
          <a:p>
            <a:endParaRPr lang="en-US" b="1" dirty="0">
              <a:solidFill>
                <a:schemeClr val="tx1"/>
              </a:solidFill>
            </a:endParaRPr>
          </a:p>
          <a:p>
            <a:pPr marL="0" indent="0">
              <a:buNone/>
            </a:pPr>
            <a:endParaRPr lang="en-US" b="1" dirty="0" smtClean="0">
              <a:solidFill>
                <a:schemeClr val="tx1"/>
              </a:solidFill>
            </a:endParaRPr>
          </a:p>
        </p:txBody>
      </p:sp>
      <p:sp>
        <p:nvSpPr>
          <p:cNvPr id="4" name="TextBox 3"/>
          <p:cNvSpPr txBox="1"/>
          <p:nvPr/>
        </p:nvSpPr>
        <p:spPr>
          <a:xfrm>
            <a:off x="584885" y="879080"/>
            <a:ext cx="11022227" cy="5878532"/>
          </a:xfrm>
          <a:prstGeom prst="rect">
            <a:avLst/>
          </a:prstGeom>
          <a:noFill/>
        </p:spPr>
        <p:txBody>
          <a:bodyPr wrap="square" rtlCol="0">
            <a:spAutoFit/>
          </a:bodyPr>
          <a:lstStyle/>
          <a:p>
            <a:r>
              <a:rPr lang="en-US" sz="2400" b="1" dirty="0" smtClean="0"/>
              <a:t>Two categories of drawing commands:  indexed and </a:t>
            </a:r>
            <a:r>
              <a:rPr lang="en-US" sz="2400" b="1" dirty="0" err="1" smtClean="0"/>
              <a:t>nonindexed</a:t>
            </a:r>
            <a:r>
              <a:rPr lang="en-US" sz="2400" b="1" dirty="0" smtClean="0"/>
              <a:t> draws.</a:t>
            </a:r>
          </a:p>
          <a:p>
            <a:endParaRPr lang="en-US" sz="800" b="1" dirty="0"/>
          </a:p>
          <a:p>
            <a:r>
              <a:rPr lang="en-US" sz="2400" b="1" dirty="0">
                <a:solidFill>
                  <a:schemeClr val="accent1"/>
                </a:solidFill>
              </a:rPr>
              <a:t>Nonindexed draws:  </a:t>
            </a:r>
            <a:r>
              <a:rPr lang="en-US" sz="2400" b="1" dirty="0"/>
              <a:t>simply read vertex data sequentially.  </a:t>
            </a:r>
          </a:p>
          <a:p>
            <a:endParaRPr lang="en-US" sz="800" b="1" dirty="0" smtClean="0">
              <a:solidFill>
                <a:schemeClr val="accent1"/>
              </a:solidFill>
            </a:endParaRPr>
          </a:p>
          <a:p>
            <a:r>
              <a:rPr lang="en-US" sz="2400" b="1" dirty="0" smtClean="0">
                <a:solidFill>
                  <a:schemeClr val="accent1"/>
                </a:solidFill>
              </a:rPr>
              <a:t>Indexed draws:  </a:t>
            </a:r>
            <a:r>
              <a:rPr lang="en-US" sz="2400" b="1" dirty="0" smtClean="0"/>
              <a:t>use array of indices stored in buffer object bound to the GL_ELEMENT_ARRAY_BUFFER binding used to indirectly index into the </a:t>
            </a:r>
          </a:p>
          <a:p>
            <a:r>
              <a:rPr lang="en-US" sz="2400" b="1" dirty="0" smtClean="0"/>
              <a:t>enabled vertex arrays</a:t>
            </a:r>
          </a:p>
          <a:p>
            <a:endParaRPr lang="en-US" sz="2400" b="1" dirty="0"/>
          </a:p>
          <a:p>
            <a:r>
              <a:rPr lang="en-US" sz="2400" b="1" dirty="0"/>
              <a:t>Simplest </a:t>
            </a:r>
            <a:r>
              <a:rPr lang="en-US" sz="2400" b="1" dirty="0" err="1"/>
              <a:t>nonindexed</a:t>
            </a:r>
            <a:r>
              <a:rPr lang="en-US" sz="2400" b="1" dirty="0"/>
              <a:t> </a:t>
            </a:r>
            <a:r>
              <a:rPr lang="en-US" sz="2400" b="1" dirty="0" smtClean="0"/>
              <a:t>drawing:  </a:t>
            </a:r>
            <a:r>
              <a:rPr lang="en-US" sz="2400" b="1" dirty="0" err="1" smtClean="0">
                <a:solidFill>
                  <a:schemeClr val="accent1"/>
                </a:solidFill>
              </a:rPr>
              <a:t>glDrawArrays</a:t>
            </a:r>
            <a:r>
              <a:rPr lang="en-US" sz="2400" b="1" dirty="0" smtClean="0">
                <a:solidFill>
                  <a:schemeClr val="accent1"/>
                </a:solidFill>
              </a:rPr>
              <a:t>(mode, first, count).  </a:t>
            </a:r>
            <a:r>
              <a:rPr lang="en-US" sz="2400" b="1" dirty="0" smtClean="0"/>
              <a:t>Constructs a sequence of geometric primitives using array elements starting at first and ending at first + count – 1 of each enabled array.  </a:t>
            </a:r>
            <a:r>
              <a:rPr lang="en-US" sz="2400" b="1" dirty="0">
                <a:solidFill>
                  <a:schemeClr val="accent1"/>
                </a:solidFill>
              </a:rPr>
              <a:t>m</a:t>
            </a:r>
            <a:r>
              <a:rPr lang="en-US" sz="2400" b="1" dirty="0" smtClean="0">
                <a:solidFill>
                  <a:schemeClr val="accent1"/>
                </a:solidFill>
              </a:rPr>
              <a:t>ode = GL_TRIANGLES, GL_LINE_LOOP, GL_LINES, </a:t>
            </a:r>
            <a:r>
              <a:rPr lang="en-US" sz="2400" b="1" dirty="0" smtClean="0"/>
              <a:t>or</a:t>
            </a:r>
            <a:r>
              <a:rPr lang="en-US" sz="2400" b="1" dirty="0" smtClean="0">
                <a:solidFill>
                  <a:schemeClr val="accent1"/>
                </a:solidFill>
              </a:rPr>
              <a:t> GL_POINTS.</a:t>
            </a:r>
            <a:endParaRPr lang="en-US" sz="2400" b="1" dirty="0">
              <a:solidFill>
                <a:schemeClr val="accent1"/>
              </a:solidFill>
            </a:endParaRPr>
          </a:p>
          <a:p>
            <a:endParaRPr lang="en-US" sz="2400" b="1" dirty="0"/>
          </a:p>
          <a:p>
            <a:r>
              <a:rPr lang="en-US" sz="2400" b="1" dirty="0" smtClean="0"/>
              <a:t>Most basic indexed drawing:  </a:t>
            </a:r>
            <a:r>
              <a:rPr lang="en-US" sz="2400" b="1" dirty="0" err="1" smtClean="0">
                <a:solidFill>
                  <a:schemeClr val="accent1"/>
                </a:solidFill>
              </a:rPr>
              <a:t>glDrawElements</a:t>
            </a:r>
            <a:r>
              <a:rPr lang="en-US" sz="2400" b="1" dirty="0" smtClean="0">
                <a:solidFill>
                  <a:schemeClr val="accent1"/>
                </a:solidFill>
              </a:rPr>
              <a:t>(mode, count, type, indices).  </a:t>
            </a:r>
            <a:r>
              <a:rPr lang="en-US" sz="2400" b="1" dirty="0" smtClean="0"/>
              <a:t>Defines sequence of geometric primitives using count elements whose indices are stored in the buffer bound to </a:t>
            </a:r>
            <a:r>
              <a:rPr lang="en-US" sz="2400" b="1" dirty="0" smtClean="0">
                <a:solidFill>
                  <a:schemeClr val="accent1"/>
                </a:solidFill>
              </a:rPr>
              <a:t>GL_ELEMENT_ARRAY_BUFFER </a:t>
            </a:r>
            <a:r>
              <a:rPr lang="en-US" sz="2400" b="1" dirty="0" smtClean="0"/>
              <a:t>buffer binding point. </a:t>
            </a:r>
            <a:r>
              <a:rPr lang="en-US" sz="2400" b="1" dirty="0" smtClean="0">
                <a:solidFill>
                  <a:schemeClr val="accent1"/>
                </a:solidFill>
              </a:rPr>
              <a:t> mode = GL_TRIANGLES, GL_LINE_LOOP, GL_LINES, </a:t>
            </a:r>
            <a:r>
              <a:rPr lang="en-US" sz="2400" b="1" dirty="0" smtClean="0"/>
              <a:t>and</a:t>
            </a:r>
            <a:r>
              <a:rPr lang="en-US" sz="2400" b="1" dirty="0" smtClean="0">
                <a:solidFill>
                  <a:schemeClr val="accent1"/>
                </a:solidFill>
              </a:rPr>
              <a:t> GL_POINTS.  </a:t>
            </a:r>
          </a:p>
          <a:p>
            <a:endParaRPr lang="en-US" sz="2400" b="1" dirty="0"/>
          </a:p>
        </p:txBody>
      </p:sp>
    </p:spTree>
    <p:extLst>
      <p:ext uri="{BB962C8B-B14F-4D97-AF65-F5344CB8AC3E}">
        <p14:creationId xmlns:p14="http://schemas.microsoft.com/office/powerpoint/2010/main" val="3975510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9901" y="23528"/>
            <a:ext cx="9012194" cy="1005017"/>
          </a:xfrm>
        </p:spPr>
        <p:txBody>
          <a:bodyPr>
            <a:noAutofit/>
          </a:bodyPr>
          <a:lstStyle/>
          <a:p>
            <a:r>
              <a:rPr lang="en-US" sz="4400" dirty="0" smtClean="0"/>
              <a:t>OpenGL Drawing Commands (continued)</a:t>
            </a:r>
            <a:endParaRPr lang="en-US" sz="4400" dirty="0"/>
          </a:p>
        </p:txBody>
      </p:sp>
      <p:sp>
        <p:nvSpPr>
          <p:cNvPr id="3" name="Content Placeholder 2"/>
          <p:cNvSpPr>
            <a:spLocks noGrp="1"/>
          </p:cNvSpPr>
          <p:nvPr>
            <p:ph idx="1"/>
          </p:nvPr>
        </p:nvSpPr>
        <p:spPr>
          <a:xfrm>
            <a:off x="414714" y="879080"/>
            <a:ext cx="11362571" cy="5280671"/>
          </a:xfrm>
        </p:spPr>
        <p:txBody>
          <a:bodyPr>
            <a:normAutofit/>
          </a:bodyPr>
          <a:lstStyle/>
          <a:p>
            <a:pPr marL="4572" lvl="1" indent="0">
              <a:buNone/>
            </a:pPr>
            <a:r>
              <a:rPr lang="en-US" b="1" dirty="0" smtClean="0">
                <a:solidFill>
                  <a:schemeClr val="tx1"/>
                </a:solidFill>
              </a:rPr>
              <a:t>  </a:t>
            </a:r>
            <a:endParaRPr lang="en-US" b="1" dirty="0">
              <a:solidFill>
                <a:schemeClr val="tx1"/>
              </a:solidFill>
            </a:endParaRPr>
          </a:p>
          <a:p>
            <a:pPr marL="4572" lvl="1" indent="0">
              <a:buNone/>
            </a:pPr>
            <a:r>
              <a:rPr lang="en-US" b="1" dirty="0" smtClean="0">
                <a:solidFill>
                  <a:schemeClr val="tx1"/>
                </a:solidFill>
              </a:rPr>
              <a:t>   </a:t>
            </a:r>
          </a:p>
          <a:p>
            <a:endParaRPr lang="en-US" b="1" dirty="0">
              <a:solidFill>
                <a:schemeClr val="tx1"/>
              </a:solidFill>
            </a:endParaRPr>
          </a:p>
          <a:p>
            <a:pPr marL="0" indent="0">
              <a:buNone/>
            </a:pPr>
            <a:endParaRPr lang="en-US" b="1" dirty="0" smtClean="0">
              <a:solidFill>
                <a:schemeClr val="tx1"/>
              </a:solidFill>
            </a:endParaRPr>
          </a:p>
        </p:txBody>
      </p:sp>
      <p:sp>
        <p:nvSpPr>
          <p:cNvPr id="4" name="TextBox 3"/>
          <p:cNvSpPr txBox="1"/>
          <p:nvPr/>
        </p:nvSpPr>
        <p:spPr>
          <a:xfrm>
            <a:off x="440722" y="896772"/>
            <a:ext cx="11310552" cy="5262979"/>
          </a:xfrm>
          <a:prstGeom prst="rect">
            <a:avLst/>
          </a:prstGeom>
          <a:noFill/>
        </p:spPr>
        <p:txBody>
          <a:bodyPr wrap="square" rtlCol="0">
            <a:spAutoFit/>
          </a:bodyPr>
          <a:lstStyle/>
          <a:p>
            <a:r>
              <a:rPr lang="en-US" sz="2400" b="1" dirty="0" err="1" smtClean="0">
                <a:solidFill>
                  <a:schemeClr val="accent1"/>
                </a:solidFill>
              </a:rPr>
              <a:t>glDrawElementsBaseVertex</a:t>
            </a:r>
            <a:r>
              <a:rPr lang="en-US" sz="2400" b="1" dirty="0" smtClean="0">
                <a:solidFill>
                  <a:schemeClr val="accent1"/>
                </a:solidFill>
              </a:rPr>
              <a:t>(mode, count, type, indices, </a:t>
            </a:r>
            <a:r>
              <a:rPr lang="en-US" sz="2400" b="1" dirty="0" err="1" smtClean="0">
                <a:solidFill>
                  <a:schemeClr val="accent1"/>
                </a:solidFill>
              </a:rPr>
              <a:t>basevertex</a:t>
            </a:r>
            <a:r>
              <a:rPr lang="en-US" sz="2400" b="1" dirty="0" smtClean="0">
                <a:solidFill>
                  <a:schemeClr val="accent1"/>
                </a:solidFill>
              </a:rPr>
              <a:t>) </a:t>
            </a:r>
            <a:r>
              <a:rPr lang="en-US" sz="2400" b="1" dirty="0" smtClean="0"/>
              <a:t>behaves identically to </a:t>
            </a:r>
            <a:r>
              <a:rPr lang="en-US" sz="2400" b="1" dirty="0" err="1" smtClean="0"/>
              <a:t>glDrawElements</a:t>
            </a:r>
            <a:r>
              <a:rPr lang="en-US" sz="2400" b="1" dirty="0" smtClean="0"/>
              <a:t>() except that the </a:t>
            </a:r>
            <a:r>
              <a:rPr lang="en-US" sz="2400" b="1" dirty="0" err="1" smtClean="0">
                <a:solidFill>
                  <a:schemeClr val="accent1"/>
                </a:solidFill>
              </a:rPr>
              <a:t>i</a:t>
            </a:r>
            <a:r>
              <a:rPr lang="en-US" sz="2400" b="1" baseline="30000" dirty="0" err="1" smtClean="0">
                <a:solidFill>
                  <a:schemeClr val="accent1"/>
                </a:solidFill>
              </a:rPr>
              <a:t>th</a:t>
            </a:r>
            <a:r>
              <a:rPr lang="en-US" sz="2400" b="1" dirty="0" smtClean="0">
                <a:solidFill>
                  <a:schemeClr val="accent1"/>
                </a:solidFill>
              </a:rPr>
              <a:t> element </a:t>
            </a:r>
            <a:r>
              <a:rPr lang="en-US" sz="2400" b="1" dirty="0" smtClean="0"/>
              <a:t>transferred by the corresponding draw command will be taken from </a:t>
            </a:r>
            <a:r>
              <a:rPr lang="en-US" sz="2400" b="1" dirty="0" smtClean="0">
                <a:solidFill>
                  <a:schemeClr val="accent1"/>
                </a:solidFill>
              </a:rPr>
              <a:t>element indices[</a:t>
            </a:r>
            <a:r>
              <a:rPr lang="en-US" sz="2400" b="1" dirty="0" err="1" smtClean="0">
                <a:solidFill>
                  <a:schemeClr val="accent1"/>
                </a:solidFill>
              </a:rPr>
              <a:t>i</a:t>
            </a:r>
            <a:r>
              <a:rPr lang="en-US" sz="2400" b="1" dirty="0" smtClean="0">
                <a:solidFill>
                  <a:schemeClr val="accent1"/>
                </a:solidFill>
              </a:rPr>
              <a:t>]+</a:t>
            </a:r>
            <a:r>
              <a:rPr lang="en-US" sz="2400" b="1" dirty="0" err="1" smtClean="0">
                <a:solidFill>
                  <a:schemeClr val="accent1"/>
                </a:solidFill>
              </a:rPr>
              <a:t>basevertex</a:t>
            </a:r>
            <a:r>
              <a:rPr lang="en-US" sz="2400" b="1" dirty="0" smtClean="0">
                <a:solidFill>
                  <a:schemeClr val="accent1"/>
                </a:solidFill>
              </a:rPr>
              <a:t> </a:t>
            </a:r>
            <a:r>
              <a:rPr lang="en-US" sz="2400" b="1" dirty="0" smtClean="0"/>
              <a:t>of each enabled attribute array.</a:t>
            </a:r>
          </a:p>
          <a:p>
            <a:r>
              <a:rPr lang="en-US" sz="2400" b="1" dirty="0" smtClean="0">
                <a:solidFill>
                  <a:srgbClr val="FF0000"/>
                </a:solidFill>
              </a:rPr>
              <a:t>Typical use:  Animations.</a:t>
            </a:r>
          </a:p>
          <a:p>
            <a:endParaRPr lang="en-US" sz="2400" b="1" dirty="0">
              <a:solidFill>
                <a:srgbClr val="FF0000"/>
              </a:solidFill>
            </a:endParaRPr>
          </a:p>
          <a:p>
            <a:r>
              <a:rPr lang="en-US" sz="2400" b="1" dirty="0" err="1" smtClean="0">
                <a:solidFill>
                  <a:schemeClr val="accent1"/>
                </a:solidFill>
              </a:rPr>
              <a:t>glDrawRangeElements</a:t>
            </a:r>
            <a:r>
              <a:rPr lang="en-US" sz="2400" b="1" dirty="0" smtClean="0">
                <a:solidFill>
                  <a:schemeClr val="accent1"/>
                </a:solidFill>
              </a:rPr>
              <a:t>(mode, start, end, count, type, indices) </a:t>
            </a:r>
            <a:r>
              <a:rPr lang="en-US" sz="2400" b="1" dirty="0" smtClean="0"/>
              <a:t>is a restricted form of </a:t>
            </a:r>
            <a:r>
              <a:rPr lang="en-US" sz="2400" b="1" dirty="0" err="1" smtClean="0"/>
              <a:t>glDrawElements</a:t>
            </a:r>
            <a:r>
              <a:rPr lang="en-US" sz="2400" b="1" dirty="0" smtClean="0"/>
              <a:t>().  Guarantees that any index contained in the section of the element array buffer referenced by </a:t>
            </a:r>
            <a:r>
              <a:rPr lang="en-US" sz="2400" b="1" dirty="0" smtClean="0">
                <a:solidFill>
                  <a:schemeClr val="accent1"/>
                </a:solidFill>
              </a:rPr>
              <a:t>indices and count </a:t>
            </a:r>
            <a:r>
              <a:rPr lang="en-US" sz="2400" b="1" dirty="0" smtClean="0"/>
              <a:t>will fall </a:t>
            </a:r>
            <a:r>
              <a:rPr lang="en-US" sz="2400" b="1" dirty="0" smtClean="0">
                <a:solidFill>
                  <a:schemeClr val="accent1"/>
                </a:solidFill>
              </a:rPr>
              <a:t>within the range specified by start and end.</a:t>
            </a:r>
          </a:p>
          <a:p>
            <a:endParaRPr lang="en-US" sz="2400" b="1" dirty="0">
              <a:solidFill>
                <a:schemeClr val="accent1"/>
              </a:solidFill>
            </a:endParaRPr>
          </a:p>
          <a:p>
            <a:r>
              <a:rPr lang="en-US" sz="2400" b="1" dirty="0" err="1" smtClean="0">
                <a:solidFill>
                  <a:schemeClr val="accent1"/>
                </a:solidFill>
              </a:rPr>
              <a:t>glDrawRangeElementsBaseVertex</a:t>
            </a:r>
            <a:r>
              <a:rPr lang="en-US" sz="2400" b="1" dirty="0" smtClean="0">
                <a:solidFill>
                  <a:schemeClr val="accent1"/>
                </a:solidFill>
              </a:rPr>
              <a:t>(mode, start, end, count, type, indices, </a:t>
            </a:r>
            <a:r>
              <a:rPr lang="en-US" sz="2400" b="1" dirty="0" err="1" smtClean="0">
                <a:solidFill>
                  <a:schemeClr val="accent1"/>
                </a:solidFill>
              </a:rPr>
              <a:t>basevertex</a:t>
            </a:r>
            <a:r>
              <a:rPr lang="en-US" sz="2400" b="1" dirty="0" smtClean="0">
                <a:solidFill>
                  <a:schemeClr val="accent1"/>
                </a:solidFill>
              </a:rPr>
              <a:t>).  </a:t>
            </a:r>
            <a:r>
              <a:rPr lang="en-US" sz="2400" b="1" dirty="0" smtClean="0"/>
              <a:t>Values stored in the element array buffer will fall between start and end before </a:t>
            </a:r>
            <a:r>
              <a:rPr lang="en-US" sz="2400" b="1" dirty="0" err="1" smtClean="0"/>
              <a:t>basevertex</a:t>
            </a:r>
            <a:r>
              <a:rPr lang="en-US" sz="2400" b="1" dirty="0" smtClean="0"/>
              <a:t> is added.</a:t>
            </a:r>
          </a:p>
          <a:p>
            <a:endParaRPr lang="en-US" sz="2400" b="1" dirty="0"/>
          </a:p>
          <a:p>
            <a:endParaRPr lang="en-US" sz="2400" b="1" dirty="0"/>
          </a:p>
        </p:txBody>
      </p:sp>
    </p:spTree>
    <p:extLst>
      <p:ext uri="{BB962C8B-B14F-4D97-AF65-F5344CB8AC3E}">
        <p14:creationId xmlns:p14="http://schemas.microsoft.com/office/powerpoint/2010/main" val="1879647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9901" y="23528"/>
            <a:ext cx="8929818" cy="750829"/>
          </a:xfrm>
        </p:spPr>
        <p:txBody>
          <a:bodyPr>
            <a:noAutofit/>
          </a:bodyPr>
          <a:lstStyle/>
          <a:p>
            <a:r>
              <a:rPr lang="en-US" sz="4400" dirty="0" smtClean="0"/>
              <a:t>OpenGL Drawing Commands (continued)</a:t>
            </a:r>
            <a:endParaRPr lang="en-US" sz="4400" dirty="0"/>
          </a:p>
        </p:txBody>
      </p:sp>
      <p:sp>
        <p:nvSpPr>
          <p:cNvPr id="3" name="Content Placeholder 2"/>
          <p:cNvSpPr>
            <a:spLocks noGrp="1"/>
          </p:cNvSpPr>
          <p:nvPr>
            <p:ph idx="1"/>
          </p:nvPr>
        </p:nvSpPr>
        <p:spPr>
          <a:xfrm>
            <a:off x="414714" y="879080"/>
            <a:ext cx="11362571" cy="5280671"/>
          </a:xfrm>
        </p:spPr>
        <p:txBody>
          <a:bodyPr>
            <a:normAutofit/>
          </a:bodyPr>
          <a:lstStyle/>
          <a:p>
            <a:pPr marL="4572" lvl="1" indent="0">
              <a:buNone/>
            </a:pPr>
            <a:r>
              <a:rPr lang="en-US" b="1" dirty="0" smtClean="0">
                <a:solidFill>
                  <a:schemeClr val="tx1"/>
                </a:solidFill>
              </a:rPr>
              <a:t>  </a:t>
            </a:r>
            <a:endParaRPr lang="en-US" b="1" dirty="0">
              <a:solidFill>
                <a:schemeClr val="tx1"/>
              </a:solidFill>
            </a:endParaRPr>
          </a:p>
          <a:p>
            <a:pPr marL="4572" lvl="1" indent="0">
              <a:buNone/>
            </a:pPr>
            <a:r>
              <a:rPr lang="en-US" b="1" dirty="0" smtClean="0">
                <a:solidFill>
                  <a:schemeClr val="tx1"/>
                </a:solidFill>
              </a:rPr>
              <a:t>   </a:t>
            </a:r>
          </a:p>
          <a:p>
            <a:endParaRPr lang="en-US" b="1" dirty="0">
              <a:solidFill>
                <a:schemeClr val="tx1"/>
              </a:solidFill>
            </a:endParaRPr>
          </a:p>
          <a:p>
            <a:pPr marL="0" indent="0">
              <a:buNone/>
            </a:pPr>
            <a:endParaRPr lang="en-US" b="1" dirty="0" smtClean="0">
              <a:solidFill>
                <a:schemeClr val="tx1"/>
              </a:solidFill>
            </a:endParaRPr>
          </a:p>
        </p:txBody>
      </p:sp>
      <p:sp>
        <p:nvSpPr>
          <p:cNvPr id="4" name="TextBox 3"/>
          <p:cNvSpPr txBox="1"/>
          <p:nvPr/>
        </p:nvSpPr>
        <p:spPr>
          <a:xfrm>
            <a:off x="440724" y="856357"/>
            <a:ext cx="11310552" cy="6001643"/>
          </a:xfrm>
          <a:prstGeom prst="rect">
            <a:avLst/>
          </a:prstGeom>
          <a:noFill/>
        </p:spPr>
        <p:txBody>
          <a:bodyPr wrap="square" rtlCol="0">
            <a:spAutoFit/>
          </a:bodyPr>
          <a:lstStyle/>
          <a:p>
            <a:r>
              <a:rPr lang="en-US" sz="2400" b="1" dirty="0" smtClean="0"/>
              <a:t>OpenGL drawing commands that do not start with draw:</a:t>
            </a:r>
          </a:p>
          <a:p>
            <a:endParaRPr lang="en-US" sz="1200" b="1" dirty="0" smtClean="0"/>
          </a:p>
          <a:p>
            <a:r>
              <a:rPr lang="en-US" sz="2400" b="1" dirty="0" smtClean="0"/>
              <a:t>1.  </a:t>
            </a:r>
            <a:r>
              <a:rPr lang="en-US" sz="2400" b="1" dirty="0" err="1" smtClean="0">
                <a:solidFill>
                  <a:schemeClr val="accent1"/>
                </a:solidFill>
              </a:rPr>
              <a:t>glMultiDrawArrays</a:t>
            </a:r>
            <a:r>
              <a:rPr lang="en-US" sz="2400" b="1" dirty="0" smtClean="0">
                <a:solidFill>
                  <a:schemeClr val="accent1"/>
                </a:solidFill>
              </a:rPr>
              <a:t>(mode, first, count, </a:t>
            </a:r>
            <a:r>
              <a:rPr lang="en-US" sz="2400" b="1" dirty="0" err="1" smtClean="0">
                <a:solidFill>
                  <a:schemeClr val="accent1"/>
                </a:solidFill>
              </a:rPr>
              <a:t>primcount</a:t>
            </a:r>
            <a:r>
              <a:rPr lang="en-US" sz="2400" b="1" dirty="0" smtClean="0">
                <a:solidFill>
                  <a:schemeClr val="accent1"/>
                </a:solidFill>
              </a:rPr>
              <a:t>) </a:t>
            </a:r>
            <a:r>
              <a:rPr lang="en-US" sz="2400" b="1" dirty="0" smtClean="0"/>
              <a:t>–</a:t>
            </a:r>
            <a:r>
              <a:rPr lang="en-US" sz="2400" b="1" dirty="0" smtClean="0">
                <a:solidFill>
                  <a:schemeClr val="accent1"/>
                </a:solidFill>
              </a:rPr>
              <a:t> </a:t>
            </a:r>
            <a:r>
              <a:rPr lang="en-US" sz="2400" b="1" dirty="0" smtClean="0"/>
              <a:t>Draws multiple sets of geometric primitives with a single OpenGL function call.  </a:t>
            </a:r>
            <a:r>
              <a:rPr lang="en-US" sz="2400" b="1" dirty="0" smtClean="0">
                <a:solidFill>
                  <a:schemeClr val="accent1"/>
                </a:solidFill>
              </a:rPr>
              <a:t>first </a:t>
            </a:r>
            <a:r>
              <a:rPr lang="en-US" sz="2400" b="1" dirty="0" smtClean="0"/>
              <a:t>and</a:t>
            </a:r>
            <a:r>
              <a:rPr lang="en-US" sz="2400" b="1" dirty="0" smtClean="0">
                <a:solidFill>
                  <a:schemeClr val="accent1"/>
                </a:solidFill>
              </a:rPr>
              <a:t> count </a:t>
            </a:r>
            <a:r>
              <a:rPr lang="en-US" sz="2400" b="1" dirty="0" smtClean="0"/>
              <a:t>are arrays of </a:t>
            </a:r>
            <a:r>
              <a:rPr lang="en-US" sz="2400" b="1" dirty="0" err="1" smtClean="0"/>
              <a:t>primcount</a:t>
            </a:r>
            <a:r>
              <a:rPr lang="en-US" sz="2400" b="1" dirty="0" smtClean="0"/>
              <a:t> parameters that would be valid for a call to </a:t>
            </a:r>
            <a:r>
              <a:rPr lang="en-US" sz="2400" b="1" dirty="0" err="1" smtClean="0">
                <a:solidFill>
                  <a:schemeClr val="accent1"/>
                </a:solidFill>
              </a:rPr>
              <a:t>glDrawArrays</a:t>
            </a:r>
            <a:r>
              <a:rPr lang="en-US" sz="2400" b="1" dirty="0" smtClean="0">
                <a:solidFill>
                  <a:schemeClr val="accent1"/>
                </a:solidFill>
              </a:rPr>
              <a:t>().</a:t>
            </a:r>
          </a:p>
          <a:p>
            <a:endParaRPr lang="en-US" sz="1200" b="1" dirty="0">
              <a:solidFill>
                <a:schemeClr val="accent1"/>
              </a:solidFill>
            </a:endParaRPr>
          </a:p>
          <a:p>
            <a:r>
              <a:rPr lang="en-US" sz="2400" b="1" dirty="0" smtClean="0"/>
              <a:t>Equivalent code:</a:t>
            </a:r>
          </a:p>
          <a:p>
            <a:r>
              <a:rPr lang="en-US" sz="2400" b="1" dirty="0" smtClean="0">
                <a:solidFill>
                  <a:schemeClr val="accent1"/>
                </a:solidFill>
              </a:rPr>
              <a:t>for (</a:t>
            </a:r>
            <a:r>
              <a:rPr lang="en-US" sz="2400" b="1" dirty="0" err="1" smtClean="0">
                <a:solidFill>
                  <a:schemeClr val="accent1"/>
                </a:solidFill>
              </a:rPr>
              <a:t>i</a:t>
            </a:r>
            <a:r>
              <a:rPr lang="en-US" sz="2400" b="1" dirty="0" smtClean="0">
                <a:solidFill>
                  <a:schemeClr val="accent1"/>
                </a:solidFill>
              </a:rPr>
              <a:t> = 0; </a:t>
            </a:r>
            <a:r>
              <a:rPr lang="en-US" sz="2400" b="1" dirty="0" err="1" smtClean="0">
                <a:solidFill>
                  <a:schemeClr val="accent1"/>
                </a:solidFill>
              </a:rPr>
              <a:t>i</a:t>
            </a:r>
            <a:r>
              <a:rPr lang="en-US" sz="2400" b="1" dirty="0" smtClean="0">
                <a:solidFill>
                  <a:schemeClr val="accent1"/>
                </a:solidFill>
              </a:rPr>
              <a:t> &lt; </a:t>
            </a:r>
            <a:r>
              <a:rPr lang="en-US" sz="2400" b="1" dirty="0" err="1" smtClean="0">
                <a:solidFill>
                  <a:schemeClr val="accent1"/>
                </a:solidFill>
              </a:rPr>
              <a:t>primcount</a:t>
            </a:r>
            <a:r>
              <a:rPr lang="en-US" sz="2400" b="1" dirty="0" smtClean="0">
                <a:solidFill>
                  <a:schemeClr val="accent1"/>
                </a:solidFill>
              </a:rPr>
              <a:t>; </a:t>
            </a:r>
            <a:r>
              <a:rPr lang="en-US" sz="2400" b="1" dirty="0" err="1" smtClean="0">
                <a:solidFill>
                  <a:schemeClr val="accent1"/>
                </a:solidFill>
              </a:rPr>
              <a:t>i</a:t>
            </a:r>
            <a:r>
              <a:rPr lang="en-US" sz="2400" b="1" dirty="0" smtClean="0">
                <a:solidFill>
                  <a:schemeClr val="accent1"/>
                </a:solidFill>
              </a:rPr>
              <a:t>++){</a:t>
            </a:r>
          </a:p>
          <a:p>
            <a:r>
              <a:rPr lang="en-US" sz="2400" b="1" dirty="0">
                <a:solidFill>
                  <a:schemeClr val="accent1"/>
                </a:solidFill>
              </a:rPr>
              <a:t> </a:t>
            </a:r>
            <a:r>
              <a:rPr lang="en-US" sz="2400" b="1" dirty="0" smtClean="0">
                <a:solidFill>
                  <a:schemeClr val="accent1"/>
                </a:solidFill>
              </a:rPr>
              <a:t>         </a:t>
            </a:r>
            <a:r>
              <a:rPr lang="en-US" sz="2400" b="1" dirty="0" err="1" smtClean="0">
                <a:solidFill>
                  <a:schemeClr val="accent1"/>
                </a:solidFill>
              </a:rPr>
              <a:t>glDrawArrays</a:t>
            </a:r>
            <a:r>
              <a:rPr lang="en-US" sz="2400" b="1" dirty="0" smtClean="0">
                <a:solidFill>
                  <a:schemeClr val="accent1"/>
                </a:solidFill>
              </a:rPr>
              <a:t>(mode, first[</a:t>
            </a:r>
            <a:r>
              <a:rPr lang="en-US" sz="2400" b="1" dirty="0" err="1" smtClean="0">
                <a:solidFill>
                  <a:schemeClr val="accent1"/>
                </a:solidFill>
              </a:rPr>
              <a:t>i</a:t>
            </a:r>
            <a:r>
              <a:rPr lang="en-US" sz="2400" b="1" dirty="0" smtClean="0">
                <a:solidFill>
                  <a:schemeClr val="accent1"/>
                </a:solidFill>
              </a:rPr>
              <a:t>], count[</a:t>
            </a:r>
            <a:r>
              <a:rPr lang="en-US" sz="2400" b="1" dirty="0" err="1" smtClean="0">
                <a:solidFill>
                  <a:schemeClr val="accent1"/>
                </a:solidFill>
              </a:rPr>
              <a:t>i</a:t>
            </a:r>
            <a:r>
              <a:rPr lang="en-US" sz="2400" b="1" dirty="0" smtClean="0">
                <a:solidFill>
                  <a:schemeClr val="accent1"/>
                </a:solidFill>
              </a:rPr>
              <a:t>]);}</a:t>
            </a:r>
          </a:p>
          <a:p>
            <a:endParaRPr lang="en-US" sz="1200" b="1" dirty="0">
              <a:solidFill>
                <a:schemeClr val="accent1"/>
              </a:solidFill>
            </a:endParaRPr>
          </a:p>
          <a:p>
            <a:r>
              <a:rPr lang="en-US" sz="2400" b="1" dirty="0" smtClean="0"/>
              <a:t>2.  </a:t>
            </a:r>
            <a:r>
              <a:rPr lang="en-US" sz="2400" b="1" dirty="0" err="1" smtClean="0">
                <a:solidFill>
                  <a:schemeClr val="accent1"/>
                </a:solidFill>
              </a:rPr>
              <a:t>glMultiDrawElements</a:t>
            </a:r>
            <a:r>
              <a:rPr lang="en-US" sz="2400" b="1" dirty="0" smtClean="0">
                <a:solidFill>
                  <a:schemeClr val="accent1"/>
                </a:solidFill>
              </a:rPr>
              <a:t>(mode, count, type, indices, </a:t>
            </a:r>
            <a:r>
              <a:rPr lang="en-US" sz="2400" b="1" dirty="0" err="1" smtClean="0">
                <a:solidFill>
                  <a:schemeClr val="accent1"/>
                </a:solidFill>
              </a:rPr>
              <a:t>primcount</a:t>
            </a:r>
            <a:r>
              <a:rPr lang="en-US" sz="2400" b="1" dirty="0" smtClean="0">
                <a:solidFill>
                  <a:schemeClr val="accent1"/>
                </a:solidFill>
              </a:rPr>
              <a:t>) </a:t>
            </a:r>
            <a:r>
              <a:rPr lang="en-US" sz="2400" b="1" dirty="0" smtClean="0"/>
              <a:t>– Draws multiple sets of geometric primitives with a single OpenGL function call. </a:t>
            </a:r>
          </a:p>
          <a:p>
            <a:endParaRPr lang="en-US" sz="1200" b="1" dirty="0"/>
          </a:p>
          <a:p>
            <a:r>
              <a:rPr lang="en-US" sz="2400" b="1" dirty="0" smtClean="0"/>
              <a:t>Equivalent code:</a:t>
            </a:r>
          </a:p>
          <a:p>
            <a:r>
              <a:rPr lang="en-US" sz="2400" b="1" dirty="0">
                <a:solidFill>
                  <a:schemeClr val="accent1"/>
                </a:solidFill>
              </a:rPr>
              <a:t>f</a:t>
            </a:r>
            <a:r>
              <a:rPr lang="en-US" sz="2400" b="1" dirty="0" smtClean="0">
                <a:solidFill>
                  <a:schemeClr val="accent1"/>
                </a:solidFill>
              </a:rPr>
              <a:t>or (</a:t>
            </a:r>
            <a:r>
              <a:rPr lang="en-US" sz="2400" b="1" dirty="0" err="1" smtClean="0">
                <a:solidFill>
                  <a:schemeClr val="accent1"/>
                </a:solidFill>
              </a:rPr>
              <a:t>i</a:t>
            </a:r>
            <a:r>
              <a:rPr lang="en-US" sz="2400" b="1" dirty="0" smtClean="0">
                <a:solidFill>
                  <a:schemeClr val="accent1"/>
                </a:solidFill>
              </a:rPr>
              <a:t> = 0; </a:t>
            </a:r>
            <a:r>
              <a:rPr lang="en-US" sz="2400" b="1" dirty="0" err="1" smtClean="0">
                <a:solidFill>
                  <a:schemeClr val="accent1"/>
                </a:solidFill>
              </a:rPr>
              <a:t>i</a:t>
            </a:r>
            <a:r>
              <a:rPr lang="en-US" sz="2400" b="1" dirty="0" smtClean="0">
                <a:solidFill>
                  <a:schemeClr val="accent1"/>
                </a:solidFill>
              </a:rPr>
              <a:t> &lt; </a:t>
            </a:r>
            <a:r>
              <a:rPr lang="en-US" sz="2400" b="1" dirty="0" err="1" smtClean="0">
                <a:solidFill>
                  <a:schemeClr val="accent1"/>
                </a:solidFill>
              </a:rPr>
              <a:t>primcount</a:t>
            </a:r>
            <a:r>
              <a:rPr lang="en-US" sz="2400" b="1" dirty="0" smtClean="0">
                <a:solidFill>
                  <a:schemeClr val="accent1"/>
                </a:solidFill>
              </a:rPr>
              <a:t>; </a:t>
            </a:r>
            <a:r>
              <a:rPr lang="en-US" sz="2400" b="1" dirty="0" err="1" smtClean="0">
                <a:solidFill>
                  <a:schemeClr val="accent1"/>
                </a:solidFill>
              </a:rPr>
              <a:t>i</a:t>
            </a:r>
            <a:r>
              <a:rPr lang="en-US" sz="2400" b="1" dirty="0" smtClean="0">
                <a:solidFill>
                  <a:schemeClr val="accent1"/>
                </a:solidFill>
              </a:rPr>
              <a:t>++){</a:t>
            </a:r>
          </a:p>
          <a:p>
            <a:r>
              <a:rPr lang="en-US" sz="2400" b="1" dirty="0"/>
              <a:t> </a:t>
            </a:r>
            <a:r>
              <a:rPr lang="en-US" sz="2400" b="1" dirty="0" smtClean="0"/>
              <a:t>   </a:t>
            </a:r>
            <a:r>
              <a:rPr lang="en-US" sz="2400" b="1" dirty="0" err="1" smtClean="0">
                <a:solidFill>
                  <a:schemeClr val="accent1"/>
                </a:solidFill>
              </a:rPr>
              <a:t>glDrawElements</a:t>
            </a:r>
            <a:r>
              <a:rPr lang="en-US" sz="2400" b="1" dirty="0" smtClean="0">
                <a:solidFill>
                  <a:schemeClr val="accent1"/>
                </a:solidFill>
              </a:rPr>
              <a:t>(mode, count[</a:t>
            </a:r>
            <a:r>
              <a:rPr lang="en-US" sz="2400" b="1" dirty="0" err="1" smtClean="0">
                <a:solidFill>
                  <a:schemeClr val="accent1"/>
                </a:solidFill>
              </a:rPr>
              <a:t>i</a:t>
            </a:r>
            <a:r>
              <a:rPr lang="en-US" sz="2400" b="1" dirty="0" smtClean="0">
                <a:solidFill>
                  <a:schemeClr val="accent1"/>
                </a:solidFill>
              </a:rPr>
              <a:t>], type, indices[</a:t>
            </a:r>
            <a:r>
              <a:rPr lang="en-US" sz="2400" b="1" dirty="0" err="1" smtClean="0">
                <a:solidFill>
                  <a:schemeClr val="accent1"/>
                </a:solidFill>
              </a:rPr>
              <a:t>i</a:t>
            </a:r>
            <a:r>
              <a:rPr lang="en-US" sz="2400" b="1" dirty="0" smtClean="0">
                <a:solidFill>
                  <a:schemeClr val="accent1"/>
                </a:solidFill>
              </a:rPr>
              <a:t>]);}</a:t>
            </a:r>
          </a:p>
          <a:p>
            <a:endParaRPr lang="en-US" sz="2400" b="1" dirty="0" smtClean="0"/>
          </a:p>
          <a:p>
            <a:endParaRPr lang="en-US" sz="2400" b="1" dirty="0" smtClean="0">
              <a:solidFill>
                <a:schemeClr val="accent1"/>
              </a:solidFill>
            </a:endParaRPr>
          </a:p>
        </p:txBody>
      </p:sp>
    </p:spTree>
    <p:extLst>
      <p:ext uri="{BB962C8B-B14F-4D97-AF65-F5344CB8AC3E}">
        <p14:creationId xmlns:p14="http://schemas.microsoft.com/office/powerpoint/2010/main" val="4179718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9901" y="23528"/>
            <a:ext cx="8929818" cy="750829"/>
          </a:xfrm>
        </p:spPr>
        <p:txBody>
          <a:bodyPr>
            <a:noAutofit/>
          </a:bodyPr>
          <a:lstStyle/>
          <a:p>
            <a:r>
              <a:rPr lang="en-US" sz="4400" dirty="0" smtClean="0"/>
              <a:t>OpenGL Drawing Commands (continued)</a:t>
            </a:r>
            <a:endParaRPr lang="en-US" sz="4400" dirty="0"/>
          </a:p>
        </p:txBody>
      </p:sp>
      <p:sp>
        <p:nvSpPr>
          <p:cNvPr id="3" name="Content Placeholder 2"/>
          <p:cNvSpPr>
            <a:spLocks noGrp="1"/>
          </p:cNvSpPr>
          <p:nvPr>
            <p:ph idx="1"/>
          </p:nvPr>
        </p:nvSpPr>
        <p:spPr>
          <a:xfrm>
            <a:off x="414714" y="879080"/>
            <a:ext cx="11362571" cy="5280671"/>
          </a:xfrm>
        </p:spPr>
        <p:txBody>
          <a:bodyPr>
            <a:normAutofit/>
          </a:bodyPr>
          <a:lstStyle/>
          <a:p>
            <a:pPr marL="4572" lvl="1" indent="0">
              <a:buNone/>
            </a:pPr>
            <a:r>
              <a:rPr lang="en-US" b="1" dirty="0" smtClean="0">
                <a:solidFill>
                  <a:schemeClr val="tx1"/>
                </a:solidFill>
              </a:rPr>
              <a:t>  </a:t>
            </a:r>
            <a:endParaRPr lang="en-US" b="1" dirty="0">
              <a:solidFill>
                <a:schemeClr val="tx1"/>
              </a:solidFill>
            </a:endParaRPr>
          </a:p>
          <a:p>
            <a:pPr marL="4572" lvl="1" indent="0">
              <a:buNone/>
            </a:pPr>
            <a:r>
              <a:rPr lang="en-US" b="1" dirty="0" smtClean="0">
                <a:solidFill>
                  <a:schemeClr val="tx1"/>
                </a:solidFill>
              </a:rPr>
              <a:t>   </a:t>
            </a:r>
          </a:p>
          <a:p>
            <a:endParaRPr lang="en-US" b="1" dirty="0">
              <a:solidFill>
                <a:schemeClr val="tx1"/>
              </a:solidFill>
            </a:endParaRPr>
          </a:p>
          <a:p>
            <a:pPr marL="0" indent="0">
              <a:buNone/>
            </a:pPr>
            <a:endParaRPr lang="en-US" b="1" dirty="0" smtClean="0">
              <a:solidFill>
                <a:schemeClr val="tx1"/>
              </a:solidFill>
            </a:endParaRPr>
          </a:p>
        </p:txBody>
      </p:sp>
      <p:sp>
        <p:nvSpPr>
          <p:cNvPr id="4" name="TextBox 3"/>
          <p:cNvSpPr txBox="1"/>
          <p:nvPr/>
        </p:nvSpPr>
        <p:spPr>
          <a:xfrm>
            <a:off x="440723" y="1227059"/>
            <a:ext cx="11310552" cy="3785652"/>
          </a:xfrm>
          <a:prstGeom prst="rect">
            <a:avLst/>
          </a:prstGeom>
          <a:noFill/>
        </p:spPr>
        <p:txBody>
          <a:bodyPr wrap="square" rtlCol="0">
            <a:spAutoFit/>
          </a:bodyPr>
          <a:lstStyle/>
          <a:p>
            <a:r>
              <a:rPr lang="en-US" sz="2400" b="1" dirty="0" smtClean="0"/>
              <a:t>3.  </a:t>
            </a:r>
            <a:r>
              <a:rPr lang="en-US" sz="2400" b="1" dirty="0" err="1" smtClean="0">
                <a:solidFill>
                  <a:schemeClr val="accent1"/>
                </a:solidFill>
              </a:rPr>
              <a:t>glMultiDrawElementsBaseVertex</a:t>
            </a:r>
            <a:r>
              <a:rPr lang="en-US" sz="2400" b="1" dirty="0" smtClean="0">
                <a:solidFill>
                  <a:schemeClr val="accent1"/>
                </a:solidFill>
              </a:rPr>
              <a:t>(mode, count, type, indices, </a:t>
            </a:r>
            <a:r>
              <a:rPr lang="en-US" sz="2400" b="1" dirty="0" err="1" smtClean="0">
                <a:solidFill>
                  <a:schemeClr val="accent1"/>
                </a:solidFill>
              </a:rPr>
              <a:t>primcount</a:t>
            </a:r>
            <a:r>
              <a:rPr lang="en-US" sz="2400" b="1" dirty="0" smtClean="0">
                <a:solidFill>
                  <a:schemeClr val="accent1"/>
                </a:solidFill>
              </a:rPr>
              <a:t>, </a:t>
            </a:r>
            <a:r>
              <a:rPr lang="en-US" sz="2400" b="1" dirty="0" err="1" smtClean="0">
                <a:solidFill>
                  <a:schemeClr val="accent1"/>
                </a:solidFill>
              </a:rPr>
              <a:t>baseVertex</a:t>
            </a:r>
            <a:r>
              <a:rPr lang="en-US" sz="2400" b="1" dirty="0" smtClean="0">
                <a:solidFill>
                  <a:schemeClr val="accent1"/>
                </a:solidFill>
              </a:rPr>
              <a:t>) </a:t>
            </a:r>
            <a:r>
              <a:rPr lang="en-US" sz="2400" b="1" dirty="0" smtClean="0"/>
              <a:t>– Draws multiple sets of geometric primitives with a single OpenGL function call.  </a:t>
            </a:r>
          </a:p>
          <a:p>
            <a:endParaRPr lang="en-US" sz="2400" b="1" dirty="0" smtClean="0"/>
          </a:p>
          <a:p>
            <a:r>
              <a:rPr lang="en-US" sz="2400" b="1" dirty="0" smtClean="0"/>
              <a:t>Equivalent code:</a:t>
            </a:r>
          </a:p>
          <a:p>
            <a:r>
              <a:rPr lang="en-US" sz="2400" b="1" dirty="0" smtClean="0">
                <a:solidFill>
                  <a:schemeClr val="accent1"/>
                </a:solidFill>
              </a:rPr>
              <a:t>for (</a:t>
            </a:r>
            <a:r>
              <a:rPr lang="en-US" sz="2400" b="1" dirty="0" err="1" smtClean="0">
                <a:solidFill>
                  <a:schemeClr val="accent1"/>
                </a:solidFill>
              </a:rPr>
              <a:t>i</a:t>
            </a:r>
            <a:r>
              <a:rPr lang="en-US" sz="2400" b="1" dirty="0" smtClean="0">
                <a:solidFill>
                  <a:schemeClr val="accent1"/>
                </a:solidFill>
              </a:rPr>
              <a:t> = 0; </a:t>
            </a:r>
            <a:r>
              <a:rPr lang="en-US" sz="2400" b="1" dirty="0" err="1" smtClean="0">
                <a:solidFill>
                  <a:schemeClr val="accent1"/>
                </a:solidFill>
              </a:rPr>
              <a:t>i</a:t>
            </a:r>
            <a:r>
              <a:rPr lang="en-US" sz="2400" b="1" dirty="0" smtClean="0">
                <a:solidFill>
                  <a:schemeClr val="accent1"/>
                </a:solidFill>
              </a:rPr>
              <a:t> &lt; </a:t>
            </a:r>
            <a:r>
              <a:rPr lang="en-US" sz="2400" b="1" dirty="0" err="1" smtClean="0">
                <a:solidFill>
                  <a:schemeClr val="accent1"/>
                </a:solidFill>
              </a:rPr>
              <a:t>primcount</a:t>
            </a:r>
            <a:r>
              <a:rPr lang="en-US" sz="2400" b="1" dirty="0" smtClean="0">
                <a:solidFill>
                  <a:schemeClr val="accent1"/>
                </a:solidFill>
              </a:rPr>
              <a:t>; </a:t>
            </a:r>
            <a:r>
              <a:rPr lang="en-US" sz="2400" b="1" dirty="0" err="1" smtClean="0">
                <a:solidFill>
                  <a:schemeClr val="accent1"/>
                </a:solidFill>
              </a:rPr>
              <a:t>i</a:t>
            </a:r>
            <a:r>
              <a:rPr lang="en-US" sz="2400" b="1" dirty="0" smtClean="0">
                <a:solidFill>
                  <a:schemeClr val="accent1"/>
                </a:solidFill>
              </a:rPr>
              <a:t>++)</a:t>
            </a:r>
          </a:p>
          <a:p>
            <a:r>
              <a:rPr lang="en-US" sz="2400" b="1" dirty="0" smtClean="0">
                <a:solidFill>
                  <a:schemeClr val="accent1"/>
                </a:solidFill>
              </a:rPr>
              <a:t>{  </a:t>
            </a:r>
          </a:p>
          <a:p>
            <a:r>
              <a:rPr lang="en-US" sz="2400" b="1" dirty="0">
                <a:solidFill>
                  <a:schemeClr val="accent1"/>
                </a:solidFill>
              </a:rPr>
              <a:t> </a:t>
            </a:r>
            <a:r>
              <a:rPr lang="en-US" sz="2400" b="1" dirty="0" smtClean="0">
                <a:solidFill>
                  <a:schemeClr val="accent1"/>
                </a:solidFill>
              </a:rPr>
              <a:t>   </a:t>
            </a:r>
            <a:r>
              <a:rPr lang="en-US" sz="2400" b="1" dirty="0" err="1" smtClean="0">
                <a:solidFill>
                  <a:schemeClr val="accent1"/>
                </a:solidFill>
              </a:rPr>
              <a:t>glDrawElements</a:t>
            </a:r>
            <a:r>
              <a:rPr lang="en-US" sz="2400" b="1" dirty="0" smtClean="0">
                <a:solidFill>
                  <a:schemeClr val="accent1"/>
                </a:solidFill>
              </a:rPr>
              <a:t>(mode, count[</a:t>
            </a:r>
            <a:r>
              <a:rPr lang="en-US" sz="2400" b="1" dirty="0" err="1" smtClean="0">
                <a:solidFill>
                  <a:schemeClr val="accent1"/>
                </a:solidFill>
              </a:rPr>
              <a:t>i</a:t>
            </a:r>
            <a:r>
              <a:rPr lang="en-US" sz="2400" b="1" dirty="0" smtClean="0">
                <a:solidFill>
                  <a:schemeClr val="accent1"/>
                </a:solidFill>
              </a:rPr>
              <a:t>], type, indices[</a:t>
            </a:r>
            <a:r>
              <a:rPr lang="en-US" sz="2400" b="1" dirty="0" err="1" smtClean="0">
                <a:solidFill>
                  <a:schemeClr val="accent1"/>
                </a:solidFill>
              </a:rPr>
              <a:t>i</a:t>
            </a:r>
            <a:r>
              <a:rPr lang="en-US" sz="2400" b="1" dirty="0" smtClean="0">
                <a:solidFill>
                  <a:schemeClr val="accent1"/>
                </a:solidFill>
              </a:rPr>
              <a:t>], </a:t>
            </a:r>
            <a:r>
              <a:rPr lang="en-US" sz="2400" b="1" dirty="0" err="1" smtClean="0">
                <a:solidFill>
                  <a:schemeClr val="accent1"/>
                </a:solidFill>
              </a:rPr>
              <a:t>baseVertex</a:t>
            </a:r>
            <a:r>
              <a:rPr lang="en-US" sz="2400" b="1" dirty="0" smtClean="0">
                <a:solidFill>
                  <a:schemeClr val="accent1"/>
                </a:solidFill>
              </a:rPr>
              <a:t>[</a:t>
            </a:r>
            <a:r>
              <a:rPr lang="en-US" sz="2400" b="1" dirty="0" err="1" smtClean="0">
                <a:solidFill>
                  <a:schemeClr val="accent1"/>
                </a:solidFill>
              </a:rPr>
              <a:t>i</a:t>
            </a:r>
            <a:r>
              <a:rPr lang="en-US" sz="2400" b="1" dirty="0" smtClean="0">
                <a:solidFill>
                  <a:schemeClr val="accent1"/>
                </a:solidFill>
              </a:rPr>
              <a:t>]);</a:t>
            </a:r>
          </a:p>
          <a:p>
            <a:r>
              <a:rPr lang="en-US" sz="2400" b="1" dirty="0">
                <a:solidFill>
                  <a:schemeClr val="accent1"/>
                </a:solidFill>
              </a:rPr>
              <a:t>}</a:t>
            </a:r>
            <a:endParaRPr lang="en-US" sz="2400" b="1" dirty="0" smtClean="0">
              <a:solidFill>
                <a:schemeClr val="accent1"/>
              </a:solidFill>
            </a:endParaRPr>
          </a:p>
          <a:p>
            <a:r>
              <a:rPr lang="en-US" sz="2400" b="1" dirty="0" smtClean="0">
                <a:solidFill>
                  <a:schemeClr val="accent1"/>
                </a:solidFill>
              </a:rPr>
              <a:t> </a:t>
            </a:r>
          </a:p>
          <a:p>
            <a:endParaRPr lang="en-US" sz="2400" b="1" dirty="0" smtClean="0">
              <a:solidFill>
                <a:schemeClr val="accent1"/>
              </a:solidFill>
            </a:endParaRPr>
          </a:p>
        </p:txBody>
      </p:sp>
    </p:spTree>
    <p:extLst>
      <p:ext uri="{BB962C8B-B14F-4D97-AF65-F5344CB8AC3E}">
        <p14:creationId xmlns:p14="http://schemas.microsoft.com/office/powerpoint/2010/main" val="3505087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134" y="0"/>
            <a:ext cx="10935731" cy="750829"/>
          </a:xfrm>
        </p:spPr>
        <p:txBody>
          <a:bodyPr>
            <a:noAutofit/>
          </a:bodyPr>
          <a:lstStyle/>
          <a:p>
            <a:r>
              <a:rPr lang="en-US" sz="4400" dirty="0" smtClean="0"/>
              <a:t>Example 3.5:  Setting up for the Drawing Command</a:t>
            </a:r>
            <a:endParaRPr lang="en-US" sz="4400" dirty="0"/>
          </a:p>
        </p:txBody>
      </p:sp>
      <p:sp>
        <p:nvSpPr>
          <p:cNvPr id="3" name="Content Placeholder 2"/>
          <p:cNvSpPr>
            <a:spLocks noGrp="1"/>
          </p:cNvSpPr>
          <p:nvPr>
            <p:ph idx="1"/>
          </p:nvPr>
        </p:nvSpPr>
        <p:spPr>
          <a:xfrm>
            <a:off x="414714" y="879080"/>
            <a:ext cx="11362571" cy="5280671"/>
          </a:xfrm>
        </p:spPr>
        <p:txBody>
          <a:bodyPr>
            <a:normAutofit/>
          </a:bodyPr>
          <a:lstStyle/>
          <a:p>
            <a:pPr marL="4572" lvl="1" indent="0">
              <a:buNone/>
            </a:pPr>
            <a:r>
              <a:rPr lang="en-US" b="1" dirty="0" smtClean="0">
                <a:solidFill>
                  <a:schemeClr val="tx1"/>
                </a:solidFill>
              </a:rPr>
              <a:t>  </a:t>
            </a:r>
            <a:endParaRPr lang="en-US" b="1" dirty="0">
              <a:solidFill>
                <a:schemeClr val="tx1"/>
              </a:solidFill>
            </a:endParaRPr>
          </a:p>
          <a:p>
            <a:pPr marL="4572" lvl="1" indent="0">
              <a:buNone/>
            </a:pPr>
            <a:r>
              <a:rPr lang="en-US" b="1" dirty="0" smtClean="0">
                <a:solidFill>
                  <a:schemeClr val="tx1"/>
                </a:solidFill>
              </a:rPr>
              <a:t>   </a:t>
            </a:r>
          </a:p>
          <a:p>
            <a:endParaRPr lang="en-US" b="1" dirty="0">
              <a:solidFill>
                <a:schemeClr val="tx1"/>
              </a:solidFill>
            </a:endParaRPr>
          </a:p>
          <a:p>
            <a:pPr marL="0" indent="0">
              <a:buNone/>
            </a:pPr>
            <a:endParaRPr lang="en-US" b="1" dirty="0" smtClean="0">
              <a:solidFill>
                <a:schemeClr val="tx1"/>
              </a:solidFill>
            </a:endParaRPr>
          </a:p>
        </p:txBody>
      </p:sp>
      <p:sp>
        <p:nvSpPr>
          <p:cNvPr id="5" name="TextBox 4"/>
          <p:cNvSpPr txBox="1"/>
          <p:nvPr/>
        </p:nvSpPr>
        <p:spPr>
          <a:xfrm>
            <a:off x="753761" y="879080"/>
            <a:ext cx="10684476" cy="5909310"/>
          </a:xfrm>
          <a:prstGeom prst="rect">
            <a:avLst/>
          </a:prstGeom>
          <a:noFill/>
        </p:spPr>
        <p:txBody>
          <a:bodyPr wrap="square" rtlCol="0">
            <a:spAutoFit/>
          </a:bodyPr>
          <a:lstStyle/>
          <a:p>
            <a:r>
              <a:rPr lang="en-US" sz="2400" b="1" dirty="0" smtClean="0">
                <a:solidFill>
                  <a:schemeClr val="accent1"/>
                </a:solidFill>
              </a:rPr>
              <a:t>static </a:t>
            </a:r>
            <a:r>
              <a:rPr lang="en-US" sz="2400" b="1" dirty="0" err="1" smtClean="0">
                <a:solidFill>
                  <a:schemeClr val="accent1"/>
                </a:solidFill>
              </a:rPr>
              <a:t>const</a:t>
            </a:r>
            <a:r>
              <a:rPr lang="en-US" sz="2400" b="1" dirty="0" smtClean="0">
                <a:solidFill>
                  <a:schemeClr val="accent1"/>
                </a:solidFill>
              </a:rPr>
              <a:t> </a:t>
            </a:r>
            <a:r>
              <a:rPr lang="en-US" sz="2400" b="1" dirty="0" err="1" smtClean="0">
                <a:solidFill>
                  <a:schemeClr val="accent1"/>
                </a:solidFill>
              </a:rPr>
              <a:t>GLfloat</a:t>
            </a:r>
            <a:r>
              <a:rPr lang="en-US" sz="2400" b="1" dirty="0" smtClean="0">
                <a:solidFill>
                  <a:schemeClr val="accent1"/>
                </a:solidFill>
              </a:rPr>
              <a:t> </a:t>
            </a:r>
            <a:r>
              <a:rPr lang="en-US" sz="2400" b="1" dirty="0" err="1" smtClean="0">
                <a:solidFill>
                  <a:schemeClr val="accent1"/>
                </a:solidFill>
              </a:rPr>
              <a:t>vertex_positions</a:t>
            </a:r>
            <a:r>
              <a:rPr lang="en-US" sz="2400" b="1" dirty="0" smtClean="0">
                <a:solidFill>
                  <a:schemeClr val="accent1"/>
                </a:solidFill>
              </a:rPr>
              <a:t>[] =		</a:t>
            </a:r>
            <a:r>
              <a:rPr lang="en-US" sz="2400" b="1" dirty="0" smtClean="0"/>
              <a:t>// Four vertices</a:t>
            </a:r>
          </a:p>
          <a:p>
            <a:r>
              <a:rPr lang="en-US" sz="2400" b="1" dirty="0" smtClean="0">
                <a:solidFill>
                  <a:schemeClr val="accent1"/>
                </a:solidFill>
              </a:rPr>
              <a:t>{</a:t>
            </a:r>
          </a:p>
          <a:p>
            <a:r>
              <a:rPr lang="en-US" sz="2400" b="1" dirty="0">
                <a:solidFill>
                  <a:schemeClr val="accent1"/>
                </a:solidFill>
              </a:rPr>
              <a:t>	</a:t>
            </a:r>
            <a:r>
              <a:rPr lang="en-US" sz="2400" b="1" dirty="0" smtClean="0">
                <a:solidFill>
                  <a:schemeClr val="accent1"/>
                </a:solidFill>
              </a:rPr>
              <a:t>-1.0f, -1.0f,  0.0f, 1.0f,</a:t>
            </a:r>
          </a:p>
          <a:p>
            <a:r>
              <a:rPr lang="en-US" sz="2400" b="1" dirty="0">
                <a:solidFill>
                  <a:schemeClr val="accent1"/>
                </a:solidFill>
              </a:rPr>
              <a:t> </a:t>
            </a:r>
            <a:r>
              <a:rPr lang="en-US" sz="2400" b="1" dirty="0" smtClean="0">
                <a:solidFill>
                  <a:schemeClr val="accent1"/>
                </a:solidFill>
              </a:rPr>
              <a:t>  	  1.0f, -1.0f, 0.0f, 1.0f,</a:t>
            </a:r>
          </a:p>
          <a:p>
            <a:r>
              <a:rPr lang="en-US" sz="2400" b="1" dirty="0">
                <a:solidFill>
                  <a:schemeClr val="accent1"/>
                </a:solidFill>
              </a:rPr>
              <a:t> </a:t>
            </a:r>
            <a:r>
              <a:rPr lang="en-US" sz="2400" b="1" dirty="0" smtClean="0">
                <a:solidFill>
                  <a:schemeClr val="accent1"/>
                </a:solidFill>
              </a:rPr>
              <a:t>       -1.0f,  1.0f, 0.0f, 1.0f, </a:t>
            </a:r>
          </a:p>
          <a:p>
            <a:r>
              <a:rPr lang="en-US" sz="2400" b="1" dirty="0">
                <a:solidFill>
                  <a:schemeClr val="accent1"/>
                </a:solidFill>
              </a:rPr>
              <a:t> </a:t>
            </a:r>
            <a:r>
              <a:rPr lang="en-US" sz="2400" b="1" dirty="0" smtClean="0">
                <a:solidFill>
                  <a:schemeClr val="accent1"/>
                </a:solidFill>
              </a:rPr>
              <a:t>       -1.0f, -1.0f, 0.0f, 1.0f,</a:t>
            </a:r>
          </a:p>
          <a:p>
            <a:r>
              <a:rPr lang="en-US" sz="2400" b="1" dirty="0" smtClean="0">
                <a:solidFill>
                  <a:schemeClr val="accent1"/>
                </a:solidFill>
              </a:rPr>
              <a:t>};</a:t>
            </a:r>
          </a:p>
          <a:p>
            <a:endParaRPr lang="en-US" sz="2400" b="1" dirty="0">
              <a:solidFill>
                <a:schemeClr val="accent1"/>
              </a:solidFill>
            </a:endParaRPr>
          </a:p>
          <a:p>
            <a:r>
              <a:rPr lang="en-US" sz="2400" b="1" dirty="0" smtClean="0">
                <a:solidFill>
                  <a:schemeClr val="accent1"/>
                </a:solidFill>
              </a:rPr>
              <a:t>static </a:t>
            </a:r>
            <a:r>
              <a:rPr lang="en-US" sz="2400" b="1" dirty="0" err="1" smtClean="0">
                <a:solidFill>
                  <a:schemeClr val="accent1"/>
                </a:solidFill>
              </a:rPr>
              <a:t>const</a:t>
            </a:r>
            <a:r>
              <a:rPr lang="en-US" sz="2400" b="1" dirty="0" smtClean="0">
                <a:solidFill>
                  <a:schemeClr val="accent1"/>
                </a:solidFill>
              </a:rPr>
              <a:t> </a:t>
            </a:r>
            <a:r>
              <a:rPr lang="en-US" sz="2400" b="1" dirty="0" err="1" smtClean="0">
                <a:solidFill>
                  <a:schemeClr val="accent1"/>
                </a:solidFill>
              </a:rPr>
              <a:t>GLfloat</a:t>
            </a:r>
            <a:r>
              <a:rPr lang="en-US" sz="2400" b="1" dirty="0" smtClean="0">
                <a:solidFill>
                  <a:schemeClr val="accent1"/>
                </a:solidFill>
              </a:rPr>
              <a:t> </a:t>
            </a:r>
            <a:r>
              <a:rPr lang="en-US" sz="2400" b="1" dirty="0" err="1" smtClean="0">
                <a:solidFill>
                  <a:schemeClr val="accent1"/>
                </a:solidFill>
              </a:rPr>
              <a:t>vertex_colors</a:t>
            </a:r>
            <a:r>
              <a:rPr lang="en-US" sz="2400" b="1" dirty="0" smtClean="0">
                <a:solidFill>
                  <a:schemeClr val="accent1"/>
                </a:solidFill>
              </a:rPr>
              <a:t>[] = 			</a:t>
            </a:r>
            <a:r>
              <a:rPr lang="en-US" sz="2400" b="1" dirty="0" smtClean="0"/>
              <a:t>// Color for each vertex.</a:t>
            </a:r>
          </a:p>
          <a:p>
            <a:r>
              <a:rPr lang="en-US" sz="2400" b="1" dirty="0" smtClean="0">
                <a:solidFill>
                  <a:schemeClr val="accent1"/>
                </a:solidFill>
              </a:rPr>
              <a:t>{</a:t>
            </a:r>
          </a:p>
          <a:p>
            <a:r>
              <a:rPr lang="en-US" sz="2400" b="1" dirty="0">
                <a:solidFill>
                  <a:schemeClr val="accent1"/>
                </a:solidFill>
              </a:rPr>
              <a:t>	</a:t>
            </a:r>
            <a:r>
              <a:rPr lang="en-US" sz="2400" b="1" dirty="0" smtClean="0">
                <a:solidFill>
                  <a:schemeClr val="accent1"/>
                </a:solidFill>
              </a:rPr>
              <a:t>1.0f, 1.0f, 1.0f, 1.0f,</a:t>
            </a:r>
          </a:p>
          <a:p>
            <a:r>
              <a:rPr lang="en-US" sz="2400" b="1" dirty="0">
                <a:solidFill>
                  <a:schemeClr val="accent1"/>
                </a:solidFill>
              </a:rPr>
              <a:t>	</a:t>
            </a:r>
            <a:r>
              <a:rPr lang="en-US" sz="2400" b="1" dirty="0" smtClean="0">
                <a:solidFill>
                  <a:schemeClr val="accent1"/>
                </a:solidFill>
              </a:rPr>
              <a:t>1.0f, 1.0f, 0.0f, 1.0f, </a:t>
            </a:r>
          </a:p>
          <a:p>
            <a:r>
              <a:rPr lang="en-US" sz="2400" b="1" dirty="0">
                <a:solidFill>
                  <a:schemeClr val="accent1"/>
                </a:solidFill>
              </a:rPr>
              <a:t>	</a:t>
            </a:r>
            <a:r>
              <a:rPr lang="en-US" sz="2400" b="1" dirty="0" smtClean="0">
                <a:solidFill>
                  <a:schemeClr val="accent1"/>
                </a:solidFill>
              </a:rPr>
              <a:t>1.0f, 0.0f, 1.0f, 1.0f,</a:t>
            </a:r>
          </a:p>
          <a:p>
            <a:r>
              <a:rPr lang="en-US" sz="2400" b="1" dirty="0">
                <a:solidFill>
                  <a:schemeClr val="accent1"/>
                </a:solidFill>
              </a:rPr>
              <a:t>	</a:t>
            </a:r>
            <a:r>
              <a:rPr lang="en-US" sz="2400" b="1" dirty="0" smtClean="0">
                <a:solidFill>
                  <a:schemeClr val="accent1"/>
                </a:solidFill>
              </a:rPr>
              <a:t>0.0f, 1.0f, 1.0f, 1.0f</a:t>
            </a:r>
          </a:p>
          <a:p>
            <a:r>
              <a:rPr lang="en-US" sz="2400" b="1" dirty="0" smtClean="0">
                <a:solidFill>
                  <a:schemeClr val="accent1"/>
                </a:solidFill>
              </a:rPr>
              <a:t>};</a:t>
            </a:r>
            <a:endParaRPr lang="en-US" sz="2400" b="1" dirty="0">
              <a:solidFill>
                <a:schemeClr val="accent1"/>
              </a:solidFill>
            </a:endParaRPr>
          </a:p>
          <a:p>
            <a:endParaRPr lang="en-US" dirty="0"/>
          </a:p>
        </p:txBody>
      </p:sp>
    </p:spTree>
    <p:extLst>
      <p:ext uri="{BB962C8B-B14F-4D97-AF65-F5344CB8AC3E}">
        <p14:creationId xmlns:p14="http://schemas.microsoft.com/office/powerpoint/2010/main" val="2852629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2067" y="0"/>
            <a:ext cx="5467866" cy="750829"/>
          </a:xfrm>
        </p:spPr>
        <p:txBody>
          <a:bodyPr>
            <a:noAutofit/>
          </a:bodyPr>
          <a:lstStyle/>
          <a:p>
            <a:r>
              <a:rPr lang="en-US" sz="4400" dirty="0" smtClean="0"/>
              <a:t>Example 3.5 (continued)</a:t>
            </a:r>
            <a:endParaRPr lang="en-US" sz="4400" dirty="0"/>
          </a:p>
        </p:txBody>
      </p:sp>
      <p:sp>
        <p:nvSpPr>
          <p:cNvPr id="3" name="Content Placeholder 2"/>
          <p:cNvSpPr>
            <a:spLocks noGrp="1"/>
          </p:cNvSpPr>
          <p:nvPr>
            <p:ph idx="1"/>
          </p:nvPr>
        </p:nvSpPr>
        <p:spPr>
          <a:xfrm>
            <a:off x="414714" y="879080"/>
            <a:ext cx="11362571" cy="5280671"/>
          </a:xfrm>
        </p:spPr>
        <p:txBody>
          <a:bodyPr>
            <a:normAutofit/>
          </a:bodyPr>
          <a:lstStyle/>
          <a:p>
            <a:pPr marL="4572" lvl="1" indent="0">
              <a:buNone/>
            </a:pPr>
            <a:r>
              <a:rPr lang="en-US" b="1" dirty="0" smtClean="0">
                <a:solidFill>
                  <a:schemeClr val="tx1"/>
                </a:solidFill>
              </a:rPr>
              <a:t>  </a:t>
            </a:r>
            <a:endParaRPr lang="en-US" b="1" dirty="0">
              <a:solidFill>
                <a:schemeClr val="tx1"/>
              </a:solidFill>
            </a:endParaRPr>
          </a:p>
          <a:p>
            <a:pPr marL="4572" lvl="1" indent="0">
              <a:buNone/>
            </a:pPr>
            <a:r>
              <a:rPr lang="en-US" b="1" dirty="0" smtClean="0">
                <a:solidFill>
                  <a:schemeClr val="tx1"/>
                </a:solidFill>
              </a:rPr>
              <a:t>   </a:t>
            </a:r>
          </a:p>
          <a:p>
            <a:endParaRPr lang="en-US" b="1" dirty="0">
              <a:solidFill>
                <a:schemeClr val="tx1"/>
              </a:solidFill>
            </a:endParaRPr>
          </a:p>
          <a:p>
            <a:pPr marL="0" indent="0">
              <a:buNone/>
            </a:pPr>
            <a:endParaRPr lang="en-US" b="1" dirty="0" smtClean="0">
              <a:solidFill>
                <a:schemeClr val="tx1"/>
              </a:solidFill>
            </a:endParaRPr>
          </a:p>
        </p:txBody>
      </p:sp>
      <p:sp>
        <p:nvSpPr>
          <p:cNvPr id="4" name="TextBox 3"/>
          <p:cNvSpPr txBox="1"/>
          <p:nvPr/>
        </p:nvSpPr>
        <p:spPr>
          <a:xfrm>
            <a:off x="516275" y="750829"/>
            <a:ext cx="11159448" cy="6370975"/>
          </a:xfrm>
          <a:prstGeom prst="rect">
            <a:avLst/>
          </a:prstGeom>
          <a:noFill/>
        </p:spPr>
        <p:txBody>
          <a:bodyPr wrap="square" rtlCol="0">
            <a:spAutoFit/>
          </a:bodyPr>
          <a:lstStyle/>
          <a:p>
            <a:r>
              <a:rPr lang="en-US" sz="2400" b="1" dirty="0" smtClean="0"/>
              <a:t>// Three indices (to draw one triangle at a time):</a:t>
            </a:r>
          </a:p>
          <a:p>
            <a:r>
              <a:rPr lang="en-US" sz="2400" b="1" dirty="0">
                <a:solidFill>
                  <a:schemeClr val="accent1"/>
                </a:solidFill>
              </a:rPr>
              <a:t>s</a:t>
            </a:r>
            <a:r>
              <a:rPr lang="en-US" sz="2400" b="1" dirty="0" smtClean="0">
                <a:solidFill>
                  <a:schemeClr val="accent1"/>
                </a:solidFill>
              </a:rPr>
              <a:t>tatic </a:t>
            </a:r>
            <a:r>
              <a:rPr lang="en-US" sz="2400" b="1" dirty="0" err="1" smtClean="0">
                <a:solidFill>
                  <a:schemeClr val="accent1"/>
                </a:solidFill>
              </a:rPr>
              <a:t>const</a:t>
            </a:r>
            <a:r>
              <a:rPr lang="en-US" sz="2400" b="1" dirty="0" smtClean="0">
                <a:solidFill>
                  <a:schemeClr val="accent1"/>
                </a:solidFill>
              </a:rPr>
              <a:t> </a:t>
            </a:r>
            <a:r>
              <a:rPr lang="en-US" sz="2400" b="1" dirty="0" err="1" smtClean="0">
                <a:solidFill>
                  <a:schemeClr val="accent1"/>
                </a:solidFill>
              </a:rPr>
              <a:t>GLushort</a:t>
            </a:r>
            <a:r>
              <a:rPr lang="en-US" sz="2400" b="1" dirty="0" smtClean="0">
                <a:solidFill>
                  <a:schemeClr val="accent1"/>
                </a:solidFill>
              </a:rPr>
              <a:t> </a:t>
            </a:r>
            <a:r>
              <a:rPr lang="en-US" sz="2400" b="1" dirty="0" err="1" smtClean="0">
                <a:solidFill>
                  <a:schemeClr val="accent1"/>
                </a:solidFill>
              </a:rPr>
              <a:t>vertex_indices</a:t>
            </a:r>
            <a:r>
              <a:rPr lang="en-US" sz="2400" b="1" dirty="0" smtClean="0">
                <a:solidFill>
                  <a:schemeClr val="accent1"/>
                </a:solidFill>
              </a:rPr>
              <a:t>[] =</a:t>
            </a:r>
          </a:p>
          <a:p>
            <a:r>
              <a:rPr lang="en-US" sz="2400" b="1" dirty="0" smtClean="0">
                <a:solidFill>
                  <a:schemeClr val="accent1"/>
                </a:solidFill>
              </a:rPr>
              <a:t>{</a:t>
            </a:r>
          </a:p>
          <a:p>
            <a:r>
              <a:rPr lang="en-US" sz="2400" b="1" dirty="0">
                <a:solidFill>
                  <a:schemeClr val="accent1"/>
                </a:solidFill>
              </a:rPr>
              <a:t>	</a:t>
            </a:r>
            <a:r>
              <a:rPr lang="en-US" sz="2400" b="1" dirty="0" smtClean="0">
                <a:solidFill>
                  <a:schemeClr val="accent1"/>
                </a:solidFill>
              </a:rPr>
              <a:t>0, 1, 2</a:t>
            </a:r>
          </a:p>
          <a:p>
            <a:r>
              <a:rPr lang="en-US" sz="2400" b="1" dirty="0" smtClean="0">
                <a:solidFill>
                  <a:schemeClr val="accent1"/>
                </a:solidFill>
              </a:rPr>
              <a:t>};</a:t>
            </a:r>
          </a:p>
          <a:p>
            <a:endParaRPr lang="en-US" sz="2400" b="1" dirty="0">
              <a:solidFill>
                <a:schemeClr val="accent1"/>
              </a:solidFill>
            </a:endParaRPr>
          </a:p>
          <a:p>
            <a:r>
              <a:rPr lang="en-US" sz="2400" b="1" dirty="0" smtClean="0"/>
              <a:t>// Set-up element array buffer</a:t>
            </a:r>
          </a:p>
          <a:p>
            <a:r>
              <a:rPr lang="en-US" sz="2400" b="1" dirty="0" err="1" smtClean="0">
                <a:solidFill>
                  <a:schemeClr val="accent1"/>
                </a:solidFill>
              </a:rPr>
              <a:t>glGenBuffers</a:t>
            </a:r>
            <a:r>
              <a:rPr lang="en-US" sz="2400" b="1" dirty="0" smtClean="0">
                <a:solidFill>
                  <a:schemeClr val="accent1"/>
                </a:solidFill>
              </a:rPr>
              <a:t>(1, </a:t>
            </a:r>
            <a:r>
              <a:rPr lang="en-US" sz="2400" b="1" dirty="0" err="1" smtClean="0">
                <a:solidFill>
                  <a:schemeClr val="accent1"/>
                </a:solidFill>
              </a:rPr>
              <a:t>ebo</a:t>
            </a:r>
            <a:r>
              <a:rPr lang="en-US" sz="2400" b="1" dirty="0" smtClean="0">
                <a:solidFill>
                  <a:schemeClr val="accent1"/>
                </a:solidFill>
              </a:rPr>
              <a:t>);</a:t>
            </a:r>
          </a:p>
          <a:p>
            <a:r>
              <a:rPr lang="en-US" sz="2400" b="1" dirty="0" err="1" smtClean="0">
                <a:solidFill>
                  <a:schemeClr val="accent1"/>
                </a:solidFill>
              </a:rPr>
              <a:t>glBindBuffer</a:t>
            </a:r>
            <a:r>
              <a:rPr lang="en-US" sz="2400" b="1" dirty="0" smtClean="0">
                <a:solidFill>
                  <a:schemeClr val="accent1"/>
                </a:solidFill>
              </a:rPr>
              <a:t>(GL_ELEMENT_ARRAY_BUFFER, </a:t>
            </a:r>
            <a:r>
              <a:rPr lang="en-US" sz="2400" b="1" dirty="0" err="1" smtClean="0">
                <a:solidFill>
                  <a:schemeClr val="accent1"/>
                </a:solidFill>
              </a:rPr>
              <a:t>ebo</a:t>
            </a:r>
            <a:r>
              <a:rPr lang="en-US" sz="2400" b="1" dirty="0" smtClean="0">
                <a:solidFill>
                  <a:schemeClr val="accent1"/>
                </a:solidFill>
              </a:rPr>
              <a:t>[0]);</a:t>
            </a:r>
          </a:p>
          <a:p>
            <a:r>
              <a:rPr lang="en-US" sz="2400" b="1" dirty="0" err="1" smtClean="0">
                <a:solidFill>
                  <a:schemeClr val="accent1"/>
                </a:solidFill>
              </a:rPr>
              <a:t>glBufferData</a:t>
            </a:r>
            <a:r>
              <a:rPr lang="en-US" sz="2400" b="1" dirty="0" smtClean="0">
                <a:solidFill>
                  <a:schemeClr val="accent1"/>
                </a:solidFill>
              </a:rPr>
              <a:t>(GL_ELEMENT_ARRAY_BUFFER, </a:t>
            </a:r>
            <a:r>
              <a:rPr lang="en-US" sz="2400" b="1" dirty="0" err="1" smtClean="0">
                <a:solidFill>
                  <a:schemeClr val="accent1"/>
                </a:solidFill>
              </a:rPr>
              <a:t>sizeof</a:t>
            </a:r>
            <a:r>
              <a:rPr lang="en-US" sz="2400" b="1" dirty="0" smtClean="0">
                <a:solidFill>
                  <a:schemeClr val="accent1"/>
                </a:solidFill>
              </a:rPr>
              <a:t>(</a:t>
            </a:r>
            <a:r>
              <a:rPr lang="en-US" sz="2400" b="1" dirty="0" err="1" smtClean="0">
                <a:solidFill>
                  <a:schemeClr val="accent1"/>
                </a:solidFill>
              </a:rPr>
              <a:t>vertex_indices</a:t>
            </a:r>
            <a:r>
              <a:rPr lang="en-US" sz="2400" b="1" dirty="0" smtClean="0">
                <a:solidFill>
                  <a:schemeClr val="accent1"/>
                </a:solidFill>
              </a:rPr>
              <a:t>), </a:t>
            </a:r>
            <a:r>
              <a:rPr lang="en-US" sz="2400" b="1" dirty="0" err="1" smtClean="0">
                <a:solidFill>
                  <a:schemeClr val="accent1"/>
                </a:solidFill>
              </a:rPr>
              <a:t>vertex_indices</a:t>
            </a:r>
            <a:r>
              <a:rPr lang="en-US" sz="2400" b="1" dirty="0" smtClean="0">
                <a:solidFill>
                  <a:schemeClr val="accent1"/>
                </a:solidFill>
              </a:rPr>
              <a:t>, 	GL_STATIC_DRAW);</a:t>
            </a:r>
          </a:p>
          <a:p>
            <a:endParaRPr lang="en-US" sz="2400" b="1" dirty="0">
              <a:solidFill>
                <a:schemeClr val="accent1"/>
              </a:solidFill>
            </a:endParaRPr>
          </a:p>
          <a:p>
            <a:r>
              <a:rPr lang="en-US" sz="2400" b="1" dirty="0" smtClean="0"/>
              <a:t>// Set-up vertex attributes</a:t>
            </a:r>
          </a:p>
          <a:p>
            <a:r>
              <a:rPr lang="en-US" sz="2400" b="1" dirty="0" err="1" smtClean="0">
                <a:solidFill>
                  <a:schemeClr val="accent1"/>
                </a:solidFill>
              </a:rPr>
              <a:t>glGenVertexArrays</a:t>
            </a:r>
            <a:r>
              <a:rPr lang="en-US" sz="2400" b="1" dirty="0" smtClean="0">
                <a:solidFill>
                  <a:schemeClr val="accent1"/>
                </a:solidFill>
              </a:rPr>
              <a:t>(1, </a:t>
            </a:r>
            <a:r>
              <a:rPr lang="en-US" sz="2400" b="1" dirty="0" err="1" smtClean="0">
                <a:solidFill>
                  <a:schemeClr val="accent1"/>
                </a:solidFill>
              </a:rPr>
              <a:t>vao</a:t>
            </a:r>
            <a:r>
              <a:rPr lang="en-US" sz="2400" b="1" dirty="0" smtClean="0">
                <a:solidFill>
                  <a:schemeClr val="accent1"/>
                </a:solidFill>
              </a:rPr>
              <a:t>);</a:t>
            </a:r>
          </a:p>
          <a:p>
            <a:r>
              <a:rPr lang="en-US" sz="2400" b="1" dirty="0" err="1" smtClean="0">
                <a:solidFill>
                  <a:schemeClr val="accent1"/>
                </a:solidFill>
              </a:rPr>
              <a:t>glBindVertexArray</a:t>
            </a:r>
            <a:r>
              <a:rPr lang="en-US" sz="2400" b="1" dirty="0" smtClean="0">
                <a:solidFill>
                  <a:schemeClr val="accent1"/>
                </a:solidFill>
              </a:rPr>
              <a:t>(</a:t>
            </a:r>
            <a:r>
              <a:rPr lang="en-US" sz="2400" b="1" dirty="0" err="1" smtClean="0">
                <a:solidFill>
                  <a:schemeClr val="accent1"/>
                </a:solidFill>
              </a:rPr>
              <a:t>vao</a:t>
            </a:r>
            <a:r>
              <a:rPr lang="en-US" sz="2400" b="1" dirty="0" smtClean="0">
                <a:solidFill>
                  <a:schemeClr val="accent1"/>
                </a:solidFill>
              </a:rPr>
              <a:t>[0]);</a:t>
            </a:r>
          </a:p>
          <a:p>
            <a:endParaRPr lang="en-US" sz="2400" b="1" dirty="0"/>
          </a:p>
          <a:p>
            <a:endParaRPr lang="en-US" sz="2400" b="1" dirty="0"/>
          </a:p>
        </p:txBody>
      </p:sp>
    </p:spTree>
    <p:extLst>
      <p:ext uri="{BB962C8B-B14F-4D97-AF65-F5344CB8AC3E}">
        <p14:creationId xmlns:p14="http://schemas.microsoft.com/office/powerpoint/2010/main" val="3116625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2067" y="0"/>
            <a:ext cx="5467866" cy="750829"/>
          </a:xfrm>
        </p:spPr>
        <p:txBody>
          <a:bodyPr>
            <a:noAutofit/>
          </a:bodyPr>
          <a:lstStyle/>
          <a:p>
            <a:r>
              <a:rPr lang="en-US" sz="4400" dirty="0" smtClean="0"/>
              <a:t>Example 3.5 (continued)</a:t>
            </a:r>
            <a:endParaRPr lang="en-US" sz="4400" dirty="0"/>
          </a:p>
        </p:txBody>
      </p:sp>
      <p:sp>
        <p:nvSpPr>
          <p:cNvPr id="3" name="Content Placeholder 2"/>
          <p:cNvSpPr>
            <a:spLocks noGrp="1"/>
          </p:cNvSpPr>
          <p:nvPr>
            <p:ph idx="1"/>
          </p:nvPr>
        </p:nvSpPr>
        <p:spPr>
          <a:xfrm>
            <a:off x="414714" y="879080"/>
            <a:ext cx="11362571" cy="5280671"/>
          </a:xfrm>
        </p:spPr>
        <p:txBody>
          <a:bodyPr>
            <a:normAutofit/>
          </a:bodyPr>
          <a:lstStyle/>
          <a:p>
            <a:pPr marL="4572" lvl="1" indent="0">
              <a:buNone/>
            </a:pPr>
            <a:r>
              <a:rPr lang="en-US" b="1" dirty="0" smtClean="0">
                <a:solidFill>
                  <a:schemeClr val="tx1"/>
                </a:solidFill>
              </a:rPr>
              <a:t>  </a:t>
            </a:r>
            <a:endParaRPr lang="en-US" b="1" dirty="0">
              <a:solidFill>
                <a:schemeClr val="tx1"/>
              </a:solidFill>
            </a:endParaRPr>
          </a:p>
          <a:p>
            <a:pPr marL="4572" lvl="1" indent="0">
              <a:buNone/>
            </a:pPr>
            <a:r>
              <a:rPr lang="en-US" b="1" dirty="0" smtClean="0">
                <a:solidFill>
                  <a:schemeClr val="tx1"/>
                </a:solidFill>
              </a:rPr>
              <a:t>   </a:t>
            </a:r>
          </a:p>
          <a:p>
            <a:endParaRPr lang="en-US" b="1" dirty="0">
              <a:solidFill>
                <a:schemeClr val="tx1"/>
              </a:solidFill>
            </a:endParaRPr>
          </a:p>
          <a:p>
            <a:pPr marL="0" indent="0">
              <a:buNone/>
            </a:pPr>
            <a:endParaRPr lang="en-US" b="1" dirty="0" smtClean="0">
              <a:solidFill>
                <a:schemeClr val="tx1"/>
              </a:solidFill>
            </a:endParaRPr>
          </a:p>
        </p:txBody>
      </p:sp>
      <p:sp>
        <p:nvSpPr>
          <p:cNvPr id="4" name="TextBox 3"/>
          <p:cNvSpPr txBox="1"/>
          <p:nvPr/>
        </p:nvSpPr>
        <p:spPr>
          <a:xfrm>
            <a:off x="516275" y="1187434"/>
            <a:ext cx="11159448" cy="4154984"/>
          </a:xfrm>
          <a:prstGeom prst="rect">
            <a:avLst/>
          </a:prstGeom>
          <a:noFill/>
        </p:spPr>
        <p:txBody>
          <a:bodyPr wrap="square" rtlCol="0">
            <a:spAutoFit/>
          </a:bodyPr>
          <a:lstStyle/>
          <a:p>
            <a:r>
              <a:rPr lang="en-US" sz="2400" b="1" dirty="0" smtClean="0"/>
              <a:t>// Set-up vertex attributes (continued)</a:t>
            </a:r>
          </a:p>
          <a:p>
            <a:r>
              <a:rPr lang="en-US" sz="2400" b="1" dirty="0" err="1" smtClean="0">
                <a:solidFill>
                  <a:schemeClr val="accent1"/>
                </a:solidFill>
              </a:rPr>
              <a:t>glGenBuffers</a:t>
            </a:r>
            <a:r>
              <a:rPr lang="en-US" sz="2400" b="1" dirty="0" smtClean="0">
                <a:solidFill>
                  <a:schemeClr val="accent1"/>
                </a:solidFill>
              </a:rPr>
              <a:t>(1, </a:t>
            </a:r>
            <a:r>
              <a:rPr lang="en-US" sz="2400" b="1" dirty="0" err="1" smtClean="0">
                <a:solidFill>
                  <a:schemeClr val="accent1"/>
                </a:solidFill>
              </a:rPr>
              <a:t>vbo</a:t>
            </a:r>
            <a:r>
              <a:rPr lang="en-US" sz="2400" b="1" dirty="0" smtClean="0">
                <a:solidFill>
                  <a:schemeClr val="accent1"/>
                </a:solidFill>
              </a:rPr>
              <a:t>);</a:t>
            </a:r>
          </a:p>
          <a:p>
            <a:r>
              <a:rPr lang="en-US" sz="2400" b="1" dirty="0" err="1" smtClean="0">
                <a:solidFill>
                  <a:schemeClr val="accent1"/>
                </a:solidFill>
              </a:rPr>
              <a:t>glBindBuffer</a:t>
            </a:r>
            <a:r>
              <a:rPr lang="en-US" sz="2400" b="1" dirty="0" smtClean="0">
                <a:solidFill>
                  <a:schemeClr val="accent1"/>
                </a:solidFill>
              </a:rPr>
              <a:t>(GL_ARRAY_BUFFER, </a:t>
            </a:r>
            <a:r>
              <a:rPr lang="en-US" sz="2400" b="1" dirty="0" err="1" smtClean="0">
                <a:solidFill>
                  <a:schemeClr val="accent1"/>
                </a:solidFill>
              </a:rPr>
              <a:t>vbo</a:t>
            </a:r>
            <a:r>
              <a:rPr lang="en-US" sz="2400" b="1" dirty="0" smtClean="0">
                <a:solidFill>
                  <a:schemeClr val="accent1"/>
                </a:solidFill>
              </a:rPr>
              <a:t>[0]);</a:t>
            </a:r>
          </a:p>
          <a:p>
            <a:r>
              <a:rPr lang="en-US" sz="2400" b="1" dirty="0" err="1" smtClean="0">
                <a:solidFill>
                  <a:schemeClr val="accent1"/>
                </a:solidFill>
              </a:rPr>
              <a:t>glBufferData</a:t>
            </a:r>
            <a:r>
              <a:rPr lang="en-US" sz="2400" b="1" dirty="0" smtClean="0">
                <a:solidFill>
                  <a:schemeClr val="accent1"/>
                </a:solidFill>
              </a:rPr>
              <a:t>(GL_ARRAY_BUFFER, </a:t>
            </a:r>
            <a:r>
              <a:rPr lang="en-US" sz="2400" b="1" dirty="0" err="1" smtClean="0">
                <a:solidFill>
                  <a:schemeClr val="accent1"/>
                </a:solidFill>
              </a:rPr>
              <a:t>sizeof</a:t>
            </a:r>
            <a:r>
              <a:rPr lang="en-US" sz="2400" b="1" dirty="0" smtClean="0">
                <a:solidFill>
                  <a:schemeClr val="accent1"/>
                </a:solidFill>
              </a:rPr>
              <a:t>(</a:t>
            </a:r>
            <a:r>
              <a:rPr lang="en-US" sz="2400" b="1" dirty="0" err="1" smtClean="0">
                <a:solidFill>
                  <a:schemeClr val="accent1"/>
                </a:solidFill>
              </a:rPr>
              <a:t>vertex_positions</a:t>
            </a:r>
            <a:r>
              <a:rPr lang="en-US" sz="2400" b="1" dirty="0" smtClean="0">
                <a:solidFill>
                  <a:schemeClr val="accent1"/>
                </a:solidFill>
              </a:rPr>
              <a:t>) + </a:t>
            </a:r>
            <a:r>
              <a:rPr lang="en-US" sz="2400" b="1" dirty="0" err="1" smtClean="0">
                <a:solidFill>
                  <a:schemeClr val="accent1"/>
                </a:solidFill>
              </a:rPr>
              <a:t>sizeof</a:t>
            </a:r>
            <a:r>
              <a:rPr lang="en-US" sz="2400" b="1" dirty="0" smtClean="0">
                <a:solidFill>
                  <a:schemeClr val="accent1"/>
                </a:solidFill>
              </a:rPr>
              <a:t>(</a:t>
            </a:r>
            <a:r>
              <a:rPr lang="en-US" sz="2400" b="1" dirty="0" err="1" smtClean="0">
                <a:solidFill>
                  <a:schemeClr val="accent1"/>
                </a:solidFill>
              </a:rPr>
              <a:t>vertex_colors</a:t>
            </a:r>
            <a:r>
              <a:rPr lang="en-US" sz="2400" b="1" dirty="0" smtClean="0">
                <a:solidFill>
                  <a:schemeClr val="accent1"/>
                </a:solidFill>
              </a:rPr>
              <a:t>), NULL, 	GL_STATIC_DRAW);</a:t>
            </a:r>
          </a:p>
          <a:p>
            <a:r>
              <a:rPr lang="en-US" sz="2400" b="1" dirty="0" err="1" smtClean="0">
                <a:solidFill>
                  <a:schemeClr val="accent1"/>
                </a:solidFill>
              </a:rPr>
              <a:t>glBufferSubData</a:t>
            </a:r>
            <a:r>
              <a:rPr lang="en-US" sz="2400" b="1" dirty="0" smtClean="0">
                <a:solidFill>
                  <a:schemeClr val="accent1"/>
                </a:solidFill>
              </a:rPr>
              <a:t>(GL_ARRAY_BUFFER, 0, </a:t>
            </a:r>
            <a:r>
              <a:rPr lang="en-US" sz="2400" b="1" dirty="0" err="1" smtClean="0">
                <a:solidFill>
                  <a:schemeClr val="accent1"/>
                </a:solidFill>
              </a:rPr>
              <a:t>sizeof</a:t>
            </a:r>
            <a:r>
              <a:rPr lang="en-US" sz="2400" b="1" dirty="0" smtClean="0">
                <a:solidFill>
                  <a:schemeClr val="accent1"/>
                </a:solidFill>
              </a:rPr>
              <a:t>(</a:t>
            </a:r>
            <a:r>
              <a:rPr lang="en-US" sz="2400" b="1" dirty="0" err="1" smtClean="0">
                <a:solidFill>
                  <a:schemeClr val="accent1"/>
                </a:solidFill>
              </a:rPr>
              <a:t>vertex_positions</a:t>
            </a:r>
            <a:r>
              <a:rPr lang="en-US" sz="2400" b="1" dirty="0" smtClean="0">
                <a:solidFill>
                  <a:schemeClr val="accent1"/>
                </a:solidFill>
              </a:rPr>
              <a:t>), </a:t>
            </a:r>
            <a:r>
              <a:rPr lang="en-US" sz="2400" b="1" dirty="0" err="1" smtClean="0">
                <a:solidFill>
                  <a:schemeClr val="accent1"/>
                </a:solidFill>
              </a:rPr>
              <a:t>vertex_positions</a:t>
            </a:r>
            <a:r>
              <a:rPr lang="en-US" sz="2400" b="1" dirty="0" smtClean="0">
                <a:solidFill>
                  <a:schemeClr val="accent1"/>
                </a:solidFill>
              </a:rPr>
              <a:t>);</a:t>
            </a:r>
          </a:p>
          <a:p>
            <a:r>
              <a:rPr lang="en-US" sz="2400" b="1" dirty="0" err="1" smtClean="0">
                <a:solidFill>
                  <a:schemeClr val="accent1"/>
                </a:solidFill>
              </a:rPr>
              <a:t>glBufferSubData</a:t>
            </a:r>
            <a:r>
              <a:rPr lang="en-US" sz="2400" b="1" dirty="0" smtClean="0">
                <a:solidFill>
                  <a:schemeClr val="accent1"/>
                </a:solidFill>
              </a:rPr>
              <a:t>(GL_ARRAY_BUFFER, </a:t>
            </a:r>
            <a:r>
              <a:rPr lang="en-US" sz="2400" b="1" dirty="0" err="1" smtClean="0">
                <a:solidFill>
                  <a:schemeClr val="accent1"/>
                </a:solidFill>
              </a:rPr>
              <a:t>sizeof</a:t>
            </a:r>
            <a:r>
              <a:rPr lang="en-US" sz="2400" b="1" dirty="0" smtClean="0">
                <a:solidFill>
                  <a:schemeClr val="accent1"/>
                </a:solidFill>
              </a:rPr>
              <a:t>(</a:t>
            </a:r>
            <a:r>
              <a:rPr lang="en-US" sz="2400" b="1" dirty="0" err="1" smtClean="0">
                <a:solidFill>
                  <a:schemeClr val="accent1"/>
                </a:solidFill>
              </a:rPr>
              <a:t>vertex_positions</a:t>
            </a:r>
            <a:r>
              <a:rPr lang="en-US" sz="2400" b="1" dirty="0" smtClean="0">
                <a:solidFill>
                  <a:schemeClr val="accent1"/>
                </a:solidFill>
              </a:rPr>
              <a:t>), </a:t>
            </a:r>
            <a:r>
              <a:rPr lang="en-US" sz="2400" b="1" dirty="0" err="1" smtClean="0">
                <a:solidFill>
                  <a:schemeClr val="accent1"/>
                </a:solidFill>
              </a:rPr>
              <a:t>sizeof</a:t>
            </a:r>
            <a:r>
              <a:rPr lang="en-US" sz="2400" b="1" dirty="0" smtClean="0">
                <a:solidFill>
                  <a:schemeClr val="accent1"/>
                </a:solidFill>
              </a:rPr>
              <a:t>(</a:t>
            </a:r>
            <a:r>
              <a:rPr lang="en-US" sz="2400" b="1" dirty="0" err="1" smtClean="0">
                <a:solidFill>
                  <a:schemeClr val="accent1"/>
                </a:solidFill>
              </a:rPr>
              <a:t>vertex_colors</a:t>
            </a:r>
            <a:r>
              <a:rPr lang="en-US" sz="2400" b="1" dirty="0" smtClean="0">
                <a:solidFill>
                  <a:schemeClr val="accent1"/>
                </a:solidFill>
              </a:rPr>
              <a:t>), 	</a:t>
            </a:r>
            <a:r>
              <a:rPr lang="en-US" sz="2400" b="1" dirty="0" err="1" smtClean="0">
                <a:solidFill>
                  <a:schemeClr val="accent1"/>
                </a:solidFill>
              </a:rPr>
              <a:t>vertex_colors</a:t>
            </a:r>
            <a:r>
              <a:rPr lang="en-US" sz="2400" b="1" dirty="0" smtClean="0">
                <a:solidFill>
                  <a:schemeClr val="accent1"/>
                </a:solidFill>
              </a:rPr>
              <a:t>);</a:t>
            </a:r>
          </a:p>
          <a:p>
            <a:endParaRPr lang="en-US" sz="2400" b="1" dirty="0" smtClean="0">
              <a:solidFill>
                <a:schemeClr val="accent1"/>
              </a:solidFill>
            </a:endParaRPr>
          </a:p>
          <a:p>
            <a:endParaRPr lang="en-US" sz="2400" b="1" dirty="0"/>
          </a:p>
          <a:p>
            <a:endParaRPr lang="en-US" sz="2400" b="1" dirty="0"/>
          </a:p>
        </p:txBody>
      </p:sp>
    </p:spTree>
    <p:extLst>
      <p:ext uri="{BB962C8B-B14F-4D97-AF65-F5344CB8AC3E}">
        <p14:creationId xmlns:p14="http://schemas.microsoft.com/office/powerpoint/2010/main" val="1300404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906" y="0"/>
            <a:ext cx="9358185" cy="750829"/>
          </a:xfrm>
        </p:spPr>
        <p:txBody>
          <a:bodyPr>
            <a:noAutofit/>
          </a:bodyPr>
          <a:lstStyle/>
          <a:p>
            <a:r>
              <a:rPr lang="en-US" sz="4400" dirty="0" smtClean="0"/>
              <a:t>Example 3.6:  Drawing Commands Example</a:t>
            </a:r>
            <a:endParaRPr lang="en-US" sz="4400" dirty="0"/>
          </a:p>
        </p:txBody>
      </p:sp>
      <p:sp>
        <p:nvSpPr>
          <p:cNvPr id="3" name="Content Placeholder 2"/>
          <p:cNvSpPr>
            <a:spLocks noGrp="1"/>
          </p:cNvSpPr>
          <p:nvPr>
            <p:ph idx="1"/>
          </p:nvPr>
        </p:nvSpPr>
        <p:spPr>
          <a:xfrm>
            <a:off x="414714" y="879080"/>
            <a:ext cx="11362571" cy="5280671"/>
          </a:xfrm>
        </p:spPr>
        <p:txBody>
          <a:bodyPr>
            <a:normAutofit/>
          </a:bodyPr>
          <a:lstStyle/>
          <a:p>
            <a:pPr marL="4572" lvl="1" indent="0">
              <a:buNone/>
            </a:pPr>
            <a:r>
              <a:rPr lang="en-US" b="1" dirty="0" smtClean="0">
                <a:solidFill>
                  <a:schemeClr val="tx1"/>
                </a:solidFill>
              </a:rPr>
              <a:t>  </a:t>
            </a:r>
            <a:endParaRPr lang="en-US" b="1" dirty="0">
              <a:solidFill>
                <a:schemeClr val="tx1"/>
              </a:solidFill>
            </a:endParaRPr>
          </a:p>
          <a:p>
            <a:pPr marL="4572" lvl="1" indent="0">
              <a:buNone/>
            </a:pPr>
            <a:r>
              <a:rPr lang="en-US" b="1" dirty="0" smtClean="0">
                <a:solidFill>
                  <a:schemeClr val="tx1"/>
                </a:solidFill>
              </a:rPr>
              <a:t>   </a:t>
            </a:r>
          </a:p>
          <a:p>
            <a:endParaRPr lang="en-US" b="1" dirty="0">
              <a:solidFill>
                <a:schemeClr val="tx1"/>
              </a:solidFill>
            </a:endParaRPr>
          </a:p>
          <a:p>
            <a:pPr marL="0" indent="0">
              <a:buNone/>
            </a:pPr>
            <a:endParaRPr lang="en-US" b="1" dirty="0" smtClean="0">
              <a:solidFill>
                <a:schemeClr val="tx1"/>
              </a:solidFill>
            </a:endParaRPr>
          </a:p>
        </p:txBody>
      </p:sp>
      <p:sp>
        <p:nvSpPr>
          <p:cNvPr id="4" name="TextBox 3"/>
          <p:cNvSpPr txBox="1"/>
          <p:nvPr/>
        </p:nvSpPr>
        <p:spPr>
          <a:xfrm>
            <a:off x="516274" y="750829"/>
            <a:ext cx="11159448" cy="7109639"/>
          </a:xfrm>
          <a:prstGeom prst="rect">
            <a:avLst/>
          </a:prstGeom>
          <a:noFill/>
        </p:spPr>
        <p:txBody>
          <a:bodyPr wrap="square" rtlCol="0">
            <a:spAutoFit/>
          </a:bodyPr>
          <a:lstStyle/>
          <a:p>
            <a:r>
              <a:rPr lang="en-US" sz="2400" b="1" dirty="0" smtClean="0"/>
              <a:t>// </a:t>
            </a:r>
            <a:r>
              <a:rPr lang="en-US" sz="2400" b="1" dirty="0" err="1" smtClean="0"/>
              <a:t>DrawArrays</a:t>
            </a:r>
            <a:endParaRPr lang="en-US" sz="2400" b="1" dirty="0" smtClean="0"/>
          </a:p>
          <a:p>
            <a:r>
              <a:rPr lang="en-US" sz="2400" b="1" dirty="0" err="1">
                <a:solidFill>
                  <a:schemeClr val="accent1"/>
                </a:solidFill>
              </a:rPr>
              <a:t>m</a:t>
            </a:r>
            <a:r>
              <a:rPr lang="en-US" sz="2400" b="1" dirty="0" err="1" smtClean="0">
                <a:solidFill>
                  <a:schemeClr val="accent1"/>
                </a:solidFill>
              </a:rPr>
              <a:t>odel_matrix</a:t>
            </a:r>
            <a:r>
              <a:rPr lang="en-US" sz="2400" b="1" dirty="0" smtClean="0">
                <a:solidFill>
                  <a:schemeClr val="accent1"/>
                </a:solidFill>
              </a:rPr>
              <a:t> = </a:t>
            </a:r>
            <a:r>
              <a:rPr lang="en-US" sz="2400" b="1" dirty="0" err="1" smtClean="0">
                <a:solidFill>
                  <a:schemeClr val="accent1"/>
                </a:solidFill>
              </a:rPr>
              <a:t>vmath</a:t>
            </a:r>
            <a:r>
              <a:rPr lang="en-US" sz="2400" b="1" dirty="0" smtClean="0">
                <a:solidFill>
                  <a:schemeClr val="accent1"/>
                </a:solidFill>
              </a:rPr>
              <a:t>::translation(-3.0f, 0.0f, -5.0f);</a:t>
            </a:r>
          </a:p>
          <a:p>
            <a:r>
              <a:rPr lang="en-US" sz="2400" b="1" dirty="0" smtClean="0">
                <a:solidFill>
                  <a:schemeClr val="accent1"/>
                </a:solidFill>
              </a:rPr>
              <a:t>glUniformMatrix4fv(</a:t>
            </a:r>
            <a:r>
              <a:rPr lang="en-US" sz="2400" b="1" dirty="0" err="1" smtClean="0">
                <a:solidFill>
                  <a:schemeClr val="accent1"/>
                </a:solidFill>
              </a:rPr>
              <a:t>render_model_matrix_loc</a:t>
            </a:r>
            <a:r>
              <a:rPr lang="en-US" sz="2400" b="1" dirty="0" smtClean="0">
                <a:solidFill>
                  <a:schemeClr val="accent1"/>
                </a:solidFill>
              </a:rPr>
              <a:t>, 4, GL_FALSE, </a:t>
            </a:r>
            <a:r>
              <a:rPr lang="en-US" sz="2400" b="1" dirty="0" err="1" smtClean="0">
                <a:solidFill>
                  <a:schemeClr val="accent1"/>
                </a:solidFill>
              </a:rPr>
              <a:t>model_matrix</a:t>
            </a:r>
            <a:r>
              <a:rPr lang="en-US" sz="2400" b="1" dirty="0" smtClean="0">
                <a:solidFill>
                  <a:schemeClr val="accent1"/>
                </a:solidFill>
              </a:rPr>
              <a:t>);</a:t>
            </a:r>
          </a:p>
          <a:p>
            <a:r>
              <a:rPr lang="en-US" sz="2400" b="1" dirty="0" err="1" smtClean="0">
                <a:solidFill>
                  <a:schemeClr val="accent1"/>
                </a:solidFill>
              </a:rPr>
              <a:t>glDrawArrays</a:t>
            </a:r>
            <a:r>
              <a:rPr lang="en-US" sz="2400" b="1" dirty="0" smtClean="0">
                <a:solidFill>
                  <a:schemeClr val="accent1"/>
                </a:solidFill>
              </a:rPr>
              <a:t>(GL_TRIANGLES, 0, 3);</a:t>
            </a:r>
          </a:p>
          <a:p>
            <a:endParaRPr lang="en-US" sz="2400" b="1" dirty="0">
              <a:solidFill>
                <a:schemeClr val="accent1"/>
              </a:solidFill>
            </a:endParaRPr>
          </a:p>
          <a:p>
            <a:r>
              <a:rPr lang="en-US" sz="2400" b="1" dirty="0" smtClean="0"/>
              <a:t>// </a:t>
            </a:r>
            <a:r>
              <a:rPr lang="en-US" sz="2400" b="1" dirty="0" err="1" smtClean="0"/>
              <a:t>DrawElements</a:t>
            </a:r>
            <a:endParaRPr lang="en-US" sz="2400" b="1" dirty="0" smtClean="0"/>
          </a:p>
          <a:p>
            <a:r>
              <a:rPr lang="en-US" sz="2400" b="1" dirty="0" err="1">
                <a:solidFill>
                  <a:schemeClr val="accent1"/>
                </a:solidFill>
              </a:rPr>
              <a:t>m</a:t>
            </a:r>
            <a:r>
              <a:rPr lang="en-US" sz="2400" b="1" dirty="0" err="1" smtClean="0">
                <a:solidFill>
                  <a:schemeClr val="accent1"/>
                </a:solidFill>
              </a:rPr>
              <a:t>odel_matrix</a:t>
            </a:r>
            <a:r>
              <a:rPr lang="en-US" sz="2400" b="1" dirty="0" smtClean="0">
                <a:solidFill>
                  <a:schemeClr val="accent1"/>
                </a:solidFill>
              </a:rPr>
              <a:t> = </a:t>
            </a:r>
            <a:r>
              <a:rPr lang="en-US" sz="2400" b="1" dirty="0" err="1" smtClean="0">
                <a:solidFill>
                  <a:schemeClr val="accent1"/>
                </a:solidFill>
              </a:rPr>
              <a:t>vmath</a:t>
            </a:r>
            <a:r>
              <a:rPr lang="en-US" sz="2400" b="1" dirty="0" smtClean="0">
                <a:solidFill>
                  <a:schemeClr val="accent1"/>
                </a:solidFill>
              </a:rPr>
              <a:t>::translation(-1.0f, 0.0f, -5.0f);</a:t>
            </a:r>
          </a:p>
          <a:p>
            <a:r>
              <a:rPr lang="en-US" sz="2400" b="1" dirty="0" smtClean="0">
                <a:solidFill>
                  <a:schemeClr val="accent1"/>
                </a:solidFill>
              </a:rPr>
              <a:t>glUniformMatrix4fv(</a:t>
            </a:r>
            <a:r>
              <a:rPr lang="en-US" sz="2400" b="1" dirty="0" err="1" smtClean="0">
                <a:solidFill>
                  <a:schemeClr val="accent1"/>
                </a:solidFill>
              </a:rPr>
              <a:t>render_model_matrix_loc</a:t>
            </a:r>
            <a:r>
              <a:rPr lang="en-US" sz="2400" b="1" dirty="0" smtClean="0">
                <a:solidFill>
                  <a:schemeClr val="accent1"/>
                </a:solidFill>
              </a:rPr>
              <a:t>, 4, GL_FALSE, </a:t>
            </a:r>
            <a:r>
              <a:rPr lang="en-US" sz="2400" b="1" dirty="0" err="1" smtClean="0">
                <a:solidFill>
                  <a:schemeClr val="accent1"/>
                </a:solidFill>
              </a:rPr>
              <a:t>model_matrix</a:t>
            </a:r>
            <a:r>
              <a:rPr lang="en-US" sz="2400" b="1" dirty="0" smtClean="0">
                <a:solidFill>
                  <a:schemeClr val="accent1"/>
                </a:solidFill>
              </a:rPr>
              <a:t>);</a:t>
            </a:r>
          </a:p>
          <a:p>
            <a:r>
              <a:rPr lang="en-US" sz="2400" b="1" dirty="0" err="1" smtClean="0">
                <a:solidFill>
                  <a:schemeClr val="accent1"/>
                </a:solidFill>
              </a:rPr>
              <a:t>glDrawElements</a:t>
            </a:r>
            <a:r>
              <a:rPr lang="en-US" sz="2400" b="1" dirty="0" smtClean="0">
                <a:solidFill>
                  <a:schemeClr val="accent1"/>
                </a:solidFill>
              </a:rPr>
              <a:t>(GL_TRIANGLES, 3, GL_UNSIGNED_SHORT, NULL);</a:t>
            </a:r>
          </a:p>
          <a:p>
            <a:endParaRPr lang="en-US" sz="2400" b="1" dirty="0">
              <a:solidFill>
                <a:schemeClr val="accent1"/>
              </a:solidFill>
            </a:endParaRPr>
          </a:p>
          <a:p>
            <a:r>
              <a:rPr lang="en-US" sz="2400" b="1" dirty="0" smtClean="0"/>
              <a:t>// </a:t>
            </a:r>
            <a:r>
              <a:rPr lang="en-US" sz="2400" b="1" dirty="0" err="1" smtClean="0"/>
              <a:t>DrawElementsBaseVertex</a:t>
            </a:r>
            <a:endParaRPr lang="en-US" sz="2400" b="1" dirty="0" smtClean="0"/>
          </a:p>
          <a:p>
            <a:r>
              <a:rPr lang="en-US" sz="2400" b="1" dirty="0" err="1">
                <a:solidFill>
                  <a:schemeClr val="accent1"/>
                </a:solidFill>
              </a:rPr>
              <a:t>m</a:t>
            </a:r>
            <a:r>
              <a:rPr lang="en-US" sz="2400" b="1" dirty="0" err="1" smtClean="0">
                <a:solidFill>
                  <a:schemeClr val="accent1"/>
                </a:solidFill>
              </a:rPr>
              <a:t>odel_matrix</a:t>
            </a:r>
            <a:r>
              <a:rPr lang="en-US" sz="2400" b="1" dirty="0" smtClean="0">
                <a:solidFill>
                  <a:schemeClr val="accent1"/>
                </a:solidFill>
              </a:rPr>
              <a:t> = </a:t>
            </a:r>
            <a:r>
              <a:rPr lang="en-US" sz="2400" b="1" dirty="0" err="1" smtClean="0">
                <a:solidFill>
                  <a:schemeClr val="accent1"/>
                </a:solidFill>
              </a:rPr>
              <a:t>vmath</a:t>
            </a:r>
            <a:r>
              <a:rPr lang="en-US" sz="2400" b="1" dirty="0" smtClean="0">
                <a:solidFill>
                  <a:schemeClr val="accent1"/>
                </a:solidFill>
              </a:rPr>
              <a:t>::translation(1.0f, 0.0f, -5.0f);</a:t>
            </a:r>
          </a:p>
          <a:p>
            <a:r>
              <a:rPr lang="en-US" sz="2400" b="1" dirty="0" smtClean="0">
                <a:solidFill>
                  <a:schemeClr val="accent1"/>
                </a:solidFill>
              </a:rPr>
              <a:t>glUniformMatrix4fv(</a:t>
            </a:r>
            <a:r>
              <a:rPr lang="en-US" sz="2400" b="1" dirty="0" err="1" smtClean="0">
                <a:solidFill>
                  <a:schemeClr val="accent1"/>
                </a:solidFill>
              </a:rPr>
              <a:t>render_model_matrix_loc</a:t>
            </a:r>
            <a:r>
              <a:rPr lang="en-US" sz="2400" b="1" dirty="0" smtClean="0">
                <a:solidFill>
                  <a:schemeClr val="accent1"/>
                </a:solidFill>
              </a:rPr>
              <a:t>, 4, GL_FALSE, </a:t>
            </a:r>
            <a:r>
              <a:rPr lang="en-US" sz="2400" b="1" dirty="0" err="1" smtClean="0">
                <a:solidFill>
                  <a:schemeClr val="accent1"/>
                </a:solidFill>
              </a:rPr>
              <a:t>model_matrix</a:t>
            </a:r>
            <a:r>
              <a:rPr lang="en-US" sz="2400" b="1" dirty="0" smtClean="0">
                <a:solidFill>
                  <a:schemeClr val="accent1"/>
                </a:solidFill>
              </a:rPr>
              <a:t>);</a:t>
            </a:r>
          </a:p>
          <a:p>
            <a:r>
              <a:rPr lang="en-US" sz="2400" b="1" dirty="0" smtClean="0">
                <a:solidFill>
                  <a:schemeClr val="accent1"/>
                </a:solidFill>
              </a:rPr>
              <a:t>glDrawElementsBaseVertex(GL_TRIANGLES, 3, GL_UNSIGNED_SHORT, NULL, 1);</a:t>
            </a:r>
          </a:p>
          <a:p>
            <a:endParaRPr lang="en-US" sz="2400" b="1" dirty="0">
              <a:solidFill>
                <a:schemeClr val="accent1"/>
              </a:solidFill>
            </a:endParaRPr>
          </a:p>
          <a:p>
            <a:r>
              <a:rPr lang="en-US" sz="2400" b="1" dirty="0" smtClean="0">
                <a:solidFill>
                  <a:srgbClr val="FF0000"/>
                </a:solidFill>
              </a:rPr>
              <a:t>This renders 3 similar </a:t>
            </a:r>
            <a:r>
              <a:rPr lang="en-US" sz="2400" b="1" dirty="0" err="1" smtClean="0">
                <a:solidFill>
                  <a:srgbClr val="FF0000"/>
                </a:solidFill>
              </a:rPr>
              <a:t>traingles</a:t>
            </a:r>
            <a:r>
              <a:rPr lang="en-US" sz="2400" b="1" dirty="0" smtClean="0">
                <a:solidFill>
                  <a:srgbClr val="FF0000"/>
                </a:solidFill>
              </a:rPr>
              <a:t> each rendered using a different drawing command.</a:t>
            </a:r>
          </a:p>
          <a:p>
            <a:endParaRPr lang="en-US" sz="2400" b="1" dirty="0" smtClean="0">
              <a:solidFill>
                <a:srgbClr val="FF0000"/>
              </a:solidFill>
            </a:endParaRPr>
          </a:p>
          <a:p>
            <a:endParaRPr lang="en-US" sz="2400" b="1" dirty="0"/>
          </a:p>
          <a:p>
            <a:endParaRPr lang="en-US" sz="2400" b="1" dirty="0"/>
          </a:p>
        </p:txBody>
      </p:sp>
    </p:spTree>
    <p:extLst>
      <p:ext uri="{BB962C8B-B14F-4D97-AF65-F5344CB8AC3E}">
        <p14:creationId xmlns:p14="http://schemas.microsoft.com/office/powerpoint/2010/main" val="3791285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656" y="0"/>
            <a:ext cx="10772775" cy="1658198"/>
          </a:xfrm>
        </p:spPr>
        <p:txBody>
          <a:bodyPr>
            <a:normAutofit/>
          </a:bodyPr>
          <a:lstStyle/>
          <a:p>
            <a:r>
              <a:rPr lang="en-US" sz="4400" dirty="0" smtClean="0"/>
              <a:t>OpenGL Primitive Mode Tokens</a:t>
            </a:r>
            <a:endParaRPr lang="en-US" sz="4400" dirty="0"/>
          </a:p>
        </p:txBody>
      </p:sp>
      <p:sp>
        <p:nvSpPr>
          <p:cNvPr id="3" name="Content Placeholder 2"/>
          <p:cNvSpPr>
            <a:spLocks noGrp="1"/>
          </p:cNvSpPr>
          <p:nvPr>
            <p:ph idx="1"/>
          </p:nvPr>
        </p:nvSpPr>
        <p:spPr>
          <a:xfrm>
            <a:off x="302207" y="1363579"/>
            <a:ext cx="11362571" cy="5280671"/>
          </a:xfrm>
        </p:spPr>
        <p:txBody>
          <a:bodyPr/>
          <a:lstStyle/>
          <a:p>
            <a:pPr marL="0" indent="0">
              <a:buNone/>
            </a:pPr>
            <a:endParaRPr lang="en-US" b="1" dirty="0" smtClean="0"/>
          </a:p>
          <a:p>
            <a:r>
              <a:rPr lang="en-US" b="1" dirty="0"/>
              <a:t> </a:t>
            </a:r>
            <a:r>
              <a:rPr lang="en-US" b="1" dirty="0" smtClean="0"/>
              <a:t> </a:t>
            </a:r>
          </a:p>
        </p:txBody>
      </p:sp>
      <p:graphicFrame>
        <p:nvGraphicFramePr>
          <p:cNvPr id="6" name="Table 5"/>
          <p:cNvGraphicFramePr>
            <a:graphicFrameLocks noGrp="1"/>
          </p:cNvGraphicFramePr>
          <p:nvPr>
            <p:extLst>
              <p:ext uri="{D42A27DB-BD31-4B8C-83A1-F6EECF244321}">
                <p14:modId xmlns:p14="http://schemas.microsoft.com/office/powerpoint/2010/main" val="1282255081"/>
              </p:ext>
            </p:extLst>
          </p:nvPr>
        </p:nvGraphicFramePr>
        <p:xfrm>
          <a:off x="705851" y="1631975"/>
          <a:ext cx="9785684" cy="4662392"/>
        </p:xfrm>
        <a:graphic>
          <a:graphicData uri="http://schemas.openxmlformats.org/drawingml/2006/table">
            <a:tbl>
              <a:tblPr firstRow="1" bandRow="1">
                <a:tableStyleId>{5C22544A-7EE6-4342-B048-85BDC9FD1C3A}</a:tableStyleId>
              </a:tblPr>
              <a:tblGrid>
                <a:gridCol w="4892842"/>
                <a:gridCol w="4892842"/>
              </a:tblGrid>
              <a:tr h="582799">
                <a:tc>
                  <a:txBody>
                    <a:bodyPr/>
                    <a:lstStyle/>
                    <a:p>
                      <a:r>
                        <a:rPr lang="en-US" dirty="0" smtClean="0"/>
                        <a:t>Primitive Type</a:t>
                      </a:r>
                      <a:endParaRPr lang="en-US" dirty="0"/>
                    </a:p>
                  </a:txBody>
                  <a:tcPr/>
                </a:tc>
                <a:tc>
                  <a:txBody>
                    <a:bodyPr/>
                    <a:lstStyle/>
                    <a:p>
                      <a:r>
                        <a:rPr lang="en-US" dirty="0" smtClean="0"/>
                        <a:t>OpenGL Token</a:t>
                      </a:r>
                      <a:endParaRPr lang="en-US" dirty="0"/>
                    </a:p>
                  </a:txBody>
                  <a:tcPr/>
                </a:tc>
              </a:tr>
              <a:tr h="582799">
                <a:tc>
                  <a:txBody>
                    <a:bodyPr/>
                    <a:lstStyle/>
                    <a:p>
                      <a:r>
                        <a:rPr lang="en-US" b="1" dirty="0" smtClean="0"/>
                        <a:t>Points</a:t>
                      </a:r>
                      <a:endParaRPr lang="en-US" b="1" dirty="0"/>
                    </a:p>
                  </a:txBody>
                  <a:tcPr/>
                </a:tc>
                <a:tc>
                  <a:txBody>
                    <a:bodyPr/>
                    <a:lstStyle/>
                    <a:p>
                      <a:r>
                        <a:rPr lang="en-US" b="1" dirty="0" smtClean="0"/>
                        <a:t>GL_POINTS</a:t>
                      </a:r>
                      <a:endParaRPr lang="en-US" b="1" dirty="0"/>
                    </a:p>
                  </a:txBody>
                  <a:tcPr/>
                </a:tc>
              </a:tr>
              <a:tr h="582799">
                <a:tc>
                  <a:txBody>
                    <a:bodyPr/>
                    <a:lstStyle/>
                    <a:p>
                      <a:r>
                        <a:rPr lang="en-US" b="1" dirty="0" smtClean="0"/>
                        <a:t>Lines</a:t>
                      </a:r>
                      <a:endParaRPr lang="en-US" b="1" dirty="0"/>
                    </a:p>
                  </a:txBody>
                  <a:tcPr/>
                </a:tc>
                <a:tc>
                  <a:txBody>
                    <a:bodyPr/>
                    <a:lstStyle/>
                    <a:p>
                      <a:r>
                        <a:rPr lang="en-US" b="1" dirty="0" smtClean="0"/>
                        <a:t>GL_LINES</a:t>
                      </a:r>
                      <a:endParaRPr lang="en-US" b="1" dirty="0"/>
                    </a:p>
                  </a:txBody>
                  <a:tcPr/>
                </a:tc>
              </a:tr>
              <a:tr h="582799">
                <a:tc>
                  <a:txBody>
                    <a:bodyPr/>
                    <a:lstStyle/>
                    <a:p>
                      <a:r>
                        <a:rPr lang="en-US" b="1" dirty="0" smtClean="0"/>
                        <a:t>Line Strips</a:t>
                      </a:r>
                      <a:endParaRPr lang="en-US" b="1" dirty="0"/>
                    </a:p>
                  </a:txBody>
                  <a:tcPr/>
                </a:tc>
                <a:tc>
                  <a:txBody>
                    <a:bodyPr/>
                    <a:lstStyle/>
                    <a:p>
                      <a:r>
                        <a:rPr lang="en-US" b="1" dirty="0" smtClean="0"/>
                        <a:t>GL_LINE_STRIP</a:t>
                      </a:r>
                      <a:endParaRPr lang="en-US" b="1" dirty="0"/>
                    </a:p>
                  </a:txBody>
                  <a:tcPr/>
                </a:tc>
              </a:tr>
              <a:tr h="582799">
                <a:tc>
                  <a:txBody>
                    <a:bodyPr/>
                    <a:lstStyle/>
                    <a:p>
                      <a:r>
                        <a:rPr lang="en-US" b="1" dirty="0" smtClean="0"/>
                        <a:t>Line Loops</a:t>
                      </a:r>
                      <a:endParaRPr lang="en-US" b="1" dirty="0"/>
                    </a:p>
                  </a:txBody>
                  <a:tcPr/>
                </a:tc>
                <a:tc>
                  <a:txBody>
                    <a:bodyPr/>
                    <a:lstStyle/>
                    <a:p>
                      <a:r>
                        <a:rPr lang="en-US" b="1" dirty="0" smtClean="0"/>
                        <a:t>GL_LINE_LOOP</a:t>
                      </a:r>
                      <a:endParaRPr lang="en-US" b="1" dirty="0"/>
                    </a:p>
                  </a:txBody>
                  <a:tcPr/>
                </a:tc>
              </a:tr>
              <a:tr h="582799">
                <a:tc>
                  <a:txBody>
                    <a:bodyPr/>
                    <a:lstStyle/>
                    <a:p>
                      <a:r>
                        <a:rPr lang="en-US" b="1" dirty="0" smtClean="0"/>
                        <a:t>Independent Triangles</a:t>
                      </a:r>
                      <a:endParaRPr lang="en-US" b="1" dirty="0"/>
                    </a:p>
                  </a:txBody>
                  <a:tcPr/>
                </a:tc>
                <a:tc>
                  <a:txBody>
                    <a:bodyPr/>
                    <a:lstStyle/>
                    <a:p>
                      <a:r>
                        <a:rPr lang="en-US" b="1" dirty="0" smtClean="0"/>
                        <a:t>GL_TRIANGLES</a:t>
                      </a:r>
                      <a:endParaRPr lang="en-US" b="1" dirty="0"/>
                    </a:p>
                  </a:txBody>
                  <a:tcPr/>
                </a:tc>
              </a:tr>
              <a:tr h="582799">
                <a:tc>
                  <a:txBody>
                    <a:bodyPr/>
                    <a:lstStyle/>
                    <a:p>
                      <a:r>
                        <a:rPr lang="en-US" b="1" dirty="0" smtClean="0"/>
                        <a:t>Triangle Strips</a:t>
                      </a:r>
                      <a:endParaRPr lang="en-US" b="1" dirty="0"/>
                    </a:p>
                  </a:txBody>
                  <a:tcPr/>
                </a:tc>
                <a:tc>
                  <a:txBody>
                    <a:bodyPr/>
                    <a:lstStyle/>
                    <a:p>
                      <a:r>
                        <a:rPr lang="en-US" b="1" dirty="0" smtClean="0"/>
                        <a:t>GL_TRIANGLE_STRIP</a:t>
                      </a:r>
                      <a:endParaRPr lang="en-US" b="1" dirty="0"/>
                    </a:p>
                  </a:txBody>
                  <a:tcPr/>
                </a:tc>
              </a:tr>
              <a:tr h="582799">
                <a:tc>
                  <a:txBody>
                    <a:bodyPr/>
                    <a:lstStyle/>
                    <a:p>
                      <a:r>
                        <a:rPr lang="en-US" b="1" dirty="0" smtClean="0"/>
                        <a:t>Triangle</a:t>
                      </a:r>
                      <a:r>
                        <a:rPr lang="en-US" b="1" baseline="0" dirty="0" smtClean="0"/>
                        <a:t> Fans</a:t>
                      </a:r>
                      <a:endParaRPr lang="en-US" b="1" dirty="0"/>
                    </a:p>
                  </a:txBody>
                  <a:tcPr/>
                </a:tc>
                <a:tc>
                  <a:txBody>
                    <a:bodyPr/>
                    <a:lstStyle/>
                    <a:p>
                      <a:r>
                        <a:rPr lang="en-US" b="1" dirty="0" smtClean="0"/>
                        <a:t>GL_TRIANGLE_FAN</a:t>
                      </a:r>
                      <a:endParaRPr lang="en-US" b="1" dirty="0"/>
                    </a:p>
                  </a:txBody>
                  <a:tcPr/>
                </a:tc>
              </a:tr>
            </a:tbl>
          </a:graphicData>
        </a:graphic>
      </p:graphicFrame>
    </p:spTree>
    <p:extLst>
      <p:ext uri="{BB962C8B-B14F-4D97-AF65-F5344CB8AC3E}">
        <p14:creationId xmlns:p14="http://schemas.microsoft.com/office/powerpoint/2010/main" val="3225951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024" y="0"/>
            <a:ext cx="4777948" cy="750829"/>
          </a:xfrm>
        </p:spPr>
        <p:txBody>
          <a:bodyPr>
            <a:noAutofit/>
          </a:bodyPr>
          <a:lstStyle/>
          <a:p>
            <a:r>
              <a:rPr lang="en-US" sz="4400" dirty="0" smtClean="0"/>
              <a:t>Restarting Primitives</a:t>
            </a:r>
            <a:endParaRPr lang="en-US" sz="4400" dirty="0"/>
          </a:p>
        </p:txBody>
      </p:sp>
      <p:sp>
        <p:nvSpPr>
          <p:cNvPr id="3" name="Content Placeholder 2"/>
          <p:cNvSpPr>
            <a:spLocks noGrp="1"/>
          </p:cNvSpPr>
          <p:nvPr>
            <p:ph idx="1"/>
          </p:nvPr>
        </p:nvSpPr>
        <p:spPr>
          <a:xfrm>
            <a:off x="148282" y="879080"/>
            <a:ext cx="11629004" cy="5280671"/>
          </a:xfrm>
        </p:spPr>
        <p:txBody>
          <a:bodyPr>
            <a:normAutofit/>
          </a:bodyPr>
          <a:lstStyle/>
          <a:p>
            <a:pPr marL="4572" lvl="1" indent="0">
              <a:buNone/>
            </a:pPr>
            <a:r>
              <a:rPr lang="en-US" b="1" dirty="0" smtClean="0">
                <a:solidFill>
                  <a:schemeClr val="tx1"/>
                </a:solidFill>
              </a:rPr>
              <a:t>  </a:t>
            </a:r>
            <a:endParaRPr lang="en-US" b="1" dirty="0">
              <a:solidFill>
                <a:schemeClr val="tx1"/>
              </a:solidFill>
            </a:endParaRPr>
          </a:p>
          <a:p>
            <a:pPr marL="4572" lvl="1" indent="0">
              <a:buNone/>
            </a:pPr>
            <a:r>
              <a:rPr lang="en-US" b="1" dirty="0" smtClean="0">
                <a:solidFill>
                  <a:schemeClr val="tx1"/>
                </a:solidFill>
              </a:rPr>
              <a:t>   </a:t>
            </a:r>
          </a:p>
          <a:p>
            <a:endParaRPr lang="en-US" b="1" dirty="0">
              <a:solidFill>
                <a:schemeClr val="tx1"/>
              </a:solidFill>
            </a:endParaRPr>
          </a:p>
          <a:p>
            <a:pPr marL="0" indent="0">
              <a:buNone/>
            </a:pPr>
            <a:endParaRPr lang="en-US" b="1" dirty="0" smtClean="0">
              <a:solidFill>
                <a:schemeClr val="tx1"/>
              </a:solidFill>
            </a:endParaRPr>
          </a:p>
        </p:txBody>
      </p:sp>
      <p:sp>
        <p:nvSpPr>
          <p:cNvPr id="4" name="TextBox 3"/>
          <p:cNvSpPr txBox="1"/>
          <p:nvPr/>
        </p:nvSpPr>
        <p:spPr>
          <a:xfrm>
            <a:off x="148281" y="750829"/>
            <a:ext cx="11870724" cy="7109639"/>
          </a:xfrm>
          <a:prstGeom prst="rect">
            <a:avLst/>
          </a:prstGeom>
          <a:noFill/>
        </p:spPr>
        <p:txBody>
          <a:bodyPr wrap="square" rtlCol="0">
            <a:spAutoFit/>
          </a:bodyPr>
          <a:lstStyle/>
          <a:p>
            <a:r>
              <a:rPr lang="en-US" sz="2400" b="1" dirty="0" err="1" smtClean="0">
                <a:solidFill>
                  <a:schemeClr val="accent1"/>
                </a:solidFill>
              </a:rPr>
              <a:t>glPrimitiveRestartIndex</a:t>
            </a:r>
            <a:r>
              <a:rPr lang="en-US" sz="2400" b="1" dirty="0" smtClean="0">
                <a:solidFill>
                  <a:schemeClr val="accent1"/>
                </a:solidFill>
              </a:rPr>
              <a:t>(index)</a:t>
            </a:r>
            <a:r>
              <a:rPr lang="en-US" sz="2400" b="1" dirty="0" smtClean="0"/>
              <a:t> – Specifies the vertex array element index used to indicate a new primitive should be started during rendering.  </a:t>
            </a:r>
          </a:p>
          <a:p>
            <a:endParaRPr lang="en-US" sz="2400" b="1" dirty="0"/>
          </a:p>
          <a:p>
            <a:r>
              <a:rPr lang="en-US" sz="2400" b="1" dirty="0" smtClean="0"/>
              <a:t>Only watches for index specified by </a:t>
            </a:r>
            <a:r>
              <a:rPr lang="en-US" sz="2400" b="1" dirty="0" err="1" smtClean="0"/>
              <a:t>glPrimitiveReseartIndex</a:t>
            </a:r>
            <a:r>
              <a:rPr lang="en-US" sz="2400" b="1" dirty="0" smtClean="0"/>
              <a:t>() if </a:t>
            </a:r>
            <a:r>
              <a:rPr lang="en-US" sz="2400" b="1" dirty="0" err="1" smtClean="0">
                <a:solidFill>
                  <a:schemeClr val="accent1"/>
                </a:solidFill>
              </a:rPr>
              <a:t>glEnable</a:t>
            </a:r>
            <a:r>
              <a:rPr lang="en-US" sz="2400" b="1" dirty="0" smtClean="0">
                <a:solidFill>
                  <a:schemeClr val="accent1"/>
                </a:solidFill>
              </a:rPr>
              <a:t>(GL_PRIMITIVE_RESTART)</a:t>
            </a:r>
            <a:r>
              <a:rPr lang="en-US" sz="2400" b="1" dirty="0" smtClean="0"/>
              <a:t> is enabled. Disable it with </a:t>
            </a:r>
            <a:r>
              <a:rPr lang="en-US" sz="2400" b="1" dirty="0" err="1" smtClean="0">
                <a:solidFill>
                  <a:schemeClr val="accent1"/>
                </a:solidFill>
              </a:rPr>
              <a:t>glDisable</a:t>
            </a:r>
            <a:r>
              <a:rPr lang="en-US" sz="2400" b="1" dirty="0" smtClean="0">
                <a:solidFill>
                  <a:schemeClr val="accent1"/>
                </a:solidFill>
              </a:rPr>
              <a:t>(GL_PRIMITIVE_RESTART).</a:t>
            </a:r>
          </a:p>
          <a:p>
            <a:endParaRPr lang="en-US" sz="2400" b="1" dirty="0">
              <a:solidFill>
                <a:schemeClr val="accent1"/>
              </a:solidFill>
            </a:endParaRPr>
          </a:p>
          <a:p>
            <a:r>
              <a:rPr lang="en-US" sz="2400" b="1" dirty="0" smtClean="0"/>
              <a:t>Example 3.7:  Initializing data for a cube made of two triangle strips</a:t>
            </a:r>
          </a:p>
          <a:p>
            <a:endParaRPr lang="en-US" sz="2400" b="1" dirty="0" smtClean="0"/>
          </a:p>
          <a:p>
            <a:r>
              <a:rPr lang="en-US" sz="2400" b="1" dirty="0" smtClean="0"/>
              <a:t>// 8 corners of a cube, side length 2, centered at the origin</a:t>
            </a:r>
          </a:p>
          <a:p>
            <a:r>
              <a:rPr lang="en-US" sz="2400" b="1" dirty="0">
                <a:solidFill>
                  <a:schemeClr val="accent1"/>
                </a:solidFill>
              </a:rPr>
              <a:t>s</a:t>
            </a:r>
            <a:r>
              <a:rPr lang="en-US" sz="2400" b="1" dirty="0" smtClean="0">
                <a:solidFill>
                  <a:schemeClr val="accent1"/>
                </a:solidFill>
              </a:rPr>
              <a:t>tatic </a:t>
            </a:r>
            <a:r>
              <a:rPr lang="en-US" sz="2400" b="1" dirty="0" err="1" smtClean="0">
                <a:solidFill>
                  <a:schemeClr val="accent1"/>
                </a:solidFill>
              </a:rPr>
              <a:t>const</a:t>
            </a:r>
            <a:r>
              <a:rPr lang="en-US" sz="2400" b="1" dirty="0" smtClean="0">
                <a:solidFill>
                  <a:schemeClr val="accent1"/>
                </a:solidFill>
              </a:rPr>
              <a:t> </a:t>
            </a:r>
            <a:r>
              <a:rPr lang="en-US" sz="2400" b="1" dirty="0" err="1" smtClean="0">
                <a:solidFill>
                  <a:schemeClr val="accent1"/>
                </a:solidFill>
              </a:rPr>
              <a:t>GLfloat</a:t>
            </a:r>
            <a:r>
              <a:rPr lang="en-US" sz="2400" b="1" dirty="0" smtClean="0">
                <a:solidFill>
                  <a:schemeClr val="accent1"/>
                </a:solidFill>
              </a:rPr>
              <a:t> </a:t>
            </a:r>
            <a:r>
              <a:rPr lang="en-US" sz="2400" b="1" dirty="0" err="1" smtClean="0">
                <a:solidFill>
                  <a:schemeClr val="accent1"/>
                </a:solidFill>
              </a:rPr>
              <a:t>cube_positions</a:t>
            </a:r>
            <a:r>
              <a:rPr lang="en-US" sz="2400" b="1" dirty="0" smtClean="0">
                <a:solidFill>
                  <a:schemeClr val="accent1"/>
                </a:solidFill>
              </a:rPr>
              <a:t>[] = </a:t>
            </a:r>
          </a:p>
          <a:p>
            <a:r>
              <a:rPr lang="en-US" sz="2400" b="1" dirty="0" smtClean="0">
                <a:solidFill>
                  <a:schemeClr val="accent1"/>
                </a:solidFill>
              </a:rPr>
              <a:t>{</a:t>
            </a:r>
          </a:p>
          <a:p>
            <a:r>
              <a:rPr lang="en-US" sz="2400" b="1" dirty="0">
                <a:solidFill>
                  <a:schemeClr val="accent1"/>
                </a:solidFill>
              </a:rPr>
              <a:t> </a:t>
            </a:r>
            <a:r>
              <a:rPr lang="en-US" sz="2400" b="1" dirty="0" smtClean="0">
                <a:solidFill>
                  <a:schemeClr val="accent1"/>
                </a:solidFill>
              </a:rPr>
              <a:t> -1.0f, -1.0f, -1.0f, 1.0f, </a:t>
            </a:r>
          </a:p>
          <a:p>
            <a:r>
              <a:rPr lang="en-US" sz="2400" b="1" dirty="0">
                <a:solidFill>
                  <a:schemeClr val="accent1"/>
                </a:solidFill>
              </a:rPr>
              <a:t> </a:t>
            </a:r>
            <a:r>
              <a:rPr lang="en-US" sz="2400" b="1" dirty="0" smtClean="0">
                <a:solidFill>
                  <a:schemeClr val="accent1"/>
                </a:solidFill>
              </a:rPr>
              <a:t> -1.0f, -1.0f,  1.0f, 1.0f,</a:t>
            </a:r>
          </a:p>
          <a:p>
            <a:r>
              <a:rPr lang="en-US" sz="2400" b="1" dirty="0">
                <a:solidFill>
                  <a:schemeClr val="accent1"/>
                </a:solidFill>
              </a:rPr>
              <a:t> </a:t>
            </a:r>
            <a:r>
              <a:rPr lang="en-US" sz="2400" b="1" dirty="0" smtClean="0">
                <a:solidFill>
                  <a:schemeClr val="accent1"/>
                </a:solidFill>
              </a:rPr>
              <a:t>  …</a:t>
            </a:r>
          </a:p>
          <a:p>
            <a:r>
              <a:rPr lang="en-US" sz="2400" b="1" dirty="0">
                <a:solidFill>
                  <a:schemeClr val="accent1"/>
                </a:solidFill>
              </a:rPr>
              <a:t> </a:t>
            </a:r>
            <a:r>
              <a:rPr lang="en-US" sz="2400" b="1" dirty="0" smtClean="0">
                <a:solidFill>
                  <a:schemeClr val="accent1"/>
                </a:solidFill>
              </a:rPr>
              <a:t>  1.0f,   1.0f,  1.0f, 1.0f</a:t>
            </a:r>
          </a:p>
          <a:p>
            <a:r>
              <a:rPr lang="en-US" sz="2400" b="1" dirty="0" smtClean="0">
                <a:solidFill>
                  <a:schemeClr val="accent1"/>
                </a:solidFill>
              </a:rPr>
              <a:t>};</a:t>
            </a:r>
          </a:p>
          <a:p>
            <a:endParaRPr lang="en-US" sz="2400" b="1" dirty="0" smtClean="0">
              <a:solidFill>
                <a:schemeClr val="accent1"/>
              </a:solidFill>
            </a:endParaRPr>
          </a:p>
          <a:p>
            <a:endParaRPr lang="en-US" sz="2400" b="1" dirty="0">
              <a:solidFill>
                <a:schemeClr val="accent1"/>
              </a:solidFill>
            </a:endParaRPr>
          </a:p>
          <a:p>
            <a:endParaRPr lang="en-US" sz="2400" b="1" dirty="0" smtClean="0">
              <a:solidFill>
                <a:schemeClr val="accent1"/>
              </a:solidFill>
            </a:endParaRPr>
          </a:p>
        </p:txBody>
      </p:sp>
    </p:spTree>
    <p:extLst>
      <p:ext uri="{BB962C8B-B14F-4D97-AF65-F5344CB8AC3E}">
        <p14:creationId xmlns:p14="http://schemas.microsoft.com/office/powerpoint/2010/main" val="1019221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50" y="0"/>
            <a:ext cx="5420500" cy="750829"/>
          </a:xfrm>
        </p:spPr>
        <p:txBody>
          <a:bodyPr>
            <a:noAutofit/>
          </a:bodyPr>
          <a:lstStyle/>
          <a:p>
            <a:r>
              <a:rPr lang="en-US" sz="4400" dirty="0" smtClean="0"/>
              <a:t>Example 3.7 (continued)</a:t>
            </a:r>
            <a:endParaRPr lang="en-US" sz="4400" dirty="0"/>
          </a:p>
        </p:txBody>
      </p:sp>
      <p:sp>
        <p:nvSpPr>
          <p:cNvPr id="3" name="Content Placeholder 2"/>
          <p:cNvSpPr>
            <a:spLocks noGrp="1"/>
          </p:cNvSpPr>
          <p:nvPr>
            <p:ph idx="1"/>
          </p:nvPr>
        </p:nvSpPr>
        <p:spPr>
          <a:xfrm>
            <a:off x="148282" y="879080"/>
            <a:ext cx="11629004" cy="5280671"/>
          </a:xfrm>
        </p:spPr>
        <p:txBody>
          <a:bodyPr>
            <a:normAutofit/>
          </a:bodyPr>
          <a:lstStyle/>
          <a:p>
            <a:pPr marL="4572" lvl="1" indent="0">
              <a:buNone/>
            </a:pPr>
            <a:r>
              <a:rPr lang="en-US" b="1" dirty="0" smtClean="0">
                <a:solidFill>
                  <a:schemeClr val="tx1"/>
                </a:solidFill>
              </a:rPr>
              <a:t>  </a:t>
            </a:r>
            <a:endParaRPr lang="en-US" b="1" dirty="0">
              <a:solidFill>
                <a:schemeClr val="tx1"/>
              </a:solidFill>
            </a:endParaRPr>
          </a:p>
          <a:p>
            <a:pPr marL="4572" lvl="1" indent="0">
              <a:buNone/>
            </a:pPr>
            <a:r>
              <a:rPr lang="en-US" b="1" dirty="0" smtClean="0">
                <a:solidFill>
                  <a:schemeClr val="tx1"/>
                </a:solidFill>
              </a:rPr>
              <a:t>   </a:t>
            </a:r>
          </a:p>
          <a:p>
            <a:endParaRPr lang="en-US" b="1" dirty="0">
              <a:solidFill>
                <a:schemeClr val="tx1"/>
              </a:solidFill>
            </a:endParaRPr>
          </a:p>
          <a:p>
            <a:pPr marL="0" indent="0">
              <a:buNone/>
            </a:pPr>
            <a:endParaRPr lang="en-US" b="1" dirty="0" smtClean="0">
              <a:solidFill>
                <a:schemeClr val="tx1"/>
              </a:solidFill>
            </a:endParaRPr>
          </a:p>
        </p:txBody>
      </p:sp>
      <p:sp>
        <p:nvSpPr>
          <p:cNvPr id="4" name="TextBox 3"/>
          <p:cNvSpPr txBox="1"/>
          <p:nvPr/>
        </p:nvSpPr>
        <p:spPr>
          <a:xfrm>
            <a:off x="160638" y="750829"/>
            <a:ext cx="11870724" cy="6370975"/>
          </a:xfrm>
          <a:prstGeom prst="rect">
            <a:avLst/>
          </a:prstGeom>
          <a:noFill/>
        </p:spPr>
        <p:txBody>
          <a:bodyPr wrap="square" rtlCol="0">
            <a:spAutoFit/>
          </a:bodyPr>
          <a:lstStyle/>
          <a:p>
            <a:r>
              <a:rPr lang="en-US" sz="2400" b="1" dirty="0" smtClean="0"/>
              <a:t>// Color for each vertex:</a:t>
            </a:r>
          </a:p>
          <a:p>
            <a:r>
              <a:rPr lang="en-US" sz="2400" b="1" dirty="0">
                <a:solidFill>
                  <a:schemeClr val="accent1"/>
                </a:solidFill>
              </a:rPr>
              <a:t>s</a:t>
            </a:r>
            <a:r>
              <a:rPr lang="en-US" sz="2400" b="1" dirty="0" smtClean="0">
                <a:solidFill>
                  <a:schemeClr val="accent1"/>
                </a:solidFill>
              </a:rPr>
              <a:t>tatic </a:t>
            </a:r>
            <a:r>
              <a:rPr lang="en-US" sz="2400" b="1" dirty="0" err="1" smtClean="0">
                <a:solidFill>
                  <a:schemeClr val="accent1"/>
                </a:solidFill>
              </a:rPr>
              <a:t>const</a:t>
            </a:r>
            <a:r>
              <a:rPr lang="en-US" sz="2400" b="1" dirty="0" smtClean="0">
                <a:solidFill>
                  <a:schemeClr val="accent1"/>
                </a:solidFill>
              </a:rPr>
              <a:t> </a:t>
            </a:r>
            <a:r>
              <a:rPr lang="en-US" sz="2400" b="1" dirty="0" err="1" smtClean="0">
                <a:solidFill>
                  <a:schemeClr val="accent1"/>
                </a:solidFill>
              </a:rPr>
              <a:t>GLfloat</a:t>
            </a:r>
            <a:r>
              <a:rPr lang="en-US" sz="2400" b="1" dirty="0" smtClean="0">
                <a:solidFill>
                  <a:schemeClr val="accent1"/>
                </a:solidFill>
              </a:rPr>
              <a:t> </a:t>
            </a:r>
            <a:r>
              <a:rPr lang="en-US" sz="2400" b="1" dirty="0" err="1" smtClean="0">
                <a:solidFill>
                  <a:schemeClr val="accent1"/>
                </a:solidFill>
              </a:rPr>
              <a:t>cube_colors</a:t>
            </a:r>
            <a:r>
              <a:rPr lang="en-US" sz="2400" b="1" dirty="0" smtClean="0">
                <a:solidFill>
                  <a:schemeClr val="accent1"/>
                </a:solidFill>
              </a:rPr>
              <a:t>[] = </a:t>
            </a:r>
          </a:p>
          <a:p>
            <a:r>
              <a:rPr lang="en-US" sz="2400" b="1" dirty="0" smtClean="0">
                <a:solidFill>
                  <a:schemeClr val="accent1"/>
                </a:solidFill>
              </a:rPr>
              <a:t>{</a:t>
            </a:r>
          </a:p>
          <a:p>
            <a:r>
              <a:rPr lang="en-US" sz="2400" b="1" dirty="0">
                <a:solidFill>
                  <a:schemeClr val="accent1"/>
                </a:solidFill>
              </a:rPr>
              <a:t> </a:t>
            </a:r>
            <a:r>
              <a:rPr lang="en-US" sz="2400" b="1" dirty="0" smtClean="0">
                <a:solidFill>
                  <a:schemeClr val="accent1"/>
                </a:solidFill>
              </a:rPr>
              <a:t>    1.0f, 1.0f, 1.0f, 1.0f, </a:t>
            </a:r>
          </a:p>
          <a:p>
            <a:r>
              <a:rPr lang="en-US" sz="2400" b="1" dirty="0">
                <a:solidFill>
                  <a:schemeClr val="accent1"/>
                </a:solidFill>
              </a:rPr>
              <a:t> </a:t>
            </a:r>
            <a:r>
              <a:rPr lang="en-US" sz="2400" b="1" dirty="0" smtClean="0">
                <a:solidFill>
                  <a:schemeClr val="accent1"/>
                </a:solidFill>
              </a:rPr>
              <a:t>    …</a:t>
            </a:r>
          </a:p>
          <a:p>
            <a:r>
              <a:rPr lang="en-US" sz="2400" b="1" dirty="0">
                <a:solidFill>
                  <a:schemeClr val="accent1"/>
                </a:solidFill>
              </a:rPr>
              <a:t> </a:t>
            </a:r>
            <a:r>
              <a:rPr lang="en-US" sz="2400" b="1" dirty="0" smtClean="0">
                <a:solidFill>
                  <a:schemeClr val="accent1"/>
                </a:solidFill>
              </a:rPr>
              <a:t>    0.5f, 0.5f, 0.5f, 1.0f</a:t>
            </a:r>
          </a:p>
          <a:p>
            <a:r>
              <a:rPr lang="en-US" sz="2400" b="1" dirty="0" smtClean="0">
                <a:solidFill>
                  <a:schemeClr val="accent1"/>
                </a:solidFill>
              </a:rPr>
              <a:t>};</a:t>
            </a:r>
          </a:p>
          <a:p>
            <a:endParaRPr lang="en-US" sz="2400" b="1" dirty="0">
              <a:solidFill>
                <a:schemeClr val="accent1"/>
              </a:solidFill>
            </a:endParaRPr>
          </a:p>
          <a:p>
            <a:r>
              <a:rPr lang="en-US" sz="2400" b="1" dirty="0" smtClean="0"/>
              <a:t>// Indices for the triangle strips</a:t>
            </a:r>
          </a:p>
          <a:p>
            <a:r>
              <a:rPr lang="en-US" sz="2400" b="1" dirty="0">
                <a:solidFill>
                  <a:schemeClr val="accent1"/>
                </a:solidFill>
              </a:rPr>
              <a:t>s</a:t>
            </a:r>
            <a:r>
              <a:rPr lang="en-US" sz="2400" b="1" dirty="0" smtClean="0">
                <a:solidFill>
                  <a:schemeClr val="accent1"/>
                </a:solidFill>
              </a:rPr>
              <a:t>tatic </a:t>
            </a:r>
            <a:r>
              <a:rPr lang="en-US" sz="2400" b="1" dirty="0" err="1" smtClean="0">
                <a:solidFill>
                  <a:schemeClr val="accent1"/>
                </a:solidFill>
              </a:rPr>
              <a:t>const</a:t>
            </a:r>
            <a:r>
              <a:rPr lang="en-US" sz="2400" b="1" dirty="0" smtClean="0">
                <a:solidFill>
                  <a:schemeClr val="accent1"/>
                </a:solidFill>
              </a:rPr>
              <a:t> </a:t>
            </a:r>
            <a:r>
              <a:rPr lang="en-US" sz="2400" b="1" dirty="0" err="1" smtClean="0">
                <a:solidFill>
                  <a:schemeClr val="accent1"/>
                </a:solidFill>
              </a:rPr>
              <a:t>GLushort</a:t>
            </a:r>
            <a:r>
              <a:rPr lang="en-US" sz="2400" b="1" dirty="0" smtClean="0">
                <a:solidFill>
                  <a:schemeClr val="accent1"/>
                </a:solidFill>
              </a:rPr>
              <a:t> </a:t>
            </a:r>
            <a:r>
              <a:rPr lang="en-US" sz="2400" b="1" dirty="0" err="1" smtClean="0">
                <a:solidFill>
                  <a:schemeClr val="accent1"/>
                </a:solidFill>
              </a:rPr>
              <a:t>cube_indices</a:t>
            </a:r>
            <a:r>
              <a:rPr lang="en-US" sz="2400" b="1" dirty="0" smtClean="0">
                <a:solidFill>
                  <a:schemeClr val="accent1"/>
                </a:solidFill>
              </a:rPr>
              <a:t>[] = </a:t>
            </a:r>
          </a:p>
          <a:p>
            <a:r>
              <a:rPr lang="en-US" sz="2400" b="1" dirty="0" smtClean="0">
                <a:solidFill>
                  <a:schemeClr val="accent1"/>
                </a:solidFill>
              </a:rPr>
              <a:t>{</a:t>
            </a:r>
          </a:p>
          <a:p>
            <a:r>
              <a:rPr lang="en-US" sz="2400" b="1" dirty="0" smtClean="0">
                <a:solidFill>
                  <a:schemeClr val="accent1"/>
                </a:solidFill>
              </a:rPr>
              <a:t>	0, 1, 2, 3, 6, 7, 4, 5,			// first strip</a:t>
            </a:r>
          </a:p>
          <a:p>
            <a:r>
              <a:rPr lang="en-US" sz="2400" b="1" dirty="0">
                <a:solidFill>
                  <a:schemeClr val="accent1"/>
                </a:solidFill>
              </a:rPr>
              <a:t>	</a:t>
            </a:r>
            <a:r>
              <a:rPr lang="en-US" sz="2400" b="1" dirty="0" smtClean="0">
                <a:solidFill>
                  <a:schemeClr val="accent1"/>
                </a:solidFill>
              </a:rPr>
              <a:t>0xFFFF,						// restart index</a:t>
            </a:r>
          </a:p>
          <a:p>
            <a:r>
              <a:rPr lang="en-US" sz="2400" b="1" dirty="0">
                <a:solidFill>
                  <a:schemeClr val="accent1"/>
                </a:solidFill>
              </a:rPr>
              <a:t> </a:t>
            </a:r>
            <a:r>
              <a:rPr lang="en-US" sz="2400" b="1" dirty="0" smtClean="0">
                <a:solidFill>
                  <a:schemeClr val="accent1"/>
                </a:solidFill>
              </a:rPr>
              <a:t>      2, 6, 0, 4, 1, 5, 3, 7			// second strip</a:t>
            </a:r>
          </a:p>
          <a:p>
            <a:r>
              <a:rPr lang="en-US" sz="2400" b="1" dirty="0" smtClean="0">
                <a:solidFill>
                  <a:schemeClr val="accent1"/>
                </a:solidFill>
              </a:rPr>
              <a:t>};</a:t>
            </a:r>
          </a:p>
          <a:p>
            <a:endParaRPr lang="en-US" sz="2400" b="1" dirty="0" smtClean="0">
              <a:solidFill>
                <a:schemeClr val="accent1"/>
              </a:solidFill>
            </a:endParaRPr>
          </a:p>
          <a:p>
            <a:endParaRPr lang="en-US" sz="2400" b="1" dirty="0">
              <a:solidFill>
                <a:schemeClr val="accent1"/>
              </a:solidFill>
            </a:endParaRPr>
          </a:p>
        </p:txBody>
      </p:sp>
    </p:spTree>
    <p:extLst>
      <p:ext uri="{BB962C8B-B14F-4D97-AF65-F5344CB8AC3E}">
        <p14:creationId xmlns:p14="http://schemas.microsoft.com/office/powerpoint/2010/main" val="2678998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50" y="0"/>
            <a:ext cx="5420500" cy="750829"/>
          </a:xfrm>
        </p:spPr>
        <p:txBody>
          <a:bodyPr>
            <a:noAutofit/>
          </a:bodyPr>
          <a:lstStyle/>
          <a:p>
            <a:r>
              <a:rPr lang="en-US" sz="4400" dirty="0" smtClean="0"/>
              <a:t>Example 3.7 (continued)</a:t>
            </a:r>
            <a:endParaRPr lang="en-US" sz="4400" dirty="0"/>
          </a:p>
        </p:txBody>
      </p:sp>
      <p:sp>
        <p:nvSpPr>
          <p:cNvPr id="3" name="Content Placeholder 2"/>
          <p:cNvSpPr>
            <a:spLocks noGrp="1"/>
          </p:cNvSpPr>
          <p:nvPr>
            <p:ph idx="1"/>
          </p:nvPr>
        </p:nvSpPr>
        <p:spPr>
          <a:xfrm>
            <a:off x="148282" y="879080"/>
            <a:ext cx="11629004" cy="5280671"/>
          </a:xfrm>
        </p:spPr>
        <p:txBody>
          <a:bodyPr>
            <a:normAutofit/>
          </a:bodyPr>
          <a:lstStyle/>
          <a:p>
            <a:pPr marL="4572" lvl="1" indent="0">
              <a:buNone/>
            </a:pPr>
            <a:r>
              <a:rPr lang="en-US" b="1" dirty="0" smtClean="0">
                <a:solidFill>
                  <a:schemeClr val="tx1"/>
                </a:solidFill>
              </a:rPr>
              <a:t>  </a:t>
            </a:r>
            <a:endParaRPr lang="en-US" b="1" dirty="0">
              <a:solidFill>
                <a:schemeClr val="tx1"/>
              </a:solidFill>
            </a:endParaRPr>
          </a:p>
          <a:p>
            <a:pPr marL="4572" lvl="1" indent="0">
              <a:buNone/>
            </a:pPr>
            <a:r>
              <a:rPr lang="en-US" b="1" dirty="0" smtClean="0">
                <a:solidFill>
                  <a:schemeClr val="tx1"/>
                </a:solidFill>
              </a:rPr>
              <a:t>   </a:t>
            </a:r>
          </a:p>
          <a:p>
            <a:endParaRPr lang="en-US" b="1" dirty="0">
              <a:solidFill>
                <a:schemeClr val="tx1"/>
              </a:solidFill>
            </a:endParaRPr>
          </a:p>
          <a:p>
            <a:pPr marL="0" indent="0">
              <a:buNone/>
            </a:pPr>
            <a:endParaRPr lang="en-US" b="1" dirty="0" smtClean="0">
              <a:solidFill>
                <a:schemeClr val="tx1"/>
              </a:solidFill>
            </a:endParaRPr>
          </a:p>
        </p:txBody>
      </p:sp>
      <p:sp>
        <p:nvSpPr>
          <p:cNvPr id="4" name="TextBox 3"/>
          <p:cNvSpPr txBox="1"/>
          <p:nvPr/>
        </p:nvSpPr>
        <p:spPr>
          <a:xfrm>
            <a:off x="160638" y="750829"/>
            <a:ext cx="11870724" cy="7109639"/>
          </a:xfrm>
          <a:prstGeom prst="rect">
            <a:avLst/>
          </a:prstGeom>
          <a:noFill/>
        </p:spPr>
        <p:txBody>
          <a:bodyPr wrap="square" rtlCol="0">
            <a:spAutoFit/>
          </a:bodyPr>
          <a:lstStyle/>
          <a:p>
            <a:r>
              <a:rPr lang="en-US" sz="2400" b="1" dirty="0" smtClean="0"/>
              <a:t>// Set up the element array buffer</a:t>
            </a:r>
          </a:p>
          <a:p>
            <a:r>
              <a:rPr lang="en-US" sz="2400" b="1" dirty="0" err="1" smtClean="0">
                <a:solidFill>
                  <a:schemeClr val="accent1"/>
                </a:solidFill>
              </a:rPr>
              <a:t>glGenBuffers</a:t>
            </a:r>
            <a:r>
              <a:rPr lang="en-US" sz="2400" b="1" dirty="0" smtClean="0">
                <a:solidFill>
                  <a:schemeClr val="accent1"/>
                </a:solidFill>
              </a:rPr>
              <a:t>(1, </a:t>
            </a:r>
            <a:r>
              <a:rPr lang="en-US" sz="2400" b="1" dirty="0" err="1" smtClean="0">
                <a:solidFill>
                  <a:schemeClr val="accent1"/>
                </a:solidFill>
              </a:rPr>
              <a:t>ebo</a:t>
            </a:r>
            <a:r>
              <a:rPr lang="en-US" sz="2400" b="1" dirty="0" smtClean="0">
                <a:solidFill>
                  <a:schemeClr val="accent1"/>
                </a:solidFill>
              </a:rPr>
              <a:t>);</a:t>
            </a:r>
          </a:p>
          <a:p>
            <a:r>
              <a:rPr lang="en-US" sz="2400" b="1" dirty="0" err="1" smtClean="0">
                <a:solidFill>
                  <a:schemeClr val="accent1"/>
                </a:solidFill>
              </a:rPr>
              <a:t>glBindBuffer</a:t>
            </a:r>
            <a:r>
              <a:rPr lang="en-US" sz="2400" b="1" dirty="0" smtClean="0">
                <a:solidFill>
                  <a:schemeClr val="accent1"/>
                </a:solidFill>
              </a:rPr>
              <a:t>(GL_ELEMENT_ARRAY_BUFFER, </a:t>
            </a:r>
            <a:r>
              <a:rPr lang="en-US" sz="2400" b="1" dirty="0" err="1" smtClean="0">
                <a:solidFill>
                  <a:schemeClr val="accent1"/>
                </a:solidFill>
              </a:rPr>
              <a:t>ebo</a:t>
            </a:r>
            <a:r>
              <a:rPr lang="en-US" sz="2400" b="1" dirty="0" smtClean="0">
                <a:solidFill>
                  <a:schemeClr val="accent1"/>
                </a:solidFill>
              </a:rPr>
              <a:t>[0]);</a:t>
            </a:r>
          </a:p>
          <a:p>
            <a:r>
              <a:rPr lang="en-US" sz="2400" b="1" dirty="0" err="1" smtClean="0">
                <a:solidFill>
                  <a:schemeClr val="accent1"/>
                </a:solidFill>
              </a:rPr>
              <a:t>glBufferData</a:t>
            </a:r>
            <a:r>
              <a:rPr lang="en-US" sz="2400" b="1" dirty="0" smtClean="0">
                <a:solidFill>
                  <a:schemeClr val="accent1"/>
                </a:solidFill>
              </a:rPr>
              <a:t>(GL_ELEMENT_ARRAY_BUFFER, </a:t>
            </a:r>
            <a:r>
              <a:rPr lang="en-US" sz="2400" b="1" dirty="0" err="1" smtClean="0">
                <a:solidFill>
                  <a:schemeClr val="accent1"/>
                </a:solidFill>
              </a:rPr>
              <a:t>sizeof</a:t>
            </a:r>
            <a:r>
              <a:rPr lang="en-US" sz="2400" b="1" dirty="0" smtClean="0">
                <a:solidFill>
                  <a:schemeClr val="accent1"/>
                </a:solidFill>
              </a:rPr>
              <a:t>(</a:t>
            </a:r>
            <a:r>
              <a:rPr lang="en-US" sz="2400" b="1" dirty="0" err="1" smtClean="0">
                <a:solidFill>
                  <a:schemeClr val="accent1"/>
                </a:solidFill>
              </a:rPr>
              <a:t>cube_indices</a:t>
            </a:r>
            <a:r>
              <a:rPr lang="en-US" sz="2400" b="1" dirty="0" smtClean="0">
                <a:solidFill>
                  <a:schemeClr val="accent1"/>
                </a:solidFill>
              </a:rPr>
              <a:t>), </a:t>
            </a:r>
            <a:r>
              <a:rPr lang="en-US" sz="2400" b="1" dirty="0" err="1" smtClean="0">
                <a:solidFill>
                  <a:schemeClr val="accent1"/>
                </a:solidFill>
              </a:rPr>
              <a:t>cube_indices</a:t>
            </a:r>
            <a:r>
              <a:rPr lang="en-US" sz="2400" b="1" dirty="0" smtClean="0">
                <a:solidFill>
                  <a:schemeClr val="accent1"/>
                </a:solidFill>
              </a:rPr>
              <a:t>, 	GL_STATIC_DRAW);</a:t>
            </a:r>
          </a:p>
          <a:p>
            <a:endParaRPr lang="en-US" sz="2400" b="1" dirty="0">
              <a:solidFill>
                <a:schemeClr val="accent1"/>
              </a:solidFill>
            </a:endParaRPr>
          </a:p>
          <a:p>
            <a:r>
              <a:rPr lang="en-US" sz="2400" b="1" dirty="0" smtClean="0"/>
              <a:t>// Set up the vertex attributes</a:t>
            </a:r>
          </a:p>
          <a:p>
            <a:r>
              <a:rPr lang="en-US" sz="2400" b="1" dirty="0" err="1" smtClean="0">
                <a:solidFill>
                  <a:schemeClr val="accent1"/>
                </a:solidFill>
              </a:rPr>
              <a:t>glGenVertexArrays</a:t>
            </a:r>
            <a:r>
              <a:rPr lang="en-US" sz="2400" b="1" dirty="0" smtClean="0">
                <a:solidFill>
                  <a:schemeClr val="accent1"/>
                </a:solidFill>
              </a:rPr>
              <a:t>(1, </a:t>
            </a:r>
            <a:r>
              <a:rPr lang="en-US" sz="2400" b="1" dirty="0" err="1" smtClean="0">
                <a:solidFill>
                  <a:schemeClr val="accent1"/>
                </a:solidFill>
              </a:rPr>
              <a:t>vao</a:t>
            </a:r>
            <a:r>
              <a:rPr lang="en-US" sz="2400" b="1" dirty="0" smtClean="0">
                <a:solidFill>
                  <a:schemeClr val="accent1"/>
                </a:solidFill>
              </a:rPr>
              <a:t>);</a:t>
            </a:r>
          </a:p>
          <a:p>
            <a:r>
              <a:rPr lang="en-US" sz="2400" b="1" dirty="0" err="1" smtClean="0">
                <a:solidFill>
                  <a:schemeClr val="accent1"/>
                </a:solidFill>
              </a:rPr>
              <a:t>glBindVertexArray</a:t>
            </a:r>
            <a:r>
              <a:rPr lang="en-US" sz="2400" b="1" dirty="0" smtClean="0">
                <a:solidFill>
                  <a:schemeClr val="accent1"/>
                </a:solidFill>
              </a:rPr>
              <a:t>(</a:t>
            </a:r>
            <a:r>
              <a:rPr lang="en-US" sz="2400" b="1" dirty="0" err="1" smtClean="0">
                <a:solidFill>
                  <a:schemeClr val="accent1"/>
                </a:solidFill>
              </a:rPr>
              <a:t>vao</a:t>
            </a:r>
            <a:r>
              <a:rPr lang="en-US" sz="2400" b="1" dirty="0" smtClean="0">
                <a:solidFill>
                  <a:schemeClr val="accent1"/>
                </a:solidFill>
              </a:rPr>
              <a:t>[0]);</a:t>
            </a:r>
          </a:p>
          <a:p>
            <a:endParaRPr lang="en-US" sz="2400" b="1" dirty="0">
              <a:solidFill>
                <a:schemeClr val="accent1"/>
              </a:solidFill>
            </a:endParaRPr>
          </a:p>
          <a:p>
            <a:r>
              <a:rPr lang="en-US" sz="2400" b="1" dirty="0" err="1" smtClean="0">
                <a:solidFill>
                  <a:schemeClr val="accent1"/>
                </a:solidFill>
              </a:rPr>
              <a:t>glGenBuffers</a:t>
            </a:r>
            <a:r>
              <a:rPr lang="en-US" sz="2400" b="1" dirty="0" smtClean="0">
                <a:solidFill>
                  <a:schemeClr val="accent1"/>
                </a:solidFill>
              </a:rPr>
              <a:t>(1, </a:t>
            </a:r>
            <a:r>
              <a:rPr lang="en-US" sz="2400" b="1" dirty="0" err="1" smtClean="0">
                <a:solidFill>
                  <a:schemeClr val="accent1"/>
                </a:solidFill>
              </a:rPr>
              <a:t>vbo</a:t>
            </a:r>
            <a:r>
              <a:rPr lang="en-US" sz="2400" b="1" dirty="0" smtClean="0">
                <a:solidFill>
                  <a:schemeClr val="accent1"/>
                </a:solidFill>
              </a:rPr>
              <a:t>);</a:t>
            </a:r>
          </a:p>
          <a:p>
            <a:r>
              <a:rPr lang="en-US" sz="2400" b="1" dirty="0" err="1" smtClean="0">
                <a:solidFill>
                  <a:schemeClr val="accent1"/>
                </a:solidFill>
              </a:rPr>
              <a:t>glBindBuffer</a:t>
            </a:r>
            <a:r>
              <a:rPr lang="en-US" sz="2400" b="1" dirty="0" smtClean="0">
                <a:solidFill>
                  <a:schemeClr val="accent1"/>
                </a:solidFill>
              </a:rPr>
              <a:t>(GL_ARRAY_BUFFER, </a:t>
            </a:r>
            <a:r>
              <a:rPr lang="en-US" sz="2400" b="1" dirty="0" err="1" smtClean="0">
                <a:solidFill>
                  <a:schemeClr val="accent1"/>
                </a:solidFill>
              </a:rPr>
              <a:t>vbo</a:t>
            </a:r>
            <a:r>
              <a:rPr lang="en-US" sz="2400" b="1" dirty="0" smtClean="0">
                <a:solidFill>
                  <a:schemeClr val="accent1"/>
                </a:solidFill>
              </a:rPr>
              <a:t>[0]);</a:t>
            </a:r>
          </a:p>
          <a:p>
            <a:r>
              <a:rPr lang="en-US" sz="2400" b="1" dirty="0" err="1" smtClean="0">
                <a:solidFill>
                  <a:schemeClr val="accent1"/>
                </a:solidFill>
              </a:rPr>
              <a:t>glBufferData</a:t>
            </a:r>
            <a:r>
              <a:rPr lang="en-US" sz="2400" b="1" dirty="0" smtClean="0">
                <a:solidFill>
                  <a:schemeClr val="accent1"/>
                </a:solidFill>
              </a:rPr>
              <a:t>(GL_ARRAY_BUFFER, </a:t>
            </a:r>
            <a:r>
              <a:rPr lang="en-US" sz="2400" b="1" dirty="0" err="1" smtClean="0">
                <a:solidFill>
                  <a:schemeClr val="accent1"/>
                </a:solidFill>
              </a:rPr>
              <a:t>sizeof</a:t>
            </a:r>
            <a:r>
              <a:rPr lang="en-US" sz="2400" b="1" dirty="0" smtClean="0">
                <a:solidFill>
                  <a:schemeClr val="accent1"/>
                </a:solidFill>
              </a:rPr>
              <a:t>(</a:t>
            </a:r>
            <a:r>
              <a:rPr lang="en-US" sz="2400" b="1" dirty="0" err="1" smtClean="0">
                <a:solidFill>
                  <a:schemeClr val="accent1"/>
                </a:solidFill>
              </a:rPr>
              <a:t>cube_positions</a:t>
            </a:r>
            <a:r>
              <a:rPr lang="en-US" sz="2400" b="1" dirty="0" smtClean="0">
                <a:solidFill>
                  <a:schemeClr val="accent1"/>
                </a:solidFill>
              </a:rPr>
              <a:t>) + </a:t>
            </a:r>
            <a:r>
              <a:rPr lang="en-US" sz="2400" b="1" dirty="0" err="1" smtClean="0">
                <a:solidFill>
                  <a:schemeClr val="accent1"/>
                </a:solidFill>
              </a:rPr>
              <a:t>sizeof</a:t>
            </a:r>
            <a:r>
              <a:rPr lang="en-US" sz="2400" b="1" dirty="0" smtClean="0">
                <a:solidFill>
                  <a:schemeClr val="accent1"/>
                </a:solidFill>
              </a:rPr>
              <a:t>(</a:t>
            </a:r>
            <a:r>
              <a:rPr lang="en-US" sz="2400" b="1" dirty="0" err="1" smtClean="0">
                <a:solidFill>
                  <a:schemeClr val="accent1"/>
                </a:solidFill>
              </a:rPr>
              <a:t>cube_colors</a:t>
            </a:r>
            <a:r>
              <a:rPr lang="en-US" sz="2400" b="1" dirty="0" smtClean="0">
                <a:solidFill>
                  <a:schemeClr val="accent1"/>
                </a:solidFill>
              </a:rPr>
              <a:t>), NULL, </a:t>
            </a:r>
          </a:p>
          <a:p>
            <a:r>
              <a:rPr lang="en-US" sz="2400" b="1" dirty="0">
                <a:solidFill>
                  <a:schemeClr val="accent1"/>
                </a:solidFill>
              </a:rPr>
              <a:t>	</a:t>
            </a:r>
            <a:r>
              <a:rPr lang="en-US" sz="2400" b="1" dirty="0" smtClean="0">
                <a:solidFill>
                  <a:schemeClr val="accent1"/>
                </a:solidFill>
              </a:rPr>
              <a:t>GL_STATIC_DRAW);</a:t>
            </a:r>
          </a:p>
          <a:p>
            <a:r>
              <a:rPr lang="en-US" sz="2400" b="1" dirty="0" err="1" smtClean="0">
                <a:solidFill>
                  <a:schemeClr val="accent1"/>
                </a:solidFill>
              </a:rPr>
              <a:t>glBufferSubData</a:t>
            </a:r>
            <a:r>
              <a:rPr lang="en-US" sz="2400" b="1" dirty="0" smtClean="0">
                <a:solidFill>
                  <a:schemeClr val="accent1"/>
                </a:solidFill>
              </a:rPr>
              <a:t>(GL_ARRAY_BUFFER, 0, </a:t>
            </a:r>
            <a:r>
              <a:rPr lang="en-US" sz="2400" b="1" dirty="0" err="1" smtClean="0">
                <a:solidFill>
                  <a:schemeClr val="accent1"/>
                </a:solidFill>
              </a:rPr>
              <a:t>sizeof</a:t>
            </a:r>
            <a:r>
              <a:rPr lang="en-US" sz="2400" b="1" dirty="0" smtClean="0">
                <a:solidFill>
                  <a:schemeClr val="accent1"/>
                </a:solidFill>
              </a:rPr>
              <a:t>(</a:t>
            </a:r>
            <a:r>
              <a:rPr lang="en-US" sz="2400" b="1" dirty="0" err="1" smtClean="0">
                <a:solidFill>
                  <a:schemeClr val="accent1"/>
                </a:solidFill>
              </a:rPr>
              <a:t>cube_positions</a:t>
            </a:r>
            <a:r>
              <a:rPr lang="en-US" sz="2400" b="1" dirty="0" smtClean="0">
                <a:solidFill>
                  <a:schemeClr val="accent1"/>
                </a:solidFill>
              </a:rPr>
              <a:t>), </a:t>
            </a:r>
            <a:r>
              <a:rPr lang="en-US" sz="2400" b="1" dirty="0" err="1" smtClean="0">
                <a:solidFill>
                  <a:schemeClr val="accent1"/>
                </a:solidFill>
              </a:rPr>
              <a:t>cube_positions</a:t>
            </a:r>
            <a:r>
              <a:rPr lang="en-US" sz="2400" b="1" dirty="0" smtClean="0">
                <a:solidFill>
                  <a:schemeClr val="accent1"/>
                </a:solidFill>
              </a:rPr>
              <a:t>);</a:t>
            </a:r>
          </a:p>
          <a:p>
            <a:endParaRPr lang="en-US" sz="2400" b="1" dirty="0" smtClean="0">
              <a:solidFill>
                <a:schemeClr val="accent1"/>
              </a:solidFill>
            </a:endParaRPr>
          </a:p>
          <a:p>
            <a:endParaRPr lang="en-US" sz="2400" b="1" dirty="0">
              <a:solidFill>
                <a:schemeClr val="accent1"/>
              </a:solidFill>
            </a:endParaRPr>
          </a:p>
          <a:p>
            <a:endParaRPr lang="en-US" sz="2400" b="1" dirty="0" smtClean="0">
              <a:solidFill>
                <a:schemeClr val="accent1"/>
              </a:solidFill>
            </a:endParaRPr>
          </a:p>
          <a:p>
            <a:endParaRPr lang="en-US" sz="2400" b="1" dirty="0">
              <a:solidFill>
                <a:schemeClr val="accent1"/>
              </a:solidFill>
            </a:endParaRPr>
          </a:p>
        </p:txBody>
      </p:sp>
    </p:spTree>
    <p:extLst>
      <p:ext uri="{BB962C8B-B14F-4D97-AF65-F5344CB8AC3E}">
        <p14:creationId xmlns:p14="http://schemas.microsoft.com/office/powerpoint/2010/main" val="2884159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50" y="0"/>
            <a:ext cx="5420500" cy="750829"/>
          </a:xfrm>
        </p:spPr>
        <p:txBody>
          <a:bodyPr>
            <a:noAutofit/>
          </a:bodyPr>
          <a:lstStyle/>
          <a:p>
            <a:r>
              <a:rPr lang="en-US" sz="4400" dirty="0" smtClean="0"/>
              <a:t>Example 3.7 (continued)</a:t>
            </a:r>
            <a:endParaRPr lang="en-US" sz="4400" dirty="0"/>
          </a:p>
        </p:txBody>
      </p:sp>
      <p:sp>
        <p:nvSpPr>
          <p:cNvPr id="3" name="Content Placeholder 2"/>
          <p:cNvSpPr>
            <a:spLocks noGrp="1"/>
          </p:cNvSpPr>
          <p:nvPr>
            <p:ph idx="1"/>
          </p:nvPr>
        </p:nvSpPr>
        <p:spPr>
          <a:xfrm>
            <a:off x="148282" y="879080"/>
            <a:ext cx="11629004" cy="5280671"/>
          </a:xfrm>
        </p:spPr>
        <p:txBody>
          <a:bodyPr>
            <a:normAutofit/>
          </a:bodyPr>
          <a:lstStyle/>
          <a:p>
            <a:pPr marL="4572" lvl="1" indent="0">
              <a:buNone/>
            </a:pPr>
            <a:r>
              <a:rPr lang="en-US" b="1" dirty="0" smtClean="0">
                <a:solidFill>
                  <a:schemeClr val="tx1"/>
                </a:solidFill>
              </a:rPr>
              <a:t>  </a:t>
            </a:r>
            <a:endParaRPr lang="en-US" b="1" dirty="0">
              <a:solidFill>
                <a:schemeClr val="tx1"/>
              </a:solidFill>
            </a:endParaRPr>
          </a:p>
          <a:p>
            <a:pPr marL="4572" lvl="1" indent="0">
              <a:buNone/>
            </a:pPr>
            <a:r>
              <a:rPr lang="en-US" b="1" dirty="0" smtClean="0">
                <a:solidFill>
                  <a:schemeClr val="tx1"/>
                </a:solidFill>
              </a:rPr>
              <a:t>   </a:t>
            </a:r>
          </a:p>
          <a:p>
            <a:endParaRPr lang="en-US" b="1" dirty="0">
              <a:solidFill>
                <a:schemeClr val="tx1"/>
              </a:solidFill>
            </a:endParaRPr>
          </a:p>
          <a:p>
            <a:pPr marL="0" indent="0">
              <a:buNone/>
            </a:pPr>
            <a:endParaRPr lang="en-US" b="1" dirty="0" smtClean="0">
              <a:solidFill>
                <a:schemeClr val="tx1"/>
              </a:solidFill>
            </a:endParaRPr>
          </a:p>
        </p:txBody>
      </p:sp>
      <p:sp>
        <p:nvSpPr>
          <p:cNvPr id="4" name="TextBox 3"/>
          <p:cNvSpPr txBox="1"/>
          <p:nvPr/>
        </p:nvSpPr>
        <p:spPr>
          <a:xfrm>
            <a:off x="160638" y="981489"/>
            <a:ext cx="11870724" cy="4524315"/>
          </a:xfrm>
          <a:prstGeom prst="rect">
            <a:avLst/>
          </a:prstGeom>
          <a:noFill/>
        </p:spPr>
        <p:txBody>
          <a:bodyPr wrap="square" rtlCol="0">
            <a:spAutoFit/>
          </a:bodyPr>
          <a:lstStyle/>
          <a:p>
            <a:r>
              <a:rPr lang="en-US" sz="2400" b="1" dirty="0" err="1" smtClean="0">
                <a:solidFill>
                  <a:schemeClr val="accent1"/>
                </a:solidFill>
              </a:rPr>
              <a:t>glBufferSubData</a:t>
            </a:r>
            <a:r>
              <a:rPr lang="en-US" sz="2400" b="1" dirty="0" smtClean="0">
                <a:solidFill>
                  <a:schemeClr val="accent1"/>
                </a:solidFill>
              </a:rPr>
              <a:t>(GL_ARRAY_BUFFER, </a:t>
            </a:r>
            <a:r>
              <a:rPr lang="en-US" sz="2400" b="1" dirty="0" err="1" smtClean="0">
                <a:solidFill>
                  <a:schemeClr val="accent1"/>
                </a:solidFill>
              </a:rPr>
              <a:t>sizeof</a:t>
            </a:r>
            <a:r>
              <a:rPr lang="en-US" sz="2400" b="1" dirty="0" smtClean="0">
                <a:solidFill>
                  <a:schemeClr val="accent1"/>
                </a:solidFill>
              </a:rPr>
              <a:t>(</a:t>
            </a:r>
            <a:r>
              <a:rPr lang="en-US" sz="2400" b="1" dirty="0" err="1" smtClean="0">
                <a:solidFill>
                  <a:schemeClr val="accent1"/>
                </a:solidFill>
              </a:rPr>
              <a:t>cube_positions</a:t>
            </a:r>
            <a:r>
              <a:rPr lang="en-US" sz="2400" b="1" dirty="0" smtClean="0">
                <a:solidFill>
                  <a:schemeClr val="accent1"/>
                </a:solidFill>
              </a:rPr>
              <a:t>), </a:t>
            </a:r>
            <a:r>
              <a:rPr lang="en-US" sz="2400" b="1" dirty="0" err="1" smtClean="0">
                <a:solidFill>
                  <a:schemeClr val="accent1"/>
                </a:solidFill>
              </a:rPr>
              <a:t>sizeof</a:t>
            </a:r>
            <a:r>
              <a:rPr lang="en-US" sz="2400" b="1" dirty="0" smtClean="0">
                <a:solidFill>
                  <a:schemeClr val="accent1"/>
                </a:solidFill>
              </a:rPr>
              <a:t>(</a:t>
            </a:r>
            <a:r>
              <a:rPr lang="en-US" sz="2400" b="1" dirty="0" err="1" smtClean="0">
                <a:solidFill>
                  <a:schemeClr val="accent1"/>
                </a:solidFill>
              </a:rPr>
              <a:t>cube_colors</a:t>
            </a:r>
            <a:r>
              <a:rPr lang="en-US" sz="2400" b="1" dirty="0" smtClean="0">
                <a:solidFill>
                  <a:schemeClr val="accent1"/>
                </a:solidFill>
              </a:rPr>
              <a:t>), </a:t>
            </a:r>
            <a:r>
              <a:rPr lang="en-US" sz="2400" b="1" dirty="0" err="1" smtClean="0">
                <a:solidFill>
                  <a:schemeClr val="accent1"/>
                </a:solidFill>
              </a:rPr>
              <a:t>cube_colors</a:t>
            </a:r>
            <a:r>
              <a:rPr lang="en-US" sz="2400" b="1" dirty="0" smtClean="0">
                <a:solidFill>
                  <a:schemeClr val="accent1"/>
                </a:solidFill>
              </a:rPr>
              <a:t>);</a:t>
            </a:r>
          </a:p>
          <a:p>
            <a:endParaRPr lang="en-US" sz="2400" b="1" dirty="0">
              <a:solidFill>
                <a:schemeClr val="accent1"/>
              </a:solidFill>
            </a:endParaRPr>
          </a:p>
          <a:p>
            <a:r>
              <a:rPr lang="en-US" sz="2400" b="1" dirty="0" err="1" smtClean="0">
                <a:solidFill>
                  <a:schemeClr val="accent1"/>
                </a:solidFill>
              </a:rPr>
              <a:t>glVertexAttribPointer</a:t>
            </a:r>
            <a:r>
              <a:rPr lang="en-US" sz="2400" b="1" dirty="0" smtClean="0">
                <a:solidFill>
                  <a:schemeClr val="accent1"/>
                </a:solidFill>
              </a:rPr>
              <a:t>(0, 4, GL_FLOAT, GL_FALSE, 0, NULL);</a:t>
            </a:r>
          </a:p>
          <a:p>
            <a:endParaRPr lang="en-US" sz="2400" b="1" dirty="0">
              <a:solidFill>
                <a:schemeClr val="accent1"/>
              </a:solidFill>
            </a:endParaRPr>
          </a:p>
          <a:p>
            <a:r>
              <a:rPr lang="en-US" sz="2400" b="1" dirty="0" err="1" smtClean="0">
                <a:solidFill>
                  <a:schemeClr val="accent1"/>
                </a:solidFill>
              </a:rPr>
              <a:t>glVertexAttribPointer</a:t>
            </a:r>
            <a:r>
              <a:rPr lang="en-US" sz="2400" b="1" dirty="0" smtClean="0">
                <a:solidFill>
                  <a:schemeClr val="accent1"/>
                </a:solidFill>
              </a:rPr>
              <a:t>(1, 4, GL_FLOAT, FL_FALSE, 0, (</a:t>
            </a:r>
            <a:r>
              <a:rPr lang="en-US" sz="2400" b="1" dirty="0" err="1" smtClean="0">
                <a:solidFill>
                  <a:schemeClr val="accent1"/>
                </a:solidFill>
              </a:rPr>
              <a:t>const</a:t>
            </a:r>
            <a:r>
              <a:rPr lang="en-US" sz="2400" b="1" dirty="0" smtClean="0">
                <a:solidFill>
                  <a:schemeClr val="accent1"/>
                </a:solidFill>
              </a:rPr>
              <a:t> </a:t>
            </a:r>
            <a:r>
              <a:rPr lang="en-US" sz="2400" b="1" dirty="0" err="1" smtClean="0">
                <a:solidFill>
                  <a:schemeClr val="accent1"/>
                </a:solidFill>
              </a:rPr>
              <a:t>Glvoid</a:t>
            </a:r>
            <a:r>
              <a:rPr lang="en-US" sz="2400" b="1" dirty="0" smtClean="0">
                <a:solidFill>
                  <a:schemeClr val="accent1"/>
                </a:solidFill>
              </a:rPr>
              <a:t> *) </a:t>
            </a:r>
            <a:r>
              <a:rPr lang="en-US" sz="2400" b="1" dirty="0" err="1" smtClean="0">
                <a:solidFill>
                  <a:schemeClr val="accent1"/>
                </a:solidFill>
              </a:rPr>
              <a:t>sizeof</a:t>
            </a:r>
            <a:r>
              <a:rPr lang="en-US" sz="2400" b="1" dirty="0" smtClean="0">
                <a:solidFill>
                  <a:schemeClr val="accent1"/>
                </a:solidFill>
              </a:rPr>
              <a:t>(</a:t>
            </a:r>
            <a:r>
              <a:rPr lang="en-US" sz="2400" b="1" dirty="0" err="1" smtClean="0">
                <a:solidFill>
                  <a:schemeClr val="accent1"/>
                </a:solidFill>
              </a:rPr>
              <a:t>cube_positions</a:t>
            </a:r>
            <a:r>
              <a:rPr lang="en-US" sz="2400" b="1" dirty="0" smtClean="0">
                <a:solidFill>
                  <a:schemeClr val="accent1"/>
                </a:solidFill>
              </a:rPr>
              <a:t>));</a:t>
            </a:r>
          </a:p>
          <a:p>
            <a:r>
              <a:rPr lang="en-US" sz="2400" b="1" dirty="0" err="1" smtClean="0">
                <a:solidFill>
                  <a:schemeClr val="accent1"/>
                </a:solidFill>
              </a:rPr>
              <a:t>glEnableVertexAttribArray</a:t>
            </a:r>
            <a:r>
              <a:rPr lang="en-US" sz="2400" b="1" dirty="0" smtClean="0">
                <a:solidFill>
                  <a:schemeClr val="accent1"/>
                </a:solidFill>
              </a:rPr>
              <a:t>(0);</a:t>
            </a:r>
          </a:p>
          <a:p>
            <a:r>
              <a:rPr lang="en-US" sz="2400" b="1" dirty="0" err="1" smtClean="0">
                <a:solidFill>
                  <a:schemeClr val="accent1"/>
                </a:solidFill>
              </a:rPr>
              <a:t>glEnableVertexAttribArray</a:t>
            </a:r>
            <a:r>
              <a:rPr lang="en-US" sz="2400" b="1" dirty="0" smtClean="0">
                <a:solidFill>
                  <a:schemeClr val="accent1"/>
                </a:solidFill>
              </a:rPr>
              <a:t>(1);</a:t>
            </a:r>
          </a:p>
          <a:p>
            <a:endParaRPr lang="en-US" sz="2400" b="1" dirty="0">
              <a:solidFill>
                <a:schemeClr val="accent1"/>
              </a:solidFill>
            </a:endParaRPr>
          </a:p>
          <a:p>
            <a:endParaRPr lang="en-US" sz="2400" b="1" dirty="0" smtClean="0">
              <a:solidFill>
                <a:schemeClr val="accent1"/>
              </a:solidFill>
            </a:endParaRPr>
          </a:p>
          <a:p>
            <a:endParaRPr lang="en-US" sz="2400" b="1" dirty="0">
              <a:solidFill>
                <a:schemeClr val="accent1"/>
              </a:solidFill>
            </a:endParaRPr>
          </a:p>
          <a:p>
            <a:endParaRPr lang="en-US" sz="2400" b="1" dirty="0" smtClean="0">
              <a:solidFill>
                <a:schemeClr val="accent1"/>
              </a:solidFill>
            </a:endParaRPr>
          </a:p>
          <a:p>
            <a:endParaRPr lang="en-US" sz="2400" b="1" dirty="0">
              <a:solidFill>
                <a:schemeClr val="accent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9265" y="3429000"/>
            <a:ext cx="5725297" cy="2565076"/>
          </a:xfrm>
          <a:prstGeom prst="rect">
            <a:avLst/>
          </a:prstGeom>
        </p:spPr>
      </p:pic>
    </p:spTree>
    <p:extLst>
      <p:ext uri="{BB962C8B-B14F-4D97-AF65-F5344CB8AC3E}">
        <p14:creationId xmlns:p14="http://schemas.microsoft.com/office/powerpoint/2010/main" val="3643216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049" y="0"/>
            <a:ext cx="10709189" cy="1089927"/>
          </a:xfrm>
        </p:spPr>
        <p:txBody>
          <a:bodyPr>
            <a:noAutofit/>
          </a:bodyPr>
          <a:lstStyle/>
          <a:p>
            <a:pPr algn="ctr"/>
            <a:r>
              <a:rPr lang="en-US" sz="4400" dirty="0" smtClean="0"/>
              <a:t>Example 3.8:  Drawing a Cube Made from </a:t>
            </a:r>
            <a:br>
              <a:rPr lang="en-US" sz="4400" dirty="0" smtClean="0"/>
            </a:br>
            <a:r>
              <a:rPr lang="en-US" sz="4400" dirty="0" smtClean="0"/>
              <a:t>Two Triangle Strips Using Primitive Restart</a:t>
            </a:r>
            <a:endParaRPr lang="en-US" sz="4400" dirty="0"/>
          </a:p>
        </p:txBody>
      </p:sp>
      <p:sp>
        <p:nvSpPr>
          <p:cNvPr id="3" name="Content Placeholder 2"/>
          <p:cNvSpPr>
            <a:spLocks noGrp="1"/>
          </p:cNvSpPr>
          <p:nvPr>
            <p:ph idx="1"/>
          </p:nvPr>
        </p:nvSpPr>
        <p:spPr>
          <a:xfrm>
            <a:off x="148282" y="879080"/>
            <a:ext cx="11629004" cy="5280671"/>
          </a:xfrm>
        </p:spPr>
        <p:txBody>
          <a:bodyPr>
            <a:normAutofit/>
          </a:bodyPr>
          <a:lstStyle/>
          <a:p>
            <a:pPr marL="4572" lvl="1" indent="0">
              <a:buNone/>
            </a:pPr>
            <a:r>
              <a:rPr lang="en-US" b="1" dirty="0" smtClean="0">
                <a:solidFill>
                  <a:schemeClr val="tx1"/>
                </a:solidFill>
              </a:rPr>
              <a:t>  </a:t>
            </a:r>
            <a:endParaRPr lang="en-US" b="1" dirty="0">
              <a:solidFill>
                <a:schemeClr val="tx1"/>
              </a:solidFill>
            </a:endParaRPr>
          </a:p>
          <a:p>
            <a:pPr marL="4572" lvl="1" indent="0">
              <a:buNone/>
            </a:pPr>
            <a:r>
              <a:rPr lang="en-US" b="1" dirty="0" smtClean="0">
                <a:solidFill>
                  <a:schemeClr val="tx1"/>
                </a:solidFill>
              </a:rPr>
              <a:t>   </a:t>
            </a:r>
          </a:p>
          <a:p>
            <a:endParaRPr lang="en-US" b="1" dirty="0">
              <a:solidFill>
                <a:schemeClr val="tx1"/>
              </a:solidFill>
            </a:endParaRPr>
          </a:p>
          <a:p>
            <a:pPr marL="0" indent="0">
              <a:buNone/>
            </a:pPr>
            <a:endParaRPr lang="en-US" b="1" dirty="0" smtClean="0">
              <a:solidFill>
                <a:schemeClr val="tx1"/>
              </a:solidFill>
            </a:endParaRPr>
          </a:p>
        </p:txBody>
      </p:sp>
      <p:sp>
        <p:nvSpPr>
          <p:cNvPr id="4" name="TextBox 3"/>
          <p:cNvSpPr txBox="1"/>
          <p:nvPr/>
        </p:nvSpPr>
        <p:spPr>
          <a:xfrm>
            <a:off x="148282" y="1220386"/>
            <a:ext cx="11870724" cy="5632311"/>
          </a:xfrm>
          <a:prstGeom prst="rect">
            <a:avLst/>
          </a:prstGeom>
          <a:noFill/>
        </p:spPr>
        <p:txBody>
          <a:bodyPr wrap="square" rtlCol="0">
            <a:spAutoFit/>
          </a:bodyPr>
          <a:lstStyle/>
          <a:p>
            <a:r>
              <a:rPr lang="en-US" sz="2400" b="1" dirty="0" smtClean="0"/>
              <a:t>// Set up needed for a </a:t>
            </a:r>
            <a:r>
              <a:rPr lang="en-US" sz="2400" b="1" dirty="0" err="1" smtClean="0"/>
              <a:t>glDrawElements</a:t>
            </a:r>
            <a:r>
              <a:rPr lang="en-US" sz="2400" b="1" dirty="0" smtClean="0"/>
              <a:t> call.</a:t>
            </a:r>
          </a:p>
          <a:p>
            <a:r>
              <a:rPr lang="en-US" sz="2400" b="1" dirty="0" err="1" smtClean="0">
                <a:solidFill>
                  <a:schemeClr val="accent1"/>
                </a:solidFill>
              </a:rPr>
              <a:t>glBindVertexArray</a:t>
            </a:r>
            <a:r>
              <a:rPr lang="en-US" sz="2400" b="1" dirty="0" smtClean="0">
                <a:solidFill>
                  <a:schemeClr val="accent1"/>
                </a:solidFill>
              </a:rPr>
              <a:t>(</a:t>
            </a:r>
            <a:r>
              <a:rPr lang="en-US" sz="2400" b="1" dirty="0" err="1" smtClean="0">
                <a:solidFill>
                  <a:schemeClr val="accent1"/>
                </a:solidFill>
              </a:rPr>
              <a:t>vao</a:t>
            </a:r>
            <a:r>
              <a:rPr lang="en-US" sz="2400" b="1" dirty="0" smtClean="0">
                <a:solidFill>
                  <a:schemeClr val="accent1"/>
                </a:solidFill>
              </a:rPr>
              <a:t>[0]);</a:t>
            </a:r>
          </a:p>
          <a:p>
            <a:r>
              <a:rPr lang="en-US" sz="2400" b="1" dirty="0" err="1" smtClean="0">
                <a:solidFill>
                  <a:schemeClr val="accent1"/>
                </a:solidFill>
              </a:rPr>
              <a:t>glBindBuffer</a:t>
            </a:r>
            <a:r>
              <a:rPr lang="en-US" sz="2400" b="1" dirty="0" smtClean="0">
                <a:solidFill>
                  <a:schemeClr val="accent1"/>
                </a:solidFill>
              </a:rPr>
              <a:t>(GL_ELEMENT_ARRAY_BUFFER, </a:t>
            </a:r>
            <a:r>
              <a:rPr lang="en-US" sz="2400" b="1" dirty="0" err="1" smtClean="0">
                <a:solidFill>
                  <a:schemeClr val="accent1"/>
                </a:solidFill>
              </a:rPr>
              <a:t>ebo</a:t>
            </a:r>
            <a:r>
              <a:rPr lang="en-US" sz="2400" b="1" dirty="0" smtClean="0">
                <a:solidFill>
                  <a:schemeClr val="accent1"/>
                </a:solidFill>
              </a:rPr>
              <a:t>[0]);</a:t>
            </a:r>
          </a:p>
          <a:p>
            <a:endParaRPr lang="en-US" sz="2400" b="1" dirty="0">
              <a:solidFill>
                <a:schemeClr val="accent1"/>
              </a:solidFill>
            </a:endParaRPr>
          </a:p>
          <a:p>
            <a:r>
              <a:rPr lang="en-US" sz="2400" b="1" dirty="0" smtClean="0">
                <a:solidFill>
                  <a:schemeClr val="accent1"/>
                </a:solidFill>
              </a:rPr>
              <a:t>#if USE_PRIMITIVE_RESTART</a:t>
            </a:r>
            <a:br>
              <a:rPr lang="en-US" sz="2400" b="1" dirty="0" smtClean="0">
                <a:solidFill>
                  <a:schemeClr val="accent1"/>
                </a:solidFill>
              </a:rPr>
            </a:br>
            <a:r>
              <a:rPr lang="en-US" sz="2400" b="1" dirty="0" smtClean="0"/>
              <a:t>// When primitive restart is on, we can call one draw command</a:t>
            </a:r>
          </a:p>
          <a:p>
            <a:r>
              <a:rPr lang="en-US" sz="2400" b="1" dirty="0" err="1" smtClean="0">
                <a:solidFill>
                  <a:schemeClr val="accent1"/>
                </a:solidFill>
              </a:rPr>
              <a:t>glEnable</a:t>
            </a:r>
            <a:r>
              <a:rPr lang="en-US" sz="2400" b="1" dirty="0" smtClean="0">
                <a:solidFill>
                  <a:schemeClr val="accent1"/>
                </a:solidFill>
              </a:rPr>
              <a:t>(GL_PRIMITIVE_RESTART);</a:t>
            </a:r>
          </a:p>
          <a:p>
            <a:r>
              <a:rPr lang="en-US" sz="2400" b="1" dirty="0" err="1" smtClean="0">
                <a:solidFill>
                  <a:schemeClr val="accent1"/>
                </a:solidFill>
              </a:rPr>
              <a:t>glPrimitiveRestartIndex</a:t>
            </a:r>
            <a:r>
              <a:rPr lang="en-US" sz="2400" b="1" dirty="0" smtClean="0">
                <a:solidFill>
                  <a:schemeClr val="accent1"/>
                </a:solidFill>
              </a:rPr>
              <a:t>(0xFFFF);</a:t>
            </a:r>
          </a:p>
          <a:p>
            <a:r>
              <a:rPr lang="en-US" sz="2400" b="1" dirty="0" err="1" smtClean="0">
                <a:solidFill>
                  <a:schemeClr val="accent1"/>
                </a:solidFill>
              </a:rPr>
              <a:t>glDrawElements</a:t>
            </a:r>
            <a:r>
              <a:rPr lang="en-US" sz="2400" b="1" dirty="0" smtClean="0">
                <a:solidFill>
                  <a:schemeClr val="accent1"/>
                </a:solidFill>
              </a:rPr>
              <a:t>(GL_TRIANGLE_STRIP, 17, GL_UNSIGNED_SHORT, NULL);</a:t>
            </a:r>
          </a:p>
          <a:p>
            <a:r>
              <a:rPr lang="en-US" sz="2400" b="1" dirty="0" smtClean="0">
                <a:solidFill>
                  <a:schemeClr val="accent1"/>
                </a:solidFill>
              </a:rPr>
              <a:t>#else</a:t>
            </a:r>
          </a:p>
          <a:p>
            <a:r>
              <a:rPr lang="en-US" sz="2400" b="1" dirty="0" smtClean="0"/>
              <a:t>// Without primitive restart, need to call two draw commands.</a:t>
            </a:r>
          </a:p>
          <a:p>
            <a:r>
              <a:rPr lang="en-US" sz="2400" b="1" dirty="0" err="1" smtClean="0">
                <a:solidFill>
                  <a:schemeClr val="accent1"/>
                </a:solidFill>
              </a:rPr>
              <a:t>glDrawElements</a:t>
            </a:r>
            <a:r>
              <a:rPr lang="en-US" sz="2400" b="1" dirty="0" smtClean="0">
                <a:solidFill>
                  <a:schemeClr val="accent1"/>
                </a:solidFill>
              </a:rPr>
              <a:t>(GL_TRIANGLE_STRIP, 8, GL_UNSIGNED_SHORT, NULL);</a:t>
            </a:r>
          </a:p>
          <a:p>
            <a:r>
              <a:rPr lang="en-US" sz="2400" b="1" dirty="0" err="1" smtClean="0">
                <a:solidFill>
                  <a:schemeClr val="accent1"/>
                </a:solidFill>
              </a:rPr>
              <a:t>glDrawElements</a:t>
            </a:r>
            <a:r>
              <a:rPr lang="en-US" sz="2400" b="1" dirty="0" smtClean="0">
                <a:solidFill>
                  <a:schemeClr val="accent1"/>
                </a:solidFill>
              </a:rPr>
              <a:t>(GL_TRIANGLE_STRIP, 8, GL_UNSIGNED_SHORT, (</a:t>
            </a:r>
            <a:r>
              <a:rPr lang="en-US" sz="2400" b="1" dirty="0" err="1" smtClean="0">
                <a:solidFill>
                  <a:schemeClr val="accent1"/>
                </a:solidFill>
              </a:rPr>
              <a:t>const</a:t>
            </a:r>
            <a:r>
              <a:rPr lang="en-US" sz="2400" b="1" dirty="0" smtClean="0">
                <a:solidFill>
                  <a:schemeClr val="accent1"/>
                </a:solidFill>
              </a:rPr>
              <a:t> </a:t>
            </a:r>
            <a:r>
              <a:rPr lang="en-US" sz="2400" b="1" dirty="0" err="1" smtClean="0">
                <a:solidFill>
                  <a:schemeClr val="accent1"/>
                </a:solidFill>
              </a:rPr>
              <a:t>GLvoid</a:t>
            </a:r>
            <a:r>
              <a:rPr lang="en-US" sz="2400" b="1" dirty="0" smtClean="0">
                <a:solidFill>
                  <a:schemeClr val="accent1"/>
                </a:solidFill>
              </a:rPr>
              <a:t> *) 	(9*</a:t>
            </a:r>
            <a:r>
              <a:rPr lang="en-US" sz="2400" b="1" dirty="0" err="1" smtClean="0">
                <a:solidFill>
                  <a:schemeClr val="accent1"/>
                </a:solidFill>
              </a:rPr>
              <a:t>sizeof</a:t>
            </a:r>
            <a:r>
              <a:rPr lang="en-US" sz="2400" b="1" dirty="0" smtClean="0">
                <a:solidFill>
                  <a:schemeClr val="accent1"/>
                </a:solidFill>
              </a:rPr>
              <a:t>(</a:t>
            </a:r>
            <a:r>
              <a:rPr lang="en-US" sz="2400" b="1" dirty="0" err="1" smtClean="0">
                <a:solidFill>
                  <a:schemeClr val="accent1"/>
                </a:solidFill>
              </a:rPr>
              <a:t>GLushort</a:t>
            </a:r>
            <a:r>
              <a:rPr lang="en-US" sz="2400" b="1" dirty="0" smtClean="0">
                <a:solidFill>
                  <a:schemeClr val="accent1"/>
                </a:solidFill>
              </a:rPr>
              <a:t>)));</a:t>
            </a:r>
          </a:p>
          <a:p>
            <a:r>
              <a:rPr lang="en-US" sz="2400" b="1" dirty="0" smtClean="0">
                <a:solidFill>
                  <a:schemeClr val="accent1"/>
                </a:solidFill>
              </a:rPr>
              <a:t>#</a:t>
            </a:r>
            <a:r>
              <a:rPr lang="en-US" sz="2400" b="1" dirty="0" err="1" smtClean="0">
                <a:solidFill>
                  <a:schemeClr val="accent1"/>
                </a:solidFill>
              </a:rPr>
              <a:t>endif</a:t>
            </a:r>
            <a:endParaRPr lang="en-US" sz="2400" b="1" dirty="0">
              <a:solidFill>
                <a:schemeClr val="accent1"/>
              </a:solidFill>
            </a:endParaRPr>
          </a:p>
        </p:txBody>
      </p:sp>
    </p:spTree>
    <p:extLst>
      <p:ext uri="{BB962C8B-B14F-4D97-AF65-F5344CB8AC3E}">
        <p14:creationId xmlns:p14="http://schemas.microsoft.com/office/powerpoint/2010/main" val="1121961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656" y="0"/>
            <a:ext cx="10772775" cy="1658198"/>
          </a:xfrm>
        </p:spPr>
        <p:txBody>
          <a:bodyPr>
            <a:normAutofit/>
          </a:bodyPr>
          <a:lstStyle/>
          <a:p>
            <a:r>
              <a:rPr lang="en-US" sz="4400" dirty="0" smtClean="0"/>
              <a:t>Rendering Polygons as Points, Outlines, or Solids</a:t>
            </a:r>
            <a:endParaRPr lang="en-US" sz="4400" dirty="0"/>
          </a:p>
        </p:txBody>
      </p:sp>
      <p:sp>
        <p:nvSpPr>
          <p:cNvPr id="3" name="Content Placeholder 2"/>
          <p:cNvSpPr>
            <a:spLocks noGrp="1"/>
          </p:cNvSpPr>
          <p:nvPr>
            <p:ph idx="1"/>
          </p:nvPr>
        </p:nvSpPr>
        <p:spPr>
          <a:xfrm>
            <a:off x="414714" y="1338866"/>
            <a:ext cx="11362571" cy="5280671"/>
          </a:xfrm>
        </p:spPr>
        <p:txBody>
          <a:bodyPr>
            <a:normAutofit/>
          </a:bodyPr>
          <a:lstStyle/>
          <a:p>
            <a:pPr marL="0" indent="0">
              <a:buNone/>
            </a:pPr>
            <a:endParaRPr lang="en-US" b="1" dirty="0" smtClean="0"/>
          </a:p>
          <a:p>
            <a:r>
              <a:rPr lang="en-US" b="1" dirty="0"/>
              <a:t> </a:t>
            </a:r>
            <a:r>
              <a:rPr lang="en-US" b="1" dirty="0" smtClean="0"/>
              <a:t>A polygon has two sides – front and back.</a:t>
            </a:r>
            <a:r>
              <a:rPr lang="en-US" dirty="0" smtClean="0"/>
              <a:t>  </a:t>
            </a:r>
            <a:r>
              <a:rPr lang="en-US" b="1" dirty="0" smtClean="0">
                <a:solidFill>
                  <a:schemeClr val="accent1"/>
                </a:solidFill>
              </a:rPr>
              <a:t>By default, they are </a:t>
            </a:r>
            <a:r>
              <a:rPr lang="en-US" b="1" dirty="0" smtClean="0">
                <a:solidFill>
                  <a:schemeClr val="accent1"/>
                </a:solidFill>
              </a:rPr>
              <a:t>drawn filled.</a:t>
            </a:r>
            <a:endParaRPr lang="en-US" b="1" dirty="0" smtClean="0">
              <a:solidFill>
                <a:schemeClr val="accent1"/>
              </a:solidFill>
            </a:endParaRPr>
          </a:p>
          <a:p>
            <a:endParaRPr lang="en-US" b="1" dirty="0">
              <a:solidFill>
                <a:schemeClr val="accent1"/>
              </a:solidFill>
            </a:endParaRPr>
          </a:p>
          <a:p>
            <a:r>
              <a:rPr lang="en-US" b="1" dirty="0" smtClean="0">
                <a:solidFill>
                  <a:schemeClr val="tx1"/>
                </a:solidFill>
              </a:rPr>
              <a:t>To change how they are drawn, or to draw only outlines or vertices,</a:t>
            </a:r>
            <a:r>
              <a:rPr lang="en-US" dirty="0" smtClean="0">
                <a:solidFill>
                  <a:schemeClr val="tx1"/>
                </a:solidFill>
              </a:rPr>
              <a:t> </a:t>
            </a:r>
            <a:r>
              <a:rPr lang="en-US" b="1" dirty="0" smtClean="0">
                <a:solidFill>
                  <a:schemeClr val="tx1"/>
                </a:solidFill>
              </a:rPr>
              <a:t>use </a:t>
            </a:r>
            <a:r>
              <a:rPr lang="en-US" b="1" dirty="0" err="1" smtClean="0">
                <a:solidFill>
                  <a:schemeClr val="accent1"/>
                </a:solidFill>
              </a:rPr>
              <a:t>glPolygonMode</a:t>
            </a:r>
            <a:r>
              <a:rPr lang="en-US" b="1" dirty="0" smtClean="0">
                <a:solidFill>
                  <a:schemeClr val="accent1"/>
                </a:solidFill>
              </a:rPr>
              <a:t>(</a:t>
            </a:r>
            <a:r>
              <a:rPr lang="en-US" b="1" dirty="0" err="1" smtClean="0">
                <a:solidFill>
                  <a:schemeClr val="accent1"/>
                </a:solidFill>
              </a:rPr>
              <a:t>face,mode</a:t>
            </a:r>
            <a:r>
              <a:rPr lang="en-US" b="1" dirty="0" smtClean="0">
                <a:solidFill>
                  <a:schemeClr val="accent1"/>
                </a:solidFill>
              </a:rPr>
              <a:t>):</a:t>
            </a:r>
          </a:p>
          <a:p>
            <a:r>
              <a:rPr lang="en-US" b="1" dirty="0">
                <a:solidFill>
                  <a:schemeClr val="tx1"/>
                </a:solidFill>
              </a:rPr>
              <a:t>f</a:t>
            </a:r>
            <a:r>
              <a:rPr lang="en-US" b="1" dirty="0" smtClean="0">
                <a:solidFill>
                  <a:schemeClr val="tx1"/>
                </a:solidFill>
              </a:rPr>
              <a:t>ace</a:t>
            </a:r>
            <a:r>
              <a:rPr lang="en-US" b="1" dirty="0" smtClean="0">
                <a:solidFill>
                  <a:schemeClr val="accent1"/>
                </a:solidFill>
              </a:rPr>
              <a:t> </a:t>
            </a:r>
            <a:r>
              <a:rPr lang="en-US" b="1" dirty="0" smtClean="0">
                <a:solidFill>
                  <a:schemeClr val="tx1"/>
                </a:solidFill>
              </a:rPr>
              <a:t>=</a:t>
            </a:r>
            <a:r>
              <a:rPr lang="en-US" b="1" dirty="0" smtClean="0">
                <a:solidFill>
                  <a:schemeClr val="accent1"/>
                </a:solidFill>
              </a:rPr>
              <a:t> GL_FRONT_AND_BACK</a:t>
            </a:r>
          </a:p>
          <a:p>
            <a:r>
              <a:rPr lang="en-US" b="1" dirty="0">
                <a:solidFill>
                  <a:schemeClr val="tx1"/>
                </a:solidFill>
              </a:rPr>
              <a:t>m</a:t>
            </a:r>
            <a:r>
              <a:rPr lang="en-US" b="1" dirty="0" smtClean="0">
                <a:solidFill>
                  <a:schemeClr val="tx1"/>
                </a:solidFill>
              </a:rPr>
              <a:t>ode = </a:t>
            </a:r>
            <a:r>
              <a:rPr lang="en-US" b="1" dirty="0" smtClean="0">
                <a:solidFill>
                  <a:schemeClr val="accent1"/>
                </a:solidFill>
              </a:rPr>
              <a:t>GL_POINT, GL_LINE, </a:t>
            </a:r>
            <a:r>
              <a:rPr lang="en-US" b="1" dirty="0" smtClean="0">
                <a:solidFill>
                  <a:schemeClr val="tx1"/>
                </a:solidFill>
              </a:rPr>
              <a:t> or </a:t>
            </a:r>
            <a:r>
              <a:rPr lang="en-US" b="1" dirty="0" smtClean="0">
                <a:solidFill>
                  <a:schemeClr val="accent1"/>
                </a:solidFill>
              </a:rPr>
              <a:t>GL_FILL </a:t>
            </a:r>
            <a:r>
              <a:rPr lang="en-US" b="1" dirty="0" smtClean="0">
                <a:solidFill>
                  <a:schemeClr val="tx1"/>
                </a:solidFill>
              </a:rPr>
              <a:t>(how polygon is drawn).</a:t>
            </a:r>
          </a:p>
          <a:p>
            <a:pPr marL="0" indent="0">
              <a:buNone/>
            </a:pPr>
            <a:r>
              <a:rPr lang="en-US" b="1" dirty="0" smtClean="0">
                <a:solidFill>
                  <a:schemeClr val="tx1"/>
                </a:solidFill>
              </a:rPr>
              <a:t>  </a:t>
            </a:r>
          </a:p>
          <a:p>
            <a:r>
              <a:rPr lang="en-US" b="1" dirty="0" smtClean="0">
                <a:solidFill>
                  <a:schemeClr val="tx1"/>
                </a:solidFill>
              </a:rPr>
              <a:t>Convention:  </a:t>
            </a:r>
            <a:r>
              <a:rPr lang="en-US" b="1" dirty="0" smtClean="0">
                <a:solidFill>
                  <a:schemeClr val="accent1"/>
                </a:solidFill>
              </a:rPr>
              <a:t>Polygons whose vertices appear in counterclockwise order are called front facing.</a:t>
            </a:r>
            <a:endParaRPr lang="en-US" b="1" dirty="0" smtClean="0">
              <a:solidFill>
                <a:schemeClr val="accent1"/>
              </a:solidFill>
            </a:endParaRPr>
          </a:p>
          <a:p>
            <a:endParaRPr lang="en-US" sz="1200" b="1" dirty="0" smtClean="0"/>
          </a:p>
          <a:p>
            <a:r>
              <a:rPr lang="en-US" b="1" dirty="0" smtClean="0"/>
              <a:t>Call </a:t>
            </a:r>
            <a:r>
              <a:rPr lang="en-US" b="1" dirty="0" err="1" smtClean="0">
                <a:solidFill>
                  <a:schemeClr val="accent1"/>
                </a:solidFill>
              </a:rPr>
              <a:t>glFrontFace</a:t>
            </a:r>
            <a:r>
              <a:rPr lang="en-US" b="1" dirty="0" smtClean="0">
                <a:solidFill>
                  <a:schemeClr val="accent1"/>
                </a:solidFill>
              </a:rPr>
              <a:t>(mode) </a:t>
            </a:r>
            <a:r>
              <a:rPr lang="en-US" b="1" dirty="0" smtClean="0"/>
              <a:t>to swap front and back faces.  Mode:  </a:t>
            </a:r>
            <a:r>
              <a:rPr lang="en-US" b="1" dirty="0" smtClean="0">
                <a:solidFill>
                  <a:schemeClr val="accent1"/>
                </a:solidFill>
              </a:rPr>
              <a:t>GL_CCW </a:t>
            </a:r>
            <a:r>
              <a:rPr lang="en-US" b="1" dirty="0" smtClean="0">
                <a:solidFill>
                  <a:schemeClr val="tx1"/>
                </a:solidFill>
              </a:rPr>
              <a:t>(default) </a:t>
            </a:r>
            <a:r>
              <a:rPr lang="en-US" b="1" dirty="0" smtClean="0"/>
              <a:t>or </a:t>
            </a:r>
            <a:r>
              <a:rPr lang="en-US" b="1" dirty="0" smtClean="0">
                <a:solidFill>
                  <a:schemeClr val="accent1"/>
                </a:solidFill>
              </a:rPr>
              <a:t>GL_CW</a:t>
            </a:r>
            <a:endParaRPr lang="en-US" b="1" dirty="0" smtClean="0">
              <a:solidFill>
                <a:schemeClr val="accent1"/>
              </a:solidFill>
            </a:endParaRPr>
          </a:p>
        </p:txBody>
      </p:sp>
    </p:spTree>
    <p:extLst>
      <p:ext uri="{BB962C8B-B14F-4D97-AF65-F5344CB8AC3E}">
        <p14:creationId xmlns:p14="http://schemas.microsoft.com/office/powerpoint/2010/main" val="3834331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89" y="0"/>
            <a:ext cx="12101384" cy="1658198"/>
          </a:xfrm>
        </p:spPr>
        <p:txBody>
          <a:bodyPr>
            <a:normAutofit/>
          </a:bodyPr>
          <a:lstStyle/>
          <a:p>
            <a:r>
              <a:rPr lang="en-US" sz="4400" dirty="0" smtClean="0"/>
              <a:t>Rendering Polygons as Points, Outlines, or </a:t>
            </a:r>
            <a:r>
              <a:rPr lang="en-US" sz="4400" dirty="0" smtClean="0"/>
              <a:t>Solids (cont.)</a:t>
            </a:r>
            <a:endParaRPr lang="en-US" sz="4400" dirty="0"/>
          </a:p>
        </p:txBody>
      </p:sp>
      <p:sp>
        <p:nvSpPr>
          <p:cNvPr id="3" name="Content Placeholder 2"/>
          <p:cNvSpPr>
            <a:spLocks noGrp="1"/>
          </p:cNvSpPr>
          <p:nvPr>
            <p:ph idx="1"/>
          </p:nvPr>
        </p:nvSpPr>
        <p:spPr>
          <a:xfrm>
            <a:off x="302207" y="1363579"/>
            <a:ext cx="11362571" cy="5280671"/>
          </a:xfrm>
        </p:spPr>
        <p:txBody>
          <a:bodyPr>
            <a:normAutofit/>
          </a:bodyPr>
          <a:lstStyle/>
          <a:p>
            <a:pPr marL="0" indent="0">
              <a:buNone/>
            </a:pPr>
            <a:endParaRPr lang="en-US" b="1" dirty="0" smtClean="0"/>
          </a:p>
          <a:p>
            <a:r>
              <a:rPr lang="en-US" b="1" dirty="0"/>
              <a:t> </a:t>
            </a:r>
            <a:endParaRPr lang="en-US" b="1" dirty="0" smtClean="0">
              <a:solidFill>
                <a:schemeClr val="accent1"/>
              </a:solidFill>
            </a:endParaRPr>
          </a:p>
        </p:txBody>
      </p:sp>
      <p:sp>
        <p:nvSpPr>
          <p:cNvPr id="5" name="TextBox 4"/>
          <p:cNvSpPr txBox="1"/>
          <p:nvPr/>
        </p:nvSpPr>
        <p:spPr>
          <a:xfrm>
            <a:off x="245838" y="1441622"/>
            <a:ext cx="11692085" cy="3046988"/>
          </a:xfrm>
          <a:prstGeom prst="rect">
            <a:avLst/>
          </a:prstGeom>
          <a:noFill/>
        </p:spPr>
        <p:txBody>
          <a:bodyPr wrap="square" rtlCol="0">
            <a:spAutoFit/>
          </a:bodyPr>
          <a:lstStyle/>
          <a:p>
            <a:r>
              <a:rPr lang="en-US" sz="2400" b="1" dirty="0" smtClean="0"/>
              <a:t>To avoid drawing certain polygons:  </a:t>
            </a:r>
            <a:r>
              <a:rPr lang="en-US" sz="2400" dirty="0" smtClean="0"/>
              <a:t>use culling.</a:t>
            </a:r>
          </a:p>
          <a:p>
            <a:endParaRPr lang="en-US" sz="2400" dirty="0"/>
          </a:p>
          <a:p>
            <a:r>
              <a:rPr lang="en-US" sz="2400" b="1" dirty="0" smtClean="0"/>
              <a:t>Example:  </a:t>
            </a:r>
          </a:p>
          <a:p>
            <a:r>
              <a:rPr lang="en-US" sz="2400" b="1" dirty="0" err="1" smtClean="0">
                <a:solidFill>
                  <a:schemeClr val="accent1"/>
                </a:solidFill>
              </a:rPr>
              <a:t>glEnable</a:t>
            </a:r>
            <a:r>
              <a:rPr lang="en-US" sz="2400" b="1" dirty="0" smtClean="0">
                <a:solidFill>
                  <a:schemeClr val="accent1"/>
                </a:solidFill>
              </a:rPr>
              <a:t>(GL_CULL_FACE);</a:t>
            </a:r>
          </a:p>
          <a:p>
            <a:r>
              <a:rPr lang="en-US" sz="2400" b="1" dirty="0" err="1" smtClean="0">
                <a:solidFill>
                  <a:schemeClr val="accent1"/>
                </a:solidFill>
              </a:rPr>
              <a:t>glCullFace</a:t>
            </a:r>
            <a:r>
              <a:rPr lang="en-US" sz="2400" b="1" dirty="0" smtClean="0">
                <a:solidFill>
                  <a:schemeClr val="accent1"/>
                </a:solidFill>
              </a:rPr>
              <a:t>(mode)</a:t>
            </a:r>
            <a:r>
              <a:rPr lang="en-US" sz="2400" dirty="0"/>
              <a:t>,</a:t>
            </a:r>
            <a:r>
              <a:rPr lang="en-US" sz="2400" dirty="0" smtClean="0"/>
              <a:t> where </a:t>
            </a:r>
            <a:r>
              <a:rPr lang="en-US" sz="2400" b="1" dirty="0" smtClean="0">
                <a:solidFill>
                  <a:schemeClr val="accent1"/>
                </a:solidFill>
              </a:rPr>
              <a:t>mode = GL_FRONT, GL_BACK, or GL_FRONT_AND_BACK</a:t>
            </a:r>
            <a:r>
              <a:rPr lang="en-US" sz="2400" dirty="0" smtClean="0"/>
              <a:t>.</a:t>
            </a:r>
          </a:p>
          <a:p>
            <a:endParaRPr lang="en-US" sz="2400" dirty="0"/>
          </a:p>
          <a:p>
            <a:r>
              <a:rPr lang="en-US" sz="2400" b="1" dirty="0" smtClean="0"/>
              <a:t>To disable culling:</a:t>
            </a:r>
          </a:p>
          <a:p>
            <a:r>
              <a:rPr lang="en-US" sz="2400" b="1" dirty="0" err="1" smtClean="0">
                <a:solidFill>
                  <a:schemeClr val="accent1"/>
                </a:solidFill>
              </a:rPr>
              <a:t>glDisable</a:t>
            </a:r>
            <a:r>
              <a:rPr lang="en-US" sz="2400" b="1" dirty="0" smtClean="0">
                <a:solidFill>
                  <a:schemeClr val="accent1"/>
                </a:solidFill>
              </a:rPr>
              <a:t>(GL_CULL_FACE).</a:t>
            </a:r>
            <a:endParaRPr lang="en-US" sz="2400" b="1" dirty="0">
              <a:solidFill>
                <a:schemeClr val="accent1"/>
              </a:solidFill>
            </a:endParaRPr>
          </a:p>
        </p:txBody>
      </p:sp>
    </p:spTree>
    <p:extLst>
      <p:ext uri="{BB962C8B-B14F-4D97-AF65-F5344CB8AC3E}">
        <p14:creationId xmlns:p14="http://schemas.microsoft.com/office/powerpoint/2010/main" val="1584772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235" y="30782"/>
            <a:ext cx="5525530" cy="1005017"/>
          </a:xfrm>
        </p:spPr>
        <p:txBody>
          <a:bodyPr>
            <a:noAutofit/>
          </a:bodyPr>
          <a:lstStyle/>
          <a:p>
            <a:r>
              <a:rPr lang="en-US" sz="4400" dirty="0" smtClean="0"/>
              <a:t>Data in OpenGL Buffers</a:t>
            </a:r>
            <a:endParaRPr lang="en-US" sz="4400" dirty="0"/>
          </a:p>
        </p:txBody>
      </p:sp>
      <p:sp>
        <p:nvSpPr>
          <p:cNvPr id="3" name="Content Placeholder 2"/>
          <p:cNvSpPr>
            <a:spLocks noGrp="1"/>
          </p:cNvSpPr>
          <p:nvPr>
            <p:ph idx="1"/>
          </p:nvPr>
        </p:nvSpPr>
        <p:spPr>
          <a:xfrm>
            <a:off x="302207" y="1363579"/>
            <a:ext cx="11362571" cy="5280671"/>
          </a:xfrm>
        </p:spPr>
        <p:txBody>
          <a:bodyPr>
            <a:normAutofit/>
          </a:bodyPr>
          <a:lstStyle/>
          <a:p>
            <a:pPr marL="0" indent="0">
              <a:buNone/>
            </a:pPr>
            <a:endParaRPr lang="en-US" b="1" dirty="0" smtClean="0"/>
          </a:p>
          <a:p>
            <a:r>
              <a:rPr lang="en-US" b="1" dirty="0"/>
              <a:t> </a:t>
            </a:r>
            <a:endParaRPr lang="en-US" b="1" dirty="0" smtClean="0">
              <a:solidFill>
                <a:schemeClr val="accent1"/>
              </a:solidFill>
            </a:endParaRPr>
          </a:p>
        </p:txBody>
      </p:sp>
      <p:sp>
        <p:nvSpPr>
          <p:cNvPr id="4" name="TextBox 3"/>
          <p:cNvSpPr txBox="1"/>
          <p:nvPr/>
        </p:nvSpPr>
        <p:spPr>
          <a:xfrm>
            <a:off x="205946" y="897924"/>
            <a:ext cx="11771869" cy="1938992"/>
          </a:xfrm>
          <a:prstGeom prst="rect">
            <a:avLst/>
          </a:prstGeom>
          <a:noFill/>
        </p:spPr>
        <p:txBody>
          <a:bodyPr wrap="square" rtlCol="0">
            <a:spAutoFit/>
          </a:bodyPr>
          <a:lstStyle/>
          <a:p>
            <a:r>
              <a:rPr lang="en-US" sz="2400" b="1" dirty="0" smtClean="0"/>
              <a:t>Creating and allocating buffers:  </a:t>
            </a:r>
            <a:r>
              <a:rPr lang="en-US" sz="2400" b="1" dirty="0" err="1" smtClean="0">
                <a:solidFill>
                  <a:schemeClr val="accent1"/>
                </a:solidFill>
              </a:rPr>
              <a:t>glGenBuffers</a:t>
            </a:r>
            <a:r>
              <a:rPr lang="en-US" sz="2400" b="1" dirty="0" smtClean="0">
                <a:solidFill>
                  <a:schemeClr val="accent1"/>
                </a:solidFill>
              </a:rPr>
              <a:t>(n, buffers)</a:t>
            </a:r>
            <a:r>
              <a:rPr lang="en-US" sz="2400" b="1" dirty="0" smtClean="0"/>
              <a:t>.  Yields array of buffer object names.  </a:t>
            </a:r>
          </a:p>
          <a:p>
            <a:endParaRPr lang="en-US" sz="2400" b="1" dirty="0"/>
          </a:p>
          <a:p>
            <a:r>
              <a:rPr lang="en-US" sz="2400" b="1" dirty="0" smtClean="0"/>
              <a:t>Next step:  bind name to buffer binding target from table below.  </a:t>
            </a:r>
            <a:r>
              <a:rPr lang="en-US" sz="2400" b="1" dirty="0" smtClean="0">
                <a:solidFill>
                  <a:schemeClr val="accent1"/>
                </a:solidFill>
              </a:rPr>
              <a:t/>
            </a:r>
            <a:br>
              <a:rPr lang="en-US" sz="2400" b="1" dirty="0" smtClean="0">
                <a:solidFill>
                  <a:schemeClr val="accent1"/>
                </a:solidFill>
              </a:rPr>
            </a:br>
            <a:endParaRPr lang="en-US" sz="2400" b="1" dirty="0">
              <a:solidFill>
                <a:schemeClr val="accent1"/>
              </a:solidFill>
            </a:endParaRPr>
          </a:p>
          <a:p>
            <a:endParaRPr lang="en-US" sz="2400" b="1" dirty="0">
              <a:solidFill>
                <a:schemeClr val="accent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575985685"/>
              </p:ext>
            </p:extLst>
          </p:nvPr>
        </p:nvGraphicFramePr>
        <p:xfrm>
          <a:off x="1882344" y="2182522"/>
          <a:ext cx="8427312" cy="4389120"/>
        </p:xfrm>
        <a:graphic>
          <a:graphicData uri="http://schemas.openxmlformats.org/drawingml/2006/table">
            <a:tbl>
              <a:tblPr firstRow="1" bandRow="1">
                <a:tableStyleId>{5C22544A-7EE6-4342-B048-85BDC9FD1C3A}</a:tableStyleId>
              </a:tblPr>
              <a:tblGrid>
                <a:gridCol w="4213656"/>
                <a:gridCol w="4213656"/>
              </a:tblGrid>
              <a:tr h="210751">
                <a:tc>
                  <a:txBody>
                    <a:bodyPr/>
                    <a:lstStyle/>
                    <a:p>
                      <a:r>
                        <a:rPr lang="en-US" dirty="0" smtClean="0"/>
                        <a:t>Buffer Binding Target</a:t>
                      </a:r>
                      <a:endParaRPr lang="en-US" dirty="0"/>
                    </a:p>
                  </a:txBody>
                  <a:tcPr/>
                </a:tc>
                <a:tc>
                  <a:txBody>
                    <a:bodyPr/>
                    <a:lstStyle/>
                    <a:p>
                      <a:r>
                        <a:rPr lang="en-US" dirty="0" smtClean="0"/>
                        <a:t>Uses</a:t>
                      </a:r>
                      <a:endParaRPr lang="en-US" dirty="0"/>
                    </a:p>
                  </a:txBody>
                  <a:tcPr/>
                </a:tc>
              </a:tr>
              <a:tr h="526879">
                <a:tc>
                  <a:txBody>
                    <a:bodyPr/>
                    <a:lstStyle/>
                    <a:p>
                      <a:r>
                        <a:rPr lang="en-US" b="1" dirty="0" smtClean="0"/>
                        <a:t>GL_ARRAY_BUFFER</a:t>
                      </a:r>
                      <a:endParaRPr lang="en-US" b="1" dirty="0"/>
                    </a:p>
                  </a:txBody>
                  <a:tcPr/>
                </a:tc>
                <a:tc>
                  <a:txBody>
                    <a:bodyPr/>
                    <a:lstStyle/>
                    <a:p>
                      <a:r>
                        <a:rPr lang="en-US" b="1" dirty="0" smtClean="0"/>
                        <a:t>Binding point used to set vertex array</a:t>
                      </a:r>
                      <a:r>
                        <a:rPr lang="en-US" b="1" baseline="0" dirty="0" smtClean="0"/>
                        <a:t> data pointers using </a:t>
                      </a:r>
                      <a:r>
                        <a:rPr lang="en-US" b="1" baseline="0" dirty="0" err="1" smtClean="0"/>
                        <a:t>glVertexAttribPointer</a:t>
                      </a:r>
                      <a:r>
                        <a:rPr lang="en-US" b="1" baseline="0" dirty="0" smtClean="0"/>
                        <a:t>().  Will use most often.</a:t>
                      </a:r>
                      <a:endParaRPr lang="en-US" b="1" dirty="0"/>
                    </a:p>
                  </a:txBody>
                  <a:tcPr/>
                </a:tc>
              </a:tr>
              <a:tr h="526879">
                <a:tc>
                  <a:txBody>
                    <a:bodyPr/>
                    <a:lstStyle/>
                    <a:p>
                      <a:r>
                        <a:rPr lang="en-US" b="1" dirty="0" smtClean="0"/>
                        <a:t>GL_COPY_READ_BUFFER and GL_COPY_WRITE_BUFFER</a:t>
                      </a:r>
                      <a:endParaRPr lang="en-US" b="1" dirty="0"/>
                    </a:p>
                  </a:txBody>
                  <a:tcPr/>
                </a:tc>
                <a:tc>
                  <a:txBody>
                    <a:bodyPr/>
                    <a:lstStyle/>
                    <a:p>
                      <a:r>
                        <a:rPr lang="en-US" b="1" dirty="0" smtClean="0"/>
                        <a:t>Pair of binding points used to copy data between buffers without disturbing</a:t>
                      </a:r>
                      <a:r>
                        <a:rPr lang="en-US" b="1" baseline="0" dirty="0" smtClean="0"/>
                        <a:t> OpenGL state.</a:t>
                      </a:r>
                      <a:endParaRPr lang="en-US" b="1" dirty="0"/>
                    </a:p>
                  </a:txBody>
                  <a:tcPr/>
                </a:tc>
              </a:tr>
              <a:tr h="368815">
                <a:tc>
                  <a:txBody>
                    <a:bodyPr/>
                    <a:lstStyle/>
                    <a:p>
                      <a:r>
                        <a:rPr lang="en-US" b="1" dirty="0" smtClean="0"/>
                        <a:t>GL_DRAW_INDIRECT_BUFFER</a:t>
                      </a:r>
                      <a:endParaRPr lang="en-US" b="1" dirty="0"/>
                    </a:p>
                  </a:txBody>
                  <a:tcPr/>
                </a:tc>
                <a:tc>
                  <a:txBody>
                    <a:bodyPr/>
                    <a:lstStyle/>
                    <a:p>
                      <a:r>
                        <a:rPr lang="en-US" b="1" dirty="0" smtClean="0"/>
                        <a:t>Buffer target used to store parameters for indirect</a:t>
                      </a:r>
                      <a:r>
                        <a:rPr lang="en-US" b="1" baseline="0" dirty="0" smtClean="0"/>
                        <a:t> drawing commands</a:t>
                      </a:r>
                      <a:endParaRPr lang="en-US" b="1" dirty="0"/>
                    </a:p>
                  </a:txBody>
                  <a:tcPr/>
                </a:tc>
              </a:tr>
              <a:tr h="368815">
                <a:tc>
                  <a:txBody>
                    <a:bodyPr/>
                    <a:lstStyle/>
                    <a:p>
                      <a:r>
                        <a:rPr lang="en-US" b="1" dirty="0" smtClean="0"/>
                        <a:t>GL_ELEMENT_ARRAY_BUFFER</a:t>
                      </a:r>
                      <a:endParaRPr lang="en-US" b="1" dirty="0"/>
                    </a:p>
                  </a:txBody>
                  <a:tcPr/>
                </a:tc>
                <a:tc>
                  <a:txBody>
                    <a:bodyPr/>
                    <a:lstStyle/>
                    <a:p>
                      <a:r>
                        <a:rPr lang="en-US" b="1" dirty="0" smtClean="0"/>
                        <a:t>Buffer</a:t>
                      </a:r>
                      <a:r>
                        <a:rPr lang="en-US" b="1" baseline="0" dirty="0" smtClean="0"/>
                        <a:t>s bound to this target contain vertex indices used by index draw commands</a:t>
                      </a:r>
                      <a:endParaRPr lang="en-US" b="1" dirty="0"/>
                    </a:p>
                  </a:txBody>
                  <a:tcPr/>
                </a:tc>
              </a:tr>
              <a:tr h="526879">
                <a:tc>
                  <a:txBody>
                    <a:bodyPr/>
                    <a:lstStyle/>
                    <a:p>
                      <a:r>
                        <a:rPr lang="en-US" b="1" dirty="0" smtClean="0"/>
                        <a:t>GL_PIXEL_BACK_BUFFER</a:t>
                      </a:r>
                      <a:endParaRPr lang="en-US" b="1" dirty="0"/>
                    </a:p>
                  </a:txBody>
                  <a:tcPr/>
                </a:tc>
                <a:tc>
                  <a:txBody>
                    <a:bodyPr/>
                    <a:lstStyle/>
                    <a:p>
                      <a:r>
                        <a:rPr lang="en-US" b="1" dirty="0" smtClean="0">
                          <a:solidFill>
                            <a:schemeClr val="tx1"/>
                          </a:solidFill>
                        </a:rPr>
                        <a:t>Target for OpenGL commands that read data from image objects such as textures</a:t>
                      </a:r>
                      <a:r>
                        <a:rPr lang="en-US" b="1" baseline="0" dirty="0" smtClean="0">
                          <a:solidFill>
                            <a:schemeClr val="tx1"/>
                          </a:solidFill>
                        </a:rPr>
                        <a:t> or </a:t>
                      </a:r>
                      <a:r>
                        <a:rPr lang="en-US" b="1" baseline="0" dirty="0" err="1" smtClean="0">
                          <a:solidFill>
                            <a:schemeClr val="tx1"/>
                          </a:solidFill>
                        </a:rPr>
                        <a:t>framebuffer</a:t>
                      </a:r>
                      <a:r>
                        <a:rPr lang="en-US" b="1" baseline="0" dirty="0" smtClean="0">
                          <a:solidFill>
                            <a:schemeClr val="tx1"/>
                          </a:solidFill>
                        </a:rPr>
                        <a:t>.</a:t>
                      </a:r>
                      <a:endParaRPr lang="en-US" b="1" dirty="0">
                        <a:solidFill>
                          <a:schemeClr val="tx1"/>
                        </a:solidFill>
                      </a:endParaRPr>
                    </a:p>
                  </a:txBody>
                  <a:tcPr/>
                </a:tc>
              </a:tr>
            </a:tbl>
          </a:graphicData>
        </a:graphic>
      </p:graphicFrame>
    </p:spTree>
    <p:extLst>
      <p:ext uri="{BB962C8B-B14F-4D97-AF65-F5344CB8AC3E}">
        <p14:creationId xmlns:p14="http://schemas.microsoft.com/office/powerpoint/2010/main" val="2764768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7678" y="0"/>
            <a:ext cx="7438767" cy="1005017"/>
          </a:xfrm>
        </p:spPr>
        <p:txBody>
          <a:bodyPr>
            <a:noAutofit/>
          </a:bodyPr>
          <a:lstStyle/>
          <a:p>
            <a:r>
              <a:rPr lang="en-US" sz="4400" dirty="0" smtClean="0"/>
              <a:t>Data in OpenGL Buffers (cont.)</a:t>
            </a:r>
            <a:endParaRPr lang="en-US" sz="4400" dirty="0"/>
          </a:p>
        </p:txBody>
      </p:sp>
      <p:sp>
        <p:nvSpPr>
          <p:cNvPr id="3" name="Content Placeholder 2"/>
          <p:cNvSpPr>
            <a:spLocks noGrp="1"/>
          </p:cNvSpPr>
          <p:nvPr>
            <p:ph idx="1"/>
          </p:nvPr>
        </p:nvSpPr>
        <p:spPr>
          <a:xfrm>
            <a:off x="302207" y="1363579"/>
            <a:ext cx="11362571" cy="5280671"/>
          </a:xfrm>
        </p:spPr>
        <p:txBody>
          <a:bodyPr>
            <a:normAutofit/>
          </a:bodyPr>
          <a:lstStyle/>
          <a:p>
            <a:pPr marL="0" indent="0">
              <a:buNone/>
            </a:pPr>
            <a:endParaRPr lang="en-US" b="1" dirty="0" smtClean="0"/>
          </a:p>
          <a:p>
            <a:r>
              <a:rPr lang="en-US" b="1" dirty="0"/>
              <a:t> </a:t>
            </a:r>
            <a:endParaRPr lang="en-US" b="1" dirty="0" smtClean="0">
              <a:solidFill>
                <a:schemeClr val="accent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112360739"/>
              </p:ext>
            </p:extLst>
          </p:nvPr>
        </p:nvGraphicFramePr>
        <p:xfrm>
          <a:off x="2032000" y="1286703"/>
          <a:ext cx="8128000" cy="3484880"/>
        </p:xfrm>
        <a:graphic>
          <a:graphicData uri="http://schemas.openxmlformats.org/drawingml/2006/table">
            <a:tbl>
              <a:tblPr firstRow="1" bandRow="1">
                <a:tableStyleId>{5C22544A-7EE6-4342-B048-85BDC9FD1C3A}</a:tableStyleId>
              </a:tblPr>
              <a:tblGrid>
                <a:gridCol w="4064000"/>
                <a:gridCol w="4064000"/>
              </a:tblGrid>
              <a:tr h="0">
                <a:tc>
                  <a:txBody>
                    <a:bodyPr/>
                    <a:lstStyle/>
                    <a:p>
                      <a:r>
                        <a:rPr lang="en-US" dirty="0" smtClean="0"/>
                        <a:t>Binding Buffer Targets (continued)</a:t>
                      </a:r>
                      <a:endParaRPr lang="en-US" dirty="0"/>
                    </a:p>
                  </a:txBody>
                  <a:tcPr/>
                </a:tc>
                <a:tc>
                  <a:txBody>
                    <a:bodyPr/>
                    <a:lstStyle/>
                    <a:p>
                      <a:r>
                        <a:rPr lang="en-US" dirty="0" smtClean="0"/>
                        <a:t>Uses</a:t>
                      </a:r>
                      <a:endParaRPr lang="en-US" dirty="0"/>
                    </a:p>
                  </a:txBody>
                  <a:tcPr/>
                </a:tc>
              </a:tr>
              <a:tr h="370840">
                <a:tc>
                  <a:txBody>
                    <a:bodyPr/>
                    <a:lstStyle/>
                    <a:p>
                      <a:r>
                        <a:rPr lang="en-US" b="1" dirty="0" smtClean="0"/>
                        <a:t>GL_PIXEL_UNPACK_BUFFER</a:t>
                      </a:r>
                      <a:endParaRPr lang="en-US" b="1" dirty="0"/>
                    </a:p>
                  </a:txBody>
                  <a:tcPr/>
                </a:tc>
                <a:tc>
                  <a:txBody>
                    <a:bodyPr/>
                    <a:lstStyle/>
                    <a:p>
                      <a:r>
                        <a:rPr lang="en-US" b="1" dirty="0" smtClean="0"/>
                        <a:t>The opposite of the pixel</a:t>
                      </a:r>
                      <a:r>
                        <a:rPr lang="en-US" b="1" baseline="0" dirty="0" smtClean="0"/>
                        <a:t> pack buffer.</a:t>
                      </a:r>
                      <a:endParaRPr lang="en-US" b="1" dirty="0"/>
                    </a:p>
                  </a:txBody>
                  <a:tcPr/>
                </a:tc>
              </a:tr>
              <a:tr h="370840">
                <a:tc>
                  <a:txBody>
                    <a:bodyPr/>
                    <a:lstStyle/>
                    <a:p>
                      <a:r>
                        <a:rPr lang="en-US" b="1" dirty="0" smtClean="0"/>
                        <a:t>GL_TEXTURE_BUFFER</a:t>
                      </a:r>
                      <a:endParaRPr lang="en-US" b="1" dirty="0"/>
                    </a:p>
                  </a:txBody>
                  <a:tcPr/>
                </a:tc>
                <a:tc>
                  <a:txBody>
                    <a:bodyPr/>
                    <a:lstStyle/>
                    <a:p>
                      <a:r>
                        <a:rPr lang="en-US" b="1" dirty="0" smtClean="0"/>
                        <a:t>Buffers</a:t>
                      </a:r>
                      <a:r>
                        <a:rPr lang="en-US" b="1" baseline="0" dirty="0" smtClean="0"/>
                        <a:t> that are bound to texture objects so their data can be directly read inside </a:t>
                      </a:r>
                      <a:r>
                        <a:rPr lang="en-US" b="1" baseline="0" dirty="0" err="1" smtClean="0"/>
                        <a:t>shaders</a:t>
                      </a:r>
                      <a:r>
                        <a:rPr lang="en-US" b="1" baseline="0" dirty="0" smtClean="0"/>
                        <a:t>.</a:t>
                      </a:r>
                      <a:endParaRPr lang="en-US" b="1" dirty="0"/>
                    </a:p>
                  </a:txBody>
                  <a:tcPr/>
                </a:tc>
              </a:tr>
              <a:tr h="370840">
                <a:tc>
                  <a:txBody>
                    <a:bodyPr/>
                    <a:lstStyle/>
                    <a:p>
                      <a:r>
                        <a:rPr lang="en-US" b="1" dirty="0" smtClean="0"/>
                        <a:t>GL_TRANSFORM_FEEDBACK_BUFFER</a:t>
                      </a:r>
                      <a:endParaRPr lang="en-US" b="1" dirty="0"/>
                    </a:p>
                  </a:txBody>
                  <a:tcPr/>
                </a:tc>
                <a:tc>
                  <a:txBody>
                    <a:bodyPr/>
                    <a:lstStyle/>
                    <a:p>
                      <a:r>
                        <a:rPr lang="en-US" b="1" dirty="0" smtClean="0"/>
                        <a:t>Transformed</a:t>
                      </a:r>
                      <a:r>
                        <a:rPr lang="en-US" b="1" baseline="0" dirty="0" smtClean="0"/>
                        <a:t> vertices can be captured as they exist the vertex processing part of the pipeline (after the vertex or geometry </a:t>
                      </a:r>
                      <a:r>
                        <a:rPr lang="en-US" b="1" baseline="0" dirty="0" err="1" smtClean="0"/>
                        <a:t>shader</a:t>
                      </a:r>
                      <a:r>
                        <a:rPr lang="en-US" b="1" baseline="0" dirty="0" smtClean="0"/>
                        <a:t>) and some of their attributes written into buffer objects.</a:t>
                      </a:r>
                      <a:endParaRPr lang="en-US" b="1" dirty="0"/>
                    </a:p>
                  </a:txBody>
                  <a:tcPr/>
                </a:tc>
              </a:tr>
              <a:tr h="370840">
                <a:tc>
                  <a:txBody>
                    <a:bodyPr/>
                    <a:lstStyle/>
                    <a:p>
                      <a:r>
                        <a:rPr lang="en-US" b="1" dirty="0" smtClean="0"/>
                        <a:t>GL_UNIFORM_BUFFER</a:t>
                      </a:r>
                      <a:endParaRPr lang="en-US" b="1" dirty="0"/>
                    </a:p>
                  </a:txBody>
                  <a:tcPr/>
                </a:tc>
                <a:tc>
                  <a:txBody>
                    <a:bodyPr/>
                    <a:lstStyle/>
                    <a:p>
                      <a:r>
                        <a:rPr lang="en-US" b="1" dirty="0" smtClean="0"/>
                        <a:t>Binding target for uniform buffer</a:t>
                      </a:r>
                      <a:r>
                        <a:rPr lang="en-US" b="1" baseline="0" dirty="0" smtClean="0"/>
                        <a:t> objects.</a:t>
                      </a:r>
                      <a:endParaRPr lang="en-US" b="1" dirty="0"/>
                    </a:p>
                  </a:txBody>
                  <a:tcPr/>
                </a:tc>
              </a:tr>
            </a:tbl>
          </a:graphicData>
        </a:graphic>
      </p:graphicFrame>
      <p:sp>
        <p:nvSpPr>
          <p:cNvPr id="7" name="TextBox 6"/>
          <p:cNvSpPr txBox="1"/>
          <p:nvPr/>
        </p:nvSpPr>
        <p:spPr>
          <a:xfrm>
            <a:off x="799070" y="5107460"/>
            <a:ext cx="10593859" cy="830997"/>
          </a:xfrm>
          <a:prstGeom prst="rect">
            <a:avLst/>
          </a:prstGeom>
          <a:noFill/>
        </p:spPr>
        <p:txBody>
          <a:bodyPr wrap="square" rtlCol="0">
            <a:spAutoFit/>
          </a:bodyPr>
          <a:lstStyle/>
          <a:p>
            <a:r>
              <a:rPr lang="en-US" sz="2400" b="1" dirty="0" smtClean="0"/>
              <a:t>To bind name:  </a:t>
            </a:r>
            <a:r>
              <a:rPr lang="en-US" sz="2400" b="1" dirty="0" err="1" smtClean="0">
                <a:solidFill>
                  <a:schemeClr val="accent1"/>
                </a:solidFill>
              </a:rPr>
              <a:t>glBindBuffer</a:t>
            </a:r>
            <a:r>
              <a:rPr lang="en-US" sz="2400" b="1" dirty="0" smtClean="0">
                <a:solidFill>
                  <a:schemeClr val="accent1"/>
                </a:solidFill>
              </a:rPr>
              <a:t>(target, buffer);  </a:t>
            </a:r>
            <a:r>
              <a:rPr lang="en-US" sz="2400" b="1" dirty="0" smtClean="0"/>
              <a:t>This creates a buffer object if this is the first time the name buffer has been bound.</a:t>
            </a:r>
          </a:p>
        </p:txBody>
      </p:sp>
    </p:spTree>
    <p:extLst>
      <p:ext uri="{BB962C8B-B14F-4D97-AF65-F5344CB8AC3E}">
        <p14:creationId xmlns:p14="http://schemas.microsoft.com/office/powerpoint/2010/main" val="46566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3000" y="-90615"/>
            <a:ext cx="7805999" cy="1005017"/>
          </a:xfrm>
        </p:spPr>
        <p:txBody>
          <a:bodyPr>
            <a:noAutofit/>
          </a:bodyPr>
          <a:lstStyle/>
          <a:p>
            <a:r>
              <a:rPr lang="en-US" sz="4400" dirty="0" smtClean="0"/>
              <a:t>Getting Data into and out of Buffers</a:t>
            </a:r>
            <a:endParaRPr lang="en-US" sz="4400" dirty="0"/>
          </a:p>
        </p:txBody>
      </p:sp>
      <p:sp>
        <p:nvSpPr>
          <p:cNvPr id="3" name="Content Placeholder 2"/>
          <p:cNvSpPr>
            <a:spLocks noGrp="1"/>
          </p:cNvSpPr>
          <p:nvPr>
            <p:ph idx="1"/>
          </p:nvPr>
        </p:nvSpPr>
        <p:spPr>
          <a:xfrm>
            <a:off x="302207" y="1363579"/>
            <a:ext cx="11362571" cy="5280671"/>
          </a:xfrm>
        </p:spPr>
        <p:txBody>
          <a:bodyPr>
            <a:normAutofit/>
          </a:bodyPr>
          <a:lstStyle/>
          <a:p>
            <a:pPr marL="0" indent="0">
              <a:buNone/>
            </a:pPr>
            <a:endParaRPr lang="en-US" b="1" dirty="0" smtClean="0"/>
          </a:p>
          <a:p>
            <a:r>
              <a:rPr lang="en-US" b="1" dirty="0"/>
              <a:t> </a:t>
            </a:r>
            <a:endParaRPr lang="en-US" b="1" dirty="0" smtClean="0">
              <a:solidFill>
                <a:schemeClr val="accent1"/>
              </a:solidFill>
            </a:endParaRPr>
          </a:p>
        </p:txBody>
      </p:sp>
      <p:sp>
        <p:nvSpPr>
          <p:cNvPr id="4" name="TextBox 3"/>
          <p:cNvSpPr txBox="1"/>
          <p:nvPr/>
        </p:nvSpPr>
        <p:spPr>
          <a:xfrm>
            <a:off x="297973" y="856357"/>
            <a:ext cx="11596052" cy="6001643"/>
          </a:xfrm>
          <a:prstGeom prst="rect">
            <a:avLst/>
          </a:prstGeom>
          <a:noFill/>
        </p:spPr>
        <p:txBody>
          <a:bodyPr wrap="square" rtlCol="0">
            <a:spAutoFit/>
          </a:bodyPr>
          <a:lstStyle/>
          <a:p>
            <a:r>
              <a:rPr lang="en-US" sz="2400" b="1" dirty="0" smtClean="0"/>
              <a:t>The easiest way to get data into a buffer object is to load data into the buffer when it is allocated:  </a:t>
            </a:r>
            <a:r>
              <a:rPr lang="en-US" sz="2400" b="1" dirty="0" err="1" smtClean="0">
                <a:solidFill>
                  <a:schemeClr val="accent1"/>
                </a:solidFill>
              </a:rPr>
              <a:t>glBufferData</a:t>
            </a:r>
            <a:r>
              <a:rPr lang="en-US" sz="2400" b="1" dirty="0" smtClean="0">
                <a:solidFill>
                  <a:schemeClr val="accent1"/>
                </a:solidFill>
              </a:rPr>
              <a:t>(target, size, data, usage);    </a:t>
            </a:r>
          </a:p>
          <a:p>
            <a:endParaRPr lang="en-US" sz="2400" b="1" dirty="0">
              <a:solidFill>
                <a:schemeClr val="accent1"/>
              </a:solidFill>
            </a:endParaRPr>
          </a:p>
          <a:p>
            <a:r>
              <a:rPr lang="en-US" sz="2400" b="1" dirty="0" smtClean="0"/>
              <a:t>This allocates </a:t>
            </a:r>
            <a:r>
              <a:rPr lang="en-US" sz="2400" b="1" dirty="0" smtClean="0">
                <a:solidFill>
                  <a:schemeClr val="accent1"/>
                </a:solidFill>
              </a:rPr>
              <a:t>size</a:t>
            </a:r>
            <a:r>
              <a:rPr lang="en-US" sz="2400" b="1" dirty="0" smtClean="0"/>
              <a:t> bytes of storage for buffer object bound to </a:t>
            </a:r>
            <a:r>
              <a:rPr lang="en-US" sz="2400" b="1" dirty="0" smtClean="0">
                <a:solidFill>
                  <a:schemeClr val="accent1"/>
                </a:solidFill>
              </a:rPr>
              <a:t>target</a:t>
            </a:r>
            <a:r>
              <a:rPr lang="en-US" sz="2400" b="1" dirty="0" smtClean="0"/>
              <a:t>. If </a:t>
            </a:r>
            <a:r>
              <a:rPr lang="en-US" sz="2400" b="1" dirty="0" smtClean="0">
                <a:solidFill>
                  <a:schemeClr val="accent1"/>
                </a:solidFill>
              </a:rPr>
              <a:t>data</a:t>
            </a:r>
            <a:r>
              <a:rPr lang="en-US" sz="2400" b="1" dirty="0" smtClean="0"/>
              <a:t> is non-NULL, </a:t>
            </a:r>
          </a:p>
          <a:p>
            <a:r>
              <a:rPr lang="en-US" sz="2400" b="1" dirty="0" smtClean="0"/>
              <a:t>that space is initialized with contents of the memory addressed by data.  </a:t>
            </a:r>
            <a:r>
              <a:rPr lang="en-US" sz="2400" b="1" dirty="0" smtClean="0">
                <a:solidFill>
                  <a:schemeClr val="accent1"/>
                </a:solidFill>
              </a:rPr>
              <a:t>usage</a:t>
            </a:r>
            <a:r>
              <a:rPr lang="en-US" sz="2400" b="1" dirty="0" smtClean="0"/>
              <a:t> is provided </a:t>
            </a:r>
          </a:p>
          <a:p>
            <a:r>
              <a:rPr lang="en-US" sz="2400" b="1" dirty="0" smtClean="0"/>
              <a:t>to allow the application to indicate the intended usage.</a:t>
            </a:r>
          </a:p>
          <a:p>
            <a:endParaRPr lang="en-US" sz="2400" b="1" dirty="0" smtClean="0"/>
          </a:p>
          <a:p>
            <a:r>
              <a:rPr lang="en-US" sz="2400" b="1" dirty="0" smtClean="0"/>
              <a:t>Note:  The buffer will resize itself based on the new data being stored (if called several times).</a:t>
            </a:r>
          </a:p>
          <a:p>
            <a:endParaRPr lang="en-US" sz="2400" b="1" dirty="0"/>
          </a:p>
          <a:p>
            <a:r>
              <a:rPr lang="en-US" sz="2400" b="1" dirty="0" smtClean="0">
                <a:solidFill>
                  <a:schemeClr val="accent1"/>
                </a:solidFill>
              </a:rPr>
              <a:t>usage = GL_STATIC_DRAW, GL_DYNAMIC_COPY, etc.  </a:t>
            </a:r>
            <a:r>
              <a:rPr lang="en-US" sz="2400" b="1" dirty="0" smtClean="0"/>
              <a:t>First part of token = </a:t>
            </a:r>
            <a:r>
              <a:rPr lang="en-US" sz="2400" b="1" dirty="0" smtClean="0">
                <a:solidFill>
                  <a:schemeClr val="accent1"/>
                </a:solidFill>
              </a:rPr>
              <a:t>STATIC, DYNAMIC, or STREAM.  </a:t>
            </a:r>
            <a:r>
              <a:rPr lang="en-US" sz="2400" b="1" dirty="0" smtClean="0"/>
              <a:t>Second part of token = </a:t>
            </a:r>
            <a:r>
              <a:rPr lang="en-US" sz="2400" b="1" dirty="0" smtClean="0">
                <a:solidFill>
                  <a:schemeClr val="accent1"/>
                </a:solidFill>
              </a:rPr>
              <a:t>DRAW, READ, or COPY. </a:t>
            </a:r>
          </a:p>
          <a:p>
            <a:endParaRPr lang="en-US" sz="2400" b="1" dirty="0"/>
          </a:p>
          <a:p>
            <a:r>
              <a:rPr lang="en-US" sz="2400" b="1" dirty="0" smtClean="0">
                <a:solidFill>
                  <a:srgbClr val="FF0000"/>
                </a:solidFill>
              </a:rPr>
              <a:t>See Table 3.3 for more info on tokens.  </a:t>
            </a:r>
            <a:r>
              <a:rPr lang="en-US" sz="2400" b="1" dirty="0" smtClean="0"/>
              <a:t>Pay particular attention to </a:t>
            </a:r>
            <a:r>
              <a:rPr lang="en-US" sz="2400" b="1" dirty="0" smtClean="0">
                <a:solidFill>
                  <a:schemeClr val="accent1"/>
                </a:solidFill>
              </a:rPr>
              <a:t>DYNAMIC</a:t>
            </a:r>
            <a:r>
              <a:rPr lang="en-US" sz="2400" b="1" dirty="0" smtClean="0"/>
              <a:t> vs. </a:t>
            </a:r>
            <a:r>
              <a:rPr lang="en-US" sz="2400" b="1" dirty="0" smtClean="0">
                <a:solidFill>
                  <a:schemeClr val="accent1"/>
                </a:solidFill>
              </a:rPr>
              <a:t>STREAM</a:t>
            </a:r>
            <a:r>
              <a:rPr lang="en-US" sz="2400" b="1" dirty="0" smtClean="0"/>
              <a:t>.</a:t>
            </a:r>
          </a:p>
          <a:p>
            <a:endParaRPr lang="en-US" sz="2400" b="1" dirty="0"/>
          </a:p>
          <a:p>
            <a:r>
              <a:rPr lang="en-US" sz="2400" b="1" dirty="0" smtClean="0"/>
              <a:t>Use </a:t>
            </a:r>
            <a:r>
              <a:rPr lang="en-US" sz="2400" b="1" dirty="0" smtClean="0">
                <a:solidFill>
                  <a:schemeClr val="accent1"/>
                </a:solidFill>
              </a:rPr>
              <a:t>DRAW</a:t>
            </a:r>
            <a:r>
              <a:rPr lang="en-US" sz="2400" b="1" dirty="0" smtClean="0"/>
              <a:t> with vertex data, </a:t>
            </a:r>
            <a:r>
              <a:rPr lang="en-US" sz="2400" b="1" dirty="0" smtClean="0">
                <a:solidFill>
                  <a:schemeClr val="accent1"/>
                </a:solidFill>
              </a:rPr>
              <a:t>READ</a:t>
            </a:r>
            <a:r>
              <a:rPr lang="en-US" sz="2400" b="1" dirty="0" smtClean="0"/>
              <a:t> with pixel buffer objects and other buffers used to retrieve information from OpenGL.  Use </a:t>
            </a:r>
            <a:r>
              <a:rPr lang="en-US" sz="2400" b="1" dirty="0" smtClean="0">
                <a:solidFill>
                  <a:schemeClr val="accent1"/>
                </a:solidFill>
              </a:rPr>
              <a:t>COPY</a:t>
            </a:r>
            <a:r>
              <a:rPr lang="en-US" sz="2400" b="1" dirty="0" smtClean="0"/>
              <a:t> with transform feedback buffers.</a:t>
            </a:r>
            <a:endParaRPr lang="en-US" sz="2400" b="1" dirty="0"/>
          </a:p>
        </p:txBody>
      </p:sp>
    </p:spTree>
    <p:extLst>
      <p:ext uri="{BB962C8B-B14F-4D97-AF65-F5344CB8AC3E}">
        <p14:creationId xmlns:p14="http://schemas.microsoft.com/office/powerpoint/2010/main" val="3617106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3000" y="-90615"/>
            <a:ext cx="7805999" cy="1005017"/>
          </a:xfrm>
        </p:spPr>
        <p:txBody>
          <a:bodyPr>
            <a:noAutofit/>
          </a:bodyPr>
          <a:lstStyle/>
          <a:p>
            <a:r>
              <a:rPr lang="en-US" sz="4400" dirty="0" smtClean="0"/>
              <a:t>Initializing Part of a Buffer</a:t>
            </a:r>
            <a:endParaRPr lang="en-US" sz="4400" dirty="0"/>
          </a:p>
        </p:txBody>
      </p:sp>
      <p:sp>
        <p:nvSpPr>
          <p:cNvPr id="3" name="Content Placeholder 2"/>
          <p:cNvSpPr>
            <a:spLocks noGrp="1"/>
          </p:cNvSpPr>
          <p:nvPr>
            <p:ph idx="1"/>
          </p:nvPr>
        </p:nvSpPr>
        <p:spPr>
          <a:xfrm>
            <a:off x="414714" y="1099968"/>
            <a:ext cx="11362571" cy="5280671"/>
          </a:xfrm>
        </p:spPr>
        <p:txBody>
          <a:bodyPr>
            <a:normAutofit lnSpcReduction="10000"/>
          </a:bodyPr>
          <a:lstStyle/>
          <a:p>
            <a:r>
              <a:rPr lang="en-US" b="1" dirty="0" smtClean="0"/>
              <a:t> </a:t>
            </a:r>
            <a:r>
              <a:rPr lang="en-US" b="1" dirty="0" smtClean="0"/>
              <a:t>Use </a:t>
            </a:r>
            <a:r>
              <a:rPr lang="en-US" b="1" dirty="0" err="1" smtClean="0">
                <a:solidFill>
                  <a:schemeClr val="accent1"/>
                </a:solidFill>
              </a:rPr>
              <a:t>glBufferSubData</a:t>
            </a:r>
            <a:r>
              <a:rPr lang="en-US" b="1" dirty="0" smtClean="0">
                <a:solidFill>
                  <a:schemeClr val="accent1"/>
                </a:solidFill>
              </a:rPr>
              <a:t>(target, offset, size, data)</a:t>
            </a:r>
            <a:r>
              <a:rPr lang="en-US" b="1" dirty="0" smtClean="0">
                <a:solidFill>
                  <a:schemeClr val="tx1"/>
                </a:solidFill>
              </a:rPr>
              <a:t>,</a:t>
            </a:r>
            <a:r>
              <a:rPr lang="en-US" b="1" dirty="0" smtClean="0">
                <a:solidFill>
                  <a:schemeClr val="accent1"/>
                </a:solidFill>
              </a:rPr>
              <a:t> </a:t>
            </a:r>
            <a:r>
              <a:rPr lang="en-US" b="1" dirty="0" smtClean="0"/>
              <a:t>to initialize part of a buffer.</a:t>
            </a:r>
          </a:p>
          <a:p>
            <a:endParaRPr lang="en-US" sz="800" b="1" dirty="0">
              <a:solidFill>
                <a:schemeClr val="accent1"/>
              </a:solidFill>
            </a:endParaRPr>
          </a:p>
          <a:p>
            <a:r>
              <a:rPr lang="en-US" b="1" dirty="0" smtClean="0">
                <a:solidFill>
                  <a:schemeClr val="tx1"/>
                </a:solidFill>
              </a:rPr>
              <a:t>Can use a combination of </a:t>
            </a:r>
            <a:r>
              <a:rPr lang="en-US" b="1" dirty="0" err="1" smtClean="0">
                <a:solidFill>
                  <a:schemeClr val="accent1"/>
                </a:solidFill>
              </a:rPr>
              <a:t>glBufferData</a:t>
            </a:r>
            <a:r>
              <a:rPr lang="en-US" b="1" dirty="0" smtClean="0">
                <a:solidFill>
                  <a:schemeClr val="accent1"/>
                </a:solidFill>
              </a:rPr>
              <a:t>() </a:t>
            </a:r>
            <a:r>
              <a:rPr lang="en-US" b="1" dirty="0" smtClean="0">
                <a:solidFill>
                  <a:schemeClr val="tx1"/>
                </a:solidFill>
              </a:rPr>
              <a:t>and </a:t>
            </a:r>
            <a:r>
              <a:rPr lang="en-US" b="1" dirty="0" err="1" smtClean="0">
                <a:solidFill>
                  <a:schemeClr val="accent1"/>
                </a:solidFill>
              </a:rPr>
              <a:t>glBufferSubData</a:t>
            </a:r>
            <a:r>
              <a:rPr lang="en-US" b="1" dirty="0" smtClean="0">
                <a:solidFill>
                  <a:schemeClr val="accent1"/>
                </a:solidFill>
              </a:rPr>
              <a:t>() </a:t>
            </a:r>
            <a:r>
              <a:rPr lang="en-US" b="1" dirty="0" smtClean="0">
                <a:solidFill>
                  <a:schemeClr val="tx1"/>
                </a:solidFill>
              </a:rPr>
              <a:t>to allocate and initialize a buffer object and upload data into separate sections of it.</a:t>
            </a:r>
          </a:p>
          <a:p>
            <a:endParaRPr lang="en-US" sz="800" b="1" dirty="0">
              <a:solidFill>
                <a:schemeClr val="tx1"/>
              </a:solidFill>
            </a:endParaRPr>
          </a:p>
          <a:p>
            <a:r>
              <a:rPr lang="en-US" b="1" dirty="0" smtClean="0">
                <a:solidFill>
                  <a:schemeClr val="tx1"/>
                </a:solidFill>
              </a:rPr>
              <a:t>Example 3.1:</a:t>
            </a:r>
          </a:p>
          <a:p>
            <a:r>
              <a:rPr lang="en-US" b="1" dirty="0" smtClean="0">
                <a:solidFill>
                  <a:schemeClr val="tx1"/>
                </a:solidFill>
              </a:rPr>
              <a:t>// Vertex positions</a:t>
            </a:r>
          </a:p>
          <a:p>
            <a:r>
              <a:rPr lang="en-US" b="1" dirty="0" smtClean="0">
                <a:solidFill>
                  <a:schemeClr val="accent1"/>
                </a:solidFill>
              </a:rPr>
              <a:t>Static </a:t>
            </a:r>
            <a:r>
              <a:rPr lang="en-US" b="1" dirty="0" err="1" smtClean="0">
                <a:solidFill>
                  <a:schemeClr val="accent1"/>
                </a:solidFill>
              </a:rPr>
              <a:t>const</a:t>
            </a:r>
            <a:r>
              <a:rPr lang="en-US" b="1" dirty="0" smtClean="0">
                <a:solidFill>
                  <a:schemeClr val="accent1"/>
                </a:solidFill>
              </a:rPr>
              <a:t> </a:t>
            </a:r>
            <a:r>
              <a:rPr lang="en-US" b="1" dirty="0" err="1" smtClean="0">
                <a:solidFill>
                  <a:schemeClr val="accent1"/>
                </a:solidFill>
              </a:rPr>
              <a:t>GLfloat</a:t>
            </a:r>
            <a:r>
              <a:rPr lang="en-US" b="1" dirty="0" smtClean="0">
                <a:solidFill>
                  <a:schemeClr val="accent1"/>
                </a:solidFill>
              </a:rPr>
              <a:t> positions[] = </a:t>
            </a:r>
          </a:p>
          <a:p>
            <a:r>
              <a:rPr lang="en-US" b="1" dirty="0" smtClean="0">
                <a:solidFill>
                  <a:schemeClr val="accent1"/>
                </a:solidFill>
              </a:rPr>
              <a:t>{</a:t>
            </a:r>
          </a:p>
          <a:p>
            <a:pPr lvl="1"/>
            <a:r>
              <a:rPr lang="en-US" b="1" dirty="0" smtClean="0">
                <a:solidFill>
                  <a:schemeClr val="accent1"/>
                </a:solidFill>
              </a:rPr>
              <a:t>-1.0f, -1.0f, 0.0f, 1.0f,</a:t>
            </a:r>
          </a:p>
          <a:p>
            <a:pPr lvl="1"/>
            <a:r>
              <a:rPr lang="en-US" b="1" dirty="0">
                <a:solidFill>
                  <a:schemeClr val="accent1"/>
                </a:solidFill>
              </a:rPr>
              <a:t>  </a:t>
            </a:r>
            <a:r>
              <a:rPr lang="en-US" b="1" dirty="0" smtClean="0">
                <a:solidFill>
                  <a:schemeClr val="accent1"/>
                </a:solidFill>
              </a:rPr>
              <a:t>1.0f, -1.0f, 0.0f, 1.0f,</a:t>
            </a:r>
          </a:p>
          <a:p>
            <a:pPr lvl="1"/>
            <a:r>
              <a:rPr lang="en-US" b="1" dirty="0">
                <a:solidFill>
                  <a:schemeClr val="accent1"/>
                </a:solidFill>
              </a:rPr>
              <a:t> </a:t>
            </a:r>
            <a:r>
              <a:rPr lang="en-US" b="1" dirty="0" smtClean="0">
                <a:solidFill>
                  <a:schemeClr val="accent1"/>
                </a:solidFill>
              </a:rPr>
              <a:t> 1.0f, 1.0f, 0.0f, 1.0f,</a:t>
            </a:r>
          </a:p>
          <a:p>
            <a:pPr lvl="1"/>
            <a:r>
              <a:rPr lang="en-US" b="1" dirty="0">
                <a:solidFill>
                  <a:schemeClr val="accent1"/>
                </a:solidFill>
              </a:rPr>
              <a:t> </a:t>
            </a:r>
            <a:r>
              <a:rPr lang="en-US" b="1" dirty="0" smtClean="0">
                <a:solidFill>
                  <a:schemeClr val="accent1"/>
                </a:solidFill>
              </a:rPr>
              <a:t>-1.0f, 1.0f, 0.0f, 1.0f</a:t>
            </a:r>
          </a:p>
          <a:p>
            <a:pPr marL="4572" lvl="1" indent="0">
              <a:buNone/>
            </a:pPr>
            <a:r>
              <a:rPr lang="en-US" b="1" dirty="0" smtClean="0">
                <a:solidFill>
                  <a:schemeClr val="accent1"/>
                </a:solidFill>
              </a:rPr>
              <a:t> };</a:t>
            </a:r>
          </a:p>
          <a:p>
            <a:endParaRPr lang="en-US" b="1" dirty="0">
              <a:solidFill>
                <a:schemeClr val="tx1"/>
              </a:solidFill>
            </a:endParaRPr>
          </a:p>
          <a:p>
            <a:pPr marL="0" indent="0">
              <a:buNone/>
            </a:pPr>
            <a:endParaRPr lang="en-US" b="1" dirty="0" smtClean="0">
              <a:solidFill>
                <a:schemeClr val="tx1"/>
              </a:solidFill>
            </a:endParaRPr>
          </a:p>
        </p:txBody>
      </p:sp>
    </p:spTree>
    <p:extLst>
      <p:ext uri="{BB962C8B-B14F-4D97-AF65-F5344CB8AC3E}">
        <p14:creationId xmlns:p14="http://schemas.microsoft.com/office/powerpoint/2010/main" val="3156730489"/>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Metropolitan</Template>
  <TotalTime>810</TotalTime>
  <Words>2728</Words>
  <Application>Microsoft Office PowerPoint</Application>
  <PresentationFormat>Widescreen</PresentationFormat>
  <Paragraphs>476</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Metropolitan</vt:lpstr>
      <vt:lpstr>EECS 700: Computer Modeling, Simulation, and Visualization  Dr. Shontz   Chapter 3:  Drawing with OpenGL </vt:lpstr>
      <vt:lpstr>OpenGL Graphics Primitives</vt:lpstr>
      <vt:lpstr>OpenGL Primitive Mode Tokens</vt:lpstr>
      <vt:lpstr>Rendering Polygons as Points, Outlines, or Solids</vt:lpstr>
      <vt:lpstr>Rendering Polygons as Points, Outlines, or Solids (cont.)</vt:lpstr>
      <vt:lpstr>Data in OpenGL Buffers</vt:lpstr>
      <vt:lpstr>Data in OpenGL Buffers (cont.)</vt:lpstr>
      <vt:lpstr>Getting Data into and out of Buffers</vt:lpstr>
      <vt:lpstr>Initializing Part of a Buffer</vt:lpstr>
      <vt:lpstr>Example 3.1 (continued)</vt:lpstr>
      <vt:lpstr>Example 3.1 (continued)</vt:lpstr>
      <vt:lpstr>Initializing Part of a Buffer (continued)</vt:lpstr>
      <vt:lpstr>Accessing Contents of the Buffer</vt:lpstr>
      <vt:lpstr>Example 3.2:  Initializing a Buffer with glMapBuffer()</vt:lpstr>
      <vt:lpstr>Example 3.2 (continued)</vt:lpstr>
      <vt:lpstr>Asynchronous and Explicit Mapping</vt:lpstr>
      <vt:lpstr>Asynchronous and Explicit Mapping</vt:lpstr>
      <vt:lpstr>Vertex Specification</vt:lpstr>
      <vt:lpstr>Vertex Specification (continued)</vt:lpstr>
      <vt:lpstr>Vertex Specification (continued)</vt:lpstr>
      <vt:lpstr>Vertex Specification (continued)</vt:lpstr>
      <vt:lpstr>OpenGL Drawing Commands</vt:lpstr>
      <vt:lpstr>OpenGL Drawing Commands (continued)</vt:lpstr>
      <vt:lpstr>OpenGL Drawing Commands (continued)</vt:lpstr>
      <vt:lpstr>OpenGL Drawing Commands (continued)</vt:lpstr>
      <vt:lpstr>Example 3.5:  Setting up for the Drawing Command</vt:lpstr>
      <vt:lpstr>Example 3.5 (continued)</vt:lpstr>
      <vt:lpstr>Example 3.5 (continued)</vt:lpstr>
      <vt:lpstr>Example 3.6:  Drawing Commands Example</vt:lpstr>
      <vt:lpstr>Restarting Primitives</vt:lpstr>
      <vt:lpstr>Example 3.7 (continued)</vt:lpstr>
      <vt:lpstr>Example 3.7 (continued)</vt:lpstr>
      <vt:lpstr>Example 3.7 (continued)</vt:lpstr>
      <vt:lpstr>Example 3.8:  Drawing a Cube Made from  Two Triangle Strips Using Primitive Restart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Shader Fundamentals  </dc:title>
  <dc:creator>kaylee vargas</dc:creator>
  <cp:lastModifiedBy>kaylee vargas</cp:lastModifiedBy>
  <cp:revision>417</cp:revision>
  <cp:lastPrinted>2014-11-25T16:53:02Z</cp:lastPrinted>
  <dcterms:created xsi:type="dcterms:W3CDTF">2014-11-25T06:43:25Z</dcterms:created>
  <dcterms:modified xsi:type="dcterms:W3CDTF">2014-12-02T10:37:06Z</dcterms:modified>
</cp:coreProperties>
</file>