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11/25/2014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693" y="1993557"/>
            <a:ext cx="10782300" cy="4452781"/>
          </a:xfrm>
        </p:spPr>
        <p:txBody>
          <a:bodyPr/>
          <a:lstStyle/>
          <a:p>
            <a:r>
              <a:rPr lang="en-US" sz="5400" dirty="0" smtClean="0"/>
              <a:t>EECS 700: Computer Modeling, Simulation, and Visualization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Dr. </a:t>
            </a:r>
            <a:r>
              <a:rPr lang="en-US" sz="5400" dirty="0" err="1" smtClean="0"/>
              <a:t>Shontz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Chapter 2:  </a:t>
            </a:r>
            <a:r>
              <a:rPr lang="en-US" sz="5400" dirty="0" err="1" smtClean="0"/>
              <a:t>Shader</a:t>
            </a:r>
            <a:r>
              <a:rPr lang="en-US" sz="5400" dirty="0" smtClean="0"/>
              <a:t> Fundamentals (continued)</a:t>
            </a:r>
            <a:br>
              <a:rPr lang="en-US" sz="5400" dirty="0" smtClean="0"/>
            </a:br>
            <a:r>
              <a:rPr lang="en-US" sz="5400" dirty="0" smtClean="0"/>
              <a:t>	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1163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0"/>
            <a:ext cx="11005752" cy="6590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2.4: 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24" y="733168"/>
            <a:ext cx="11310551" cy="5685344"/>
          </a:xfrm>
        </p:spPr>
        <p:txBody>
          <a:bodyPr>
            <a:normAutofit lnSpcReduction="10000"/>
          </a:bodyPr>
          <a:lstStyle/>
          <a:p>
            <a:pPr marL="4572" lvl="1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onst</a:t>
            </a:r>
            <a:r>
              <a:rPr lang="en-US" dirty="0" smtClean="0"/>
              <a:t> char* </a:t>
            </a:r>
            <a:r>
              <a:rPr lang="en-US" dirty="0" err="1" smtClean="0"/>
              <a:t>fShader</a:t>
            </a:r>
            <a:r>
              <a:rPr lang="en-US" dirty="0" smtClean="0"/>
              <a:t> = {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“#version 330 core\n”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“uniform Uniforms {“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	vec3 translation;”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	float scale;”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	vec4 rotation;”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	</a:t>
            </a:r>
            <a:r>
              <a:rPr lang="en-US" dirty="0" err="1" smtClean="0"/>
              <a:t>bool</a:t>
            </a:r>
            <a:r>
              <a:rPr lang="en-US" dirty="0" smtClean="0"/>
              <a:t> enabled;”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“};”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“in vec4 </a:t>
            </a:r>
            <a:r>
              <a:rPr lang="en-US" dirty="0" err="1" smtClean="0"/>
              <a:t>fColor</a:t>
            </a:r>
            <a:r>
              <a:rPr lang="en-US" dirty="0" smtClean="0"/>
              <a:t>;”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“out vec4 color;”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“void main()”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“{“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	color = </a:t>
            </a:r>
            <a:r>
              <a:rPr lang="en-US" dirty="0" err="1" smtClean="0"/>
              <a:t>fColor</a:t>
            </a:r>
            <a:r>
              <a:rPr lang="en-US" dirty="0" smtClean="0"/>
              <a:t>;”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“}”</a:t>
            </a:r>
          </a:p>
          <a:p>
            <a:pPr marL="4572" lvl="1" indent="0">
              <a:buNone/>
            </a:pPr>
            <a:r>
              <a:rPr lang="en-US" dirty="0" smtClean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05702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0"/>
            <a:ext cx="11005752" cy="6590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2.4: 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24" y="586327"/>
            <a:ext cx="11298195" cy="5954515"/>
          </a:xfrm>
        </p:spPr>
        <p:txBody>
          <a:bodyPr>
            <a:normAutofit fontScale="70000" lnSpcReduction="20000"/>
          </a:bodyPr>
          <a:lstStyle/>
          <a:p>
            <a:pPr marL="4572" lvl="1" indent="0">
              <a:buNone/>
            </a:pPr>
            <a:r>
              <a:rPr lang="en-US" b="1" dirty="0" smtClean="0"/>
              <a:t>/* Helper function to convert GLSL types to storage sizes */</a:t>
            </a:r>
          </a:p>
          <a:p>
            <a:pPr marL="4572" lvl="1" indent="0">
              <a:buNone/>
            </a:pPr>
            <a:r>
              <a:rPr lang="en-US" dirty="0" err="1" smtClean="0"/>
              <a:t>size_t</a:t>
            </a:r>
            <a:endParaRPr lang="en-US" dirty="0" smtClean="0"/>
          </a:p>
          <a:p>
            <a:pPr marL="4572" lvl="1" indent="0">
              <a:buNone/>
            </a:pPr>
            <a:r>
              <a:rPr lang="en-US" dirty="0" err="1" smtClean="0"/>
              <a:t>TypeSize</a:t>
            </a:r>
            <a:r>
              <a:rPr lang="en-US" dirty="0" smtClean="0"/>
              <a:t>(</a:t>
            </a:r>
            <a:r>
              <a:rPr lang="en-US" dirty="0" err="1" smtClean="0"/>
              <a:t>Glenum</a:t>
            </a:r>
            <a:r>
              <a:rPr lang="en-US" dirty="0" smtClean="0"/>
              <a:t> type)</a:t>
            </a:r>
          </a:p>
          <a:p>
            <a:pPr marL="4572" lvl="1" indent="0">
              <a:buNone/>
            </a:pPr>
            <a:r>
              <a:rPr lang="en-US" dirty="0" smtClean="0"/>
              <a:t>{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size_t</a:t>
            </a:r>
            <a:r>
              <a:rPr lang="en-US" dirty="0" smtClean="0"/>
              <a:t> size;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#define CASE(</a:t>
            </a:r>
            <a:r>
              <a:rPr lang="en-US" dirty="0" err="1" smtClean="0"/>
              <a:t>Enum</a:t>
            </a:r>
            <a:r>
              <a:rPr lang="en-US" dirty="0" smtClean="0"/>
              <a:t>, Count, Type)  \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case </a:t>
            </a:r>
            <a:r>
              <a:rPr lang="en-US" dirty="0" err="1" smtClean="0"/>
              <a:t>Enum</a:t>
            </a:r>
            <a:r>
              <a:rPr lang="en-US" dirty="0" smtClean="0"/>
              <a:t>: size = Count*</a:t>
            </a:r>
            <a:r>
              <a:rPr lang="en-US" dirty="0" err="1" smtClean="0"/>
              <a:t>sizeof</a:t>
            </a:r>
            <a:r>
              <a:rPr lang="en-US" dirty="0" smtClean="0"/>
              <a:t>(Type); break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switch(type) {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CASE(GL_FLOAT, 		1, </a:t>
            </a:r>
            <a:r>
              <a:rPr lang="en-US" dirty="0" err="1" smtClean="0"/>
              <a:t>GLfloat</a:t>
            </a:r>
            <a:r>
              <a:rPr lang="en-US" dirty="0" smtClean="0"/>
              <a:t>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CASE(GL_INT_VEC2,		2, </a:t>
            </a:r>
            <a:r>
              <a:rPr lang="en-US" dirty="0" err="1" smtClean="0"/>
              <a:t>GLint</a:t>
            </a:r>
            <a:r>
              <a:rPr lang="en-US" dirty="0" smtClean="0"/>
              <a:t>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CASE(GL_FLOAT_MAT4x3,	12, </a:t>
            </a:r>
            <a:r>
              <a:rPr lang="en-US" dirty="0" err="1" smtClean="0"/>
              <a:t>GLfloat</a:t>
            </a:r>
            <a:r>
              <a:rPr lang="en-US" dirty="0" smtClean="0"/>
              <a:t>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#</a:t>
            </a:r>
            <a:r>
              <a:rPr lang="en-US" dirty="0" err="1" smtClean="0"/>
              <a:t>undef</a:t>
            </a:r>
            <a:r>
              <a:rPr lang="en-US" dirty="0" smtClean="0"/>
              <a:t> CASE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	default: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fprintf</a:t>
            </a:r>
            <a:r>
              <a:rPr lang="en-US" dirty="0" smtClean="0"/>
              <a:t>(</a:t>
            </a:r>
            <a:r>
              <a:rPr lang="en-US" dirty="0" err="1" smtClean="0"/>
              <a:t>stderr</a:t>
            </a:r>
            <a:r>
              <a:rPr lang="en-US" dirty="0" smtClean="0"/>
              <a:t>, “Unknown type: 0x%x\n”, type);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exit(EXIT_FAILURE);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break;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return size;</a:t>
            </a:r>
          </a:p>
          <a:p>
            <a:pPr marL="4572" lvl="1" indent="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048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0"/>
            <a:ext cx="11005752" cy="6590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2.4: 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02" y="808749"/>
            <a:ext cx="11298195" cy="5954515"/>
          </a:xfrm>
        </p:spPr>
        <p:txBody>
          <a:bodyPr>
            <a:normAutofit fontScale="70000" lnSpcReduction="20000"/>
          </a:bodyPr>
          <a:lstStyle/>
          <a:p>
            <a:pPr marL="4572" lvl="1" indent="0">
              <a:buNone/>
            </a:pPr>
            <a:r>
              <a:rPr lang="en-US" dirty="0"/>
              <a:t>v</a:t>
            </a:r>
            <a:r>
              <a:rPr lang="en-US" dirty="0" smtClean="0"/>
              <a:t>oid</a:t>
            </a:r>
          </a:p>
          <a:p>
            <a:pPr marL="4572" lvl="1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nit</a:t>
            </a:r>
            <a:r>
              <a:rPr lang="en-US" dirty="0" smtClean="0"/>
              <a:t>()</a:t>
            </a:r>
          </a:p>
          <a:p>
            <a:pPr marL="4572" lvl="1" indent="0">
              <a:buNone/>
            </a:pPr>
            <a:r>
              <a:rPr lang="en-US" dirty="0" smtClean="0"/>
              <a:t>{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GLuint</a:t>
            </a:r>
            <a:r>
              <a:rPr lang="en-US" dirty="0" smtClean="0"/>
              <a:t> program;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glClearColor</a:t>
            </a:r>
            <a:r>
              <a:rPr lang="en-US" dirty="0" smtClean="0"/>
              <a:t>(1, 0, 0, 1);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ShaderInfo</a:t>
            </a:r>
            <a:r>
              <a:rPr lang="en-US" dirty="0" smtClean="0"/>
              <a:t> </a:t>
            </a:r>
            <a:r>
              <a:rPr lang="en-US" dirty="0" err="1" smtClean="0"/>
              <a:t>shaders</a:t>
            </a:r>
            <a:r>
              <a:rPr lang="en-US" dirty="0" smtClean="0"/>
              <a:t>[] = {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{GL_VERTEX_SHADER, </a:t>
            </a:r>
            <a:r>
              <a:rPr lang="en-US" dirty="0" err="1" smtClean="0"/>
              <a:t>vShader</a:t>
            </a:r>
            <a:r>
              <a:rPr lang="en-US" dirty="0" smtClean="0"/>
              <a:t>},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{GL_FRAGMENT_SHADER, </a:t>
            </a:r>
            <a:r>
              <a:rPr lang="en-US" dirty="0" err="1" smtClean="0"/>
              <a:t>fShader</a:t>
            </a:r>
            <a:r>
              <a:rPr lang="en-US" dirty="0" smtClean="0"/>
              <a:t>},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{GL_NONE, NULL}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};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program = </a:t>
            </a:r>
            <a:r>
              <a:rPr lang="en-US" dirty="0" err="1" smtClean="0"/>
              <a:t>LoadShaders</a:t>
            </a:r>
            <a:r>
              <a:rPr lang="en-US" dirty="0" smtClean="0"/>
              <a:t>(</a:t>
            </a:r>
            <a:r>
              <a:rPr lang="en-US" dirty="0" err="1" smtClean="0"/>
              <a:t>shaders</a:t>
            </a:r>
            <a:r>
              <a:rPr lang="en-US" dirty="0" smtClean="0"/>
              <a:t>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glUseProgram</a:t>
            </a:r>
            <a:r>
              <a:rPr lang="en-US" dirty="0" smtClean="0"/>
              <a:t>(program);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/* Initialize uniform values in uniform block “Uniforms” */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GLuint</a:t>
            </a:r>
            <a:r>
              <a:rPr lang="en-US" dirty="0" smtClean="0"/>
              <a:t>   </a:t>
            </a:r>
            <a:r>
              <a:rPr lang="en-US" dirty="0" err="1" smtClean="0"/>
              <a:t>uboIndex</a:t>
            </a:r>
            <a:r>
              <a:rPr lang="en-US" dirty="0" smtClean="0"/>
              <a:t>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GLint</a:t>
            </a:r>
            <a:r>
              <a:rPr lang="en-US" dirty="0" smtClean="0"/>
              <a:t>     </a:t>
            </a:r>
            <a:r>
              <a:rPr lang="en-US" dirty="0" err="1" smtClean="0"/>
              <a:t>uboSize</a:t>
            </a:r>
            <a:r>
              <a:rPr lang="en-US" dirty="0" smtClean="0"/>
              <a:t>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GLuint</a:t>
            </a:r>
            <a:r>
              <a:rPr lang="en-US" dirty="0" smtClean="0"/>
              <a:t>   </a:t>
            </a:r>
            <a:r>
              <a:rPr lang="en-US" dirty="0" err="1" smtClean="0"/>
              <a:t>ubo</a:t>
            </a:r>
            <a:r>
              <a:rPr lang="en-US" dirty="0" smtClean="0"/>
              <a:t>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GLvoid</a:t>
            </a:r>
            <a:r>
              <a:rPr lang="en-US" dirty="0" smtClean="0"/>
              <a:t>  *buffer;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…</a:t>
            </a:r>
          </a:p>
          <a:p>
            <a:pPr marL="457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56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0"/>
            <a:ext cx="11005752" cy="6590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2.4: 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02" y="808749"/>
            <a:ext cx="11298195" cy="5954515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/* Find the uniform buffer index for “Uniforms”, and determine the block’s sizes */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uboIndex</a:t>
            </a:r>
            <a:r>
              <a:rPr lang="en-US" dirty="0" smtClean="0"/>
              <a:t> = </a:t>
            </a:r>
            <a:r>
              <a:rPr lang="en-US" dirty="0" err="1" smtClean="0"/>
              <a:t>glGetUniformBlockIndex</a:t>
            </a:r>
            <a:r>
              <a:rPr lang="en-US" dirty="0" smtClean="0"/>
              <a:t>(program, “Uniforms”);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glGetActiveUniformBlockiv</a:t>
            </a:r>
            <a:r>
              <a:rPr lang="en-US" dirty="0" smtClean="0"/>
              <a:t>(program, </a:t>
            </a:r>
            <a:r>
              <a:rPr lang="en-US" dirty="0" err="1" smtClean="0"/>
              <a:t>uboIndex</a:t>
            </a:r>
            <a:r>
              <a:rPr lang="en-US" dirty="0" smtClean="0"/>
              <a:t>, GL_UNIFORM_BLOCK_DATA_SIZE, 		&amp;</a:t>
            </a:r>
            <a:r>
              <a:rPr lang="en-US" dirty="0" err="1" smtClean="0"/>
              <a:t>uboSize</a:t>
            </a:r>
            <a:r>
              <a:rPr lang="en-US" dirty="0" smtClean="0"/>
              <a:t>);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buffer= </a:t>
            </a:r>
            <a:r>
              <a:rPr lang="en-US" dirty="0" err="1" smtClean="0"/>
              <a:t>malloc</a:t>
            </a:r>
            <a:r>
              <a:rPr lang="en-US" dirty="0" smtClean="0"/>
              <a:t>(</a:t>
            </a:r>
            <a:r>
              <a:rPr lang="en-US" dirty="0" err="1" smtClean="0"/>
              <a:t>uboSize</a:t>
            </a:r>
            <a:r>
              <a:rPr lang="en-US" dirty="0" smtClean="0"/>
              <a:t>);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if (buffer == NULL) {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fprintf</a:t>
            </a:r>
            <a:r>
              <a:rPr lang="en-US" dirty="0" smtClean="0"/>
              <a:t>(</a:t>
            </a:r>
            <a:r>
              <a:rPr lang="en-US" dirty="0" err="1" smtClean="0"/>
              <a:t>stderr</a:t>
            </a:r>
            <a:r>
              <a:rPr lang="en-US" dirty="0" smtClean="0"/>
              <a:t>, “Unable to allocate buffer\n”);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exit(EXIT_FAILURE);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621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0"/>
            <a:ext cx="11005752" cy="6590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2.4: 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02" y="808749"/>
            <a:ext cx="11298195" cy="5954515"/>
          </a:xfrm>
        </p:spPr>
        <p:txBody>
          <a:bodyPr>
            <a:normAutofit fontScale="92500" lnSpcReduction="20000"/>
          </a:bodyPr>
          <a:lstStyle/>
          <a:p>
            <a:pPr marL="4572" lvl="1" indent="0">
              <a:buNone/>
            </a:pPr>
            <a:r>
              <a:rPr lang="en-US" dirty="0" smtClean="0"/>
              <a:t>	else {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enum</a:t>
            </a:r>
            <a:r>
              <a:rPr lang="en-US" dirty="0" smtClean="0"/>
              <a:t> {Translation, Scale, Rotation, Enabled, </a:t>
            </a:r>
            <a:r>
              <a:rPr lang="en-US" dirty="0" err="1" smtClean="0"/>
              <a:t>NumUniforms</a:t>
            </a:r>
            <a:r>
              <a:rPr lang="en-US" dirty="0" smtClean="0"/>
              <a:t>};</a:t>
            </a:r>
          </a:p>
          <a:p>
            <a:pPr marL="4572" lvl="1" indent="0">
              <a:buNone/>
            </a:pPr>
            <a:endParaRPr lang="en-US" dirty="0" smtClean="0"/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/* Values to be stored in buffer object */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GLfloat</a:t>
            </a:r>
            <a:r>
              <a:rPr lang="en-US" dirty="0" smtClean="0"/>
              <a:t> scale = 0.5;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GLfloat</a:t>
            </a:r>
            <a:r>
              <a:rPr lang="en-US" dirty="0" smtClean="0"/>
              <a:t> translation[] = {0.1, 0.1, 0.0};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GLfloat</a:t>
            </a:r>
            <a:r>
              <a:rPr lang="en-US" dirty="0" smtClean="0"/>
              <a:t> rotation[] = {90, 0.0, 0.0, 1.0};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GLboolean</a:t>
            </a:r>
            <a:r>
              <a:rPr lang="en-US" dirty="0" smtClean="0"/>
              <a:t> enabled = GL_TRUE;</a:t>
            </a: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	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/* Since we know the names of the uniforms in our block, make an </a:t>
            </a:r>
          </a:p>
          <a:p>
            <a:pPr marL="4572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** array of those values */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const</a:t>
            </a:r>
            <a:r>
              <a:rPr lang="en-US" dirty="0" smtClean="0"/>
              <a:t> char* names[</a:t>
            </a:r>
            <a:r>
              <a:rPr lang="en-US" dirty="0" err="1" smtClean="0"/>
              <a:t>NumUniforms</a:t>
            </a:r>
            <a:r>
              <a:rPr lang="en-US" dirty="0" smtClean="0"/>
              <a:t>] = {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“translation”,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“scale”,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“rotation”,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“enabled”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};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	…</a:t>
            </a:r>
          </a:p>
        </p:txBody>
      </p:sp>
    </p:spTree>
    <p:extLst>
      <p:ext uri="{BB962C8B-B14F-4D97-AF65-F5344CB8AC3E}">
        <p14:creationId xmlns:p14="http://schemas.microsoft.com/office/powerpoint/2010/main" val="96685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0"/>
            <a:ext cx="11005752" cy="6590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2.4: 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02" y="808749"/>
            <a:ext cx="11298195" cy="5954515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en-US" dirty="0" smtClean="0"/>
              <a:t>		/* Query the necessary attributes to determine where in the buffer we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** should write the values */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GLuint</a:t>
            </a:r>
            <a:r>
              <a:rPr lang="en-US" dirty="0" smtClean="0"/>
              <a:t>	indices[</a:t>
            </a:r>
            <a:r>
              <a:rPr lang="en-US" dirty="0" err="1" smtClean="0"/>
              <a:t>NumUniforms</a:t>
            </a:r>
            <a:r>
              <a:rPr lang="en-US" dirty="0" smtClean="0"/>
              <a:t>];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GLint</a:t>
            </a:r>
            <a:r>
              <a:rPr lang="en-US" dirty="0" smtClean="0"/>
              <a:t>	size[</a:t>
            </a:r>
            <a:r>
              <a:rPr lang="en-US" dirty="0" err="1" smtClean="0"/>
              <a:t>NumUniforms</a:t>
            </a:r>
            <a:r>
              <a:rPr lang="en-US" dirty="0" smtClean="0"/>
              <a:t>];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GLint</a:t>
            </a:r>
            <a:r>
              <a:rPr lang="en-US" dirty="0" smtClean="0"/>
              <a:t>	offset[</a:t>
            </a:r>
            <a:r>
              <a:rPr lang="en-US" dirty="0" err="1" smtClean="0"/>
              <a:t>NumUniforms</a:t>
            </a:r>
            <a:r>
              <a:rPr lang="en-US" dirty="0" smtClean="0"/>
              <a:t>];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GLint</a:t>
            </a:r>
            <a:r>
              <a:rPr lang="en-US" dirty="0" smtClean="0"/>
              <a:t>	type[</a:t>
            </a:r>
            <a:r>
              <a:rPr lang="en-US" dirty="0" err="1" smtClean="0"/>
              <a:t>NumUniforms</a:t>
            </a:r>
            <a:r>
              <a:rPr lang="en-US" dirty="0" smtClean="0"/>
              <a:t>];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glGetUniformIndices</a:t>
            </a:r>
            <a:r>
              <a:rPr lang="en-US" dirty="0" smtClean="0"/>
              <a:t>(program, </a:t>
            </a:r>
            <a:r>
              <a:rPr lang="en-US" dirty="0" err="1" smtClean="0"/>
              <a:t>NumUniforms</a:t>
            </a:r>
            <a:r>
              <a:rPr lang="en-US" dirty="0" smtClean="0"/>
              <a:t>, names, indices);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glGetActiveUniformsiv</a:t>
            </a:r>
            <a:r>
              <a:rPr lang="en-US" dirty="0" smtClean="0"/>
              <a:t>(program, </a:t>
            </a:r>
            <a:r>
              <a:rPr lang="en-US" dirty="0" err="1" smtClean="0"/>
              <a:t>NumUniforms</a:t>
            </a:r>
            <a:r>
              <a:rPr lang="en-US" dirty="0" smtClean="0"/>
              <a:t>, indices, 	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		GL_UNIFORM_OFFFSET, offset);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glGetActiveUniformsiv</a:t>
            </a:r>
            <a:r>
              <a:rPr lang="en-US" dirty="0" smtClean="0"/>
              <a:t>(program, </a:t>
            </a:r>
            <a:r>
              <a:rPr lang="en-US" dirty="0" err="1" smtClean="0"/>
              <a:t>NumUniforms</a:t>
            </a:r>
            <a:r>
              <a:rPr lang="en-US" dirty="0" smtClean="0"/>
              <a:t>, indices,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		GL_UNIFORM_SIZE, size);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glGetActiveUniformsiv</a:t>
            </a:r>
            <a:r>
              <a:rPr lang="en-US" dirty="0" smtClean="0"/>
              <a:t>(program, </a:t>
            </a:r>
            <a:r>
              <a:rPr lang="en-US" dirty="0" err="1" smtClean="0"/>
              <a:t>NumUniforms</a:t>
            </a:r>
            <a:r>
              <a:rPr lang="en-US" dirty="0" smtClean="0"/>
              <a:t>, indices, 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		GL_UNIFORM_TYPE, type);</a:t>
            </a:r>
          </a:p>
        </p:txBody>
      </p:sp>
    </p:spTree>
    <p:extLst>
      <p:ext uri="{BB962C8B-B14F-4D97-AF65-F5344CB8AC3E}">
        <p14:creationId xmlns:p14="http://schemas.microsoft.com/office/powerpoint/2010/main" val="5585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0"/>
            <a:ext cx="11005752" cy="6590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2.4: 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02" y="808749"/>
            <a:ext cx="11298195" cy="5954515"/>
          </a:xfrm>
        </p:spPr>
        <p:txBody>
          <a:bodyPr>
            <a:normAutofit fontScale="92500" lnSpcReduction="20000"/>
          </a:bodyPr>
          <a:lstStyle/>
          <a:p>
            <a:pPr marL="4572" lvl="1" indent="0">
              <a:buNone/>
            </a:pPr>
            <a:r>
              <a:rPr lang="en-US" dirty="0" smtClean="0"/>
              <a:t>		/* Copy the uniform values into the buffer */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memcpy</a:t>
            </a:r>
            <a:r>
              <a:rPr lang="en-US" dirty="0" smtClean="0"/>
              <a:t>(buffer + offset[Scale], &amp;scale, 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size[Scale] * </a:t>
            </a:r>
            <a:r>
              <a:rPr lang="en-US" dirty="0" err="1" smtClean="0"/>
              <a:t>TypeSize</a:t>
            </a:r>
            <a:r>
              <a:rPr lang="en-US" dirty="0" smtClean="0"/>
              <a:t>(type[Scale]));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memcpy</a:t>
            </a:r>
            <a:r>
              <a:rPr lang="en-US" dirty="0" smtClean="0"/>
              <a:t>(buffer + offset[Translation], &amp;translation,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size[Translation] * </a:t>
            </a:r>
            <a:r>
              <a:rPr lang="en-US" dirty="0" err="1" smtClean="0"/>
              <a:t>TypeSize</a:t>
            </a:r>
            <a:r>
              <a:rPr lang="en-US" dirty="0" smtClean="0"/>
              <a:t>(type[Translation]));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memcpy</a:t>
            </a:r>
            <a:r>
              <a:rPr lang="en-US" dirty="0" smtClean="0"/>
              <a:t>(buffer + offset[Rotation], &amp;rotation,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size[Rotation] * </a:t>
            </a:r>
            <a:r>
              <a:rPr lang="en-US" dirty="0" err="1" smtClean="0"/>
              <a:t>TypeSize</a:t>
            </a:r>
            <a:r>
              <a:rPr lang="en-US" dirty="0" smtClean="0"/>
              <a:t>(type[Rotation]));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memcpy</a:t>
            </a:r>
            <a:r>
              <a:rPr lang="en-US" dirty="0" smtClean="0"/>
              <a:t>(buffer + offset[Enabled], &amp;enabled,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	size[Enabled] * </a:t>
            </a:r>
            <a:r>
              <a:rPr lang="en-US" dirty="0" err="1" smtClean="0"/>
              <a:t>TypeSize</a:t>
            </a:r>
            <a:r>
              <a:rPr lang="en-US" dirty="0" smtClean="0"/>
              <a:t>(type[Enabled]));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dirty="0" smtClean="0"/>
              <a:t>		/* Create the uniform buffer object, initialize its storage, and associate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** it with the </a:t>
            </a:r>
            <a:r>
              <a:rPr lang="en-US" dirty="0" err="1" smtClean="0"/>
              <a:t>shader</a:t>
            </a:r>
            <a:r>
              <a:rPr lang="en-US" dirty="0" smtClean="0"/>
              <a:t> program */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glGenBuffers</a:t>
            </a:r>
            <a:r>
              <a:rPr lang="en-US" dirty="0" smtClean="0"/>
              <a:t>(1, &amp;</a:t>
            </a:r>
            <a:r>
              <a:rPr lang="en-US" dirty="0" err="1" smtClean="0"/>
              <a:t>ubo</a:t>
            </a:r>
            <a:r>
              <a:rPr lang="en-US" dirty="0" smtClean="0"/>
              <a:t>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glBindBuffer</a:t>
            </a:r>
            <a:r>
              <a:rPr lang="en-US" dirty="0" smtClean="0"/>
              <a:t>(GL_UNIFORM_BUFFER, </a:t>
            </a:r>
            <a:r>
              <a:rPr lang="en-US" dirty="0" err="1" smtClean="0"/>
              <a:t>ubo</a:t>
            </a:r>
            <a:r>
              <a:rPr lang="en-US" dirty="0" smtClean="0"/>
              <a:t>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glBufferData</a:t>
            </a:r>
            <a:r>
              <a:rPr lang="en-US" dirty="0" smtClean="0"/>
              <a:t>(GL_UNIFORM_BUFFER, </a:t>
            </a:r>
            <a:r>
              <a:rPr lang="en-US" dirty="0" err="1" smtClean="0"/>
              <a:t>uboSize</a:t>
            </a:r>
            <a:r>
              <a:rPr lang="en-US" dirty="0" smtClean="0"/>
              <a:t>, buffer, GL_STATIC_RAW);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glBindBufferBase</a:t>
            </a:r>
            <a:r>
              <a:rPr lang="en-US" dirty="0" smtClean="0"/>
              <a:t>(GL_UNIFORM_BUFFER, </a:t>
            </a:r>
            <a:r>
              <a:rPr lang="en-US" dirty="0" err="1" smtClean="0"/>
              <a:t>uboIndex</a:t>
            </a:r>
            <a:r>
              <a:rPr lang="en-US" dirty="0" smtClean="0"/>
              <a:t>, </a:t>
            </a:r>
            <a:r>
              <a:rPr lang="en-US" dirty="0" err="1" smtClean="0"/>
              <a:t>ubo</a:t>
            </a:r>
            <a:r>
              <a:rPr lang="en-US" dirty="0" smtClean="0"/>
              <a:t>);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marL="4572" lvl="1" indent="0"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</a:p>
          <a:p>
            <a:pPr marL="4572" lvl="1" indent="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94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30" y="0"/>
            <a:ext cx="9829543" cy="7031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Buffer Blocks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832022"/>
            <a:ext cx="11351740" cy="57829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GLSL buffer blocks operate similarly to uniform blocks.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Important differences:</a:t>
            </a:r>
          </a:p>
          <a:p>
            <a:pPr marL="457200" indent="-457200">
              <a:buAutoNum type="arabicPeriod"/>
            </a:pPr>
            <a:r>
              <a:rPr lang="en-US" b="1" dirty="0" err="1" smtClean="0">
                <a:solidFill>
                  <a:schemeClr val="accent1"/>
                </a:solidFill>
              </a:rPr>
              <a:t>Shaders</a:t>
            </a:r>
            <a:r>
              <a:rPr lang="en-US" b="1" dirty="0" smtClean="0">
                <a:solidFill>
                  <a:schemeClr val="accent1"/>
                </a:solidFill>
              </a:rPr>
              <a:t> can write to them and modify their contents </a:t>
            </a:r>
            <a:r>
              <a:rPr lang="en-US" dirty="0" smtClean="0"/>
              <a:t>as seen from other </a:t>
            </a:r>
            <a:r>
              <a:rPr lang="en-US" dirty="0" err="1" smtClean="0"/>
              <a:t>shader</a:t>
            </a:r>
            <a:r>
              <a:rPr lang="en-US" dirty="0" smtClean="0"/>
              <a:t> invocations or the application.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Size can be established just before rendering</a:t>
            </a:r>
            <a:r>
              <a:rPr lang="en-US" dirty="0" smtClean="0"/>
              <a:t>, rather than at compile or link time.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buffer </a:t>
            </a:r>
            <a:r>
              <a:rPr lang="en-US" b="1" dirty="0" err="1" smtClean="0">
                <a:solidFill>
                  <a:schemeClr val="accent1"/>
                </a:solidFill>
              </a:rPr>
              <a:t>BufferObject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{  	// create a read-writeable buffer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mode;	// preamble members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vec4 points[];	// last member can be an </a:t>
            </a:r>
            <a:r>
              <a:rPr lang="en-US" dirty="0" err="1" smtClean="0"/>
              <a:t>unsized</a:t>
            </a:r>
            <a:r>
              <a:rPr lang="en-US" dirty="0" smtClean="0"/>
              <a:t> array</a:t>
            </a:r>
          </a:p>
          <a:p>
            <a:pPr marL="0" indent="0">
              <a:buNone/>
            </a:pPr>
            <a:r>
              <a:rPr lang="en-US" dirty="0" smtClean="0"/>
              <a:t>};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Memory qualifiers apply to buffer blocks.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Set-up </a:t>
            </a:r>
            <a:r>
              <a:rPr lang="en-US" dirty="0" err="1" smtClean="0"/>
              <a:t>shader</a:t>
            </a:r>
            <a:r>
              <a:rPr lang="en-US" dirty="0" smtClean="0"/>
              <a:t> storage buffer object similarly to how a uniform buffer was set-up.  Now </a:t>
            </a:r>
            <a:r>
              <a:rPr lang="en-US" b="1" dirty="0" err="1" smtClean="0">
                <a:solidFill>
                  <a:schemeClr val="accent1"/>
                </a:solidFill>
              </a:rPr>
              <a:t>glBindBuffer</a:t>
            </a:r>
            <a:r>
              <a:rPr lang="en-US" b="1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chemeClr val="accent1"/>
                </a:solidFill>
              </a:rPr>
              <a:t>glBufferData</a:t>
            </a:r>
            <a:r>
              <a:rPr lang="en-US" b="1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take </a:t>
            </a:r>
            <a:r>
              <a:rPr lang="en-US" b="1" dirty="0" smtClean="0">
                <a:solidFill>
                  <a:schemeClr val="accent1"/>
                </a:solidFill>
              </a:rPr>
              <a:t>GL_SHADER_STORAGE_BUFFER</a:t>
            </a:r>
            <a:r>
              <a:rPr lang="en-US" dirty="0" smtClean="0"/>
              <a:t> as the target.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9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79" y="219447"/>
            <a:ext cx="10678041" cy="86794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In/Out Blocks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15" y="1253799"/>
            <a:ext cx="10958770" cy="492457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Shader</a:t>
            </a:r>
            <a:r>
              <a:rPr lang="en-US" dirty="0" smtClean="0"/>
              <a:t> variables that output from one stage and input into the next stage can also be organized into interface blocks. 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Example of vertex </a:t>
            </a:r>
            <a:r>
              <a:rPr lang="en-US" b="1" dirty="0" err="1" smtClean="0">
                <a:solidFill>
                  <a:schemeClr val="accent1"/>
                </a:solidFill>
              </a:rPr>
              <a:t>shader</a:t>
            </a:r>
            <a:r>
              <a:rPr lang="en-US" b="1" dirty="0" smtClean="0">
                <a:solidFill>
                  <a:schemeClr val="accent1"/>
                </a:solidFill>
              </a:rPr>
              <a:t> output: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chemeClr val="accent1"/>
                </a:solidFill>
              </a:rPr>
              <a:t>out Lighting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     	vec3 normal;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vec2 </a:t>
            </a:r>
            <a:r>
              <a:rPr lang="en-US" dirty="0" err="1" smtClean="0"/>
              <a:t>bumpCoord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  };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Example of fragment </a:t>
            </a:r>
            <a:r>
              <a:rPr lang="en-US" b="1" dirty="0" err="1" smtClean="0">
                <a:solidFill>
                  <a:schemeClr val="accent1"/>
                </a:solidFill>
              </a:rPr>
              <a:t>shader</a:t>
            </a:r>
            <a:r>
              <a:rPr lang="en-US" b="1" dirty="0" smtClean="0">
                <a:solidFill>
                  <a:schemeClr val="accent1"/>
                </a:solidFill>
              </a:rPr>
              <a:t> input: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  in Lighting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	vec3 normal;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vec2 </a:t>
            </a:r>
            <a:r>
              <a:rPr lang="en-US" dirty="0" err="1" smtClean="0"/>
              <a:t>bumpCoord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   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4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97" y="0"/>
            <a:ext cx="10480333" cy="99975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Compiling </a:t>
            </a:r>
            <a:r>
              <a:rPr lang="en-US" sz="4400" dirty="0" err="1" smtClean="0"/>
              <a:t>Shaders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759" y="907809"/>
            <a:ext cx="11551252" cy="5731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compiler and linker for GLSL </a:t>
            </a:r>
            <a:r>
              <a:rPr lang="en-US" b="1" dirty="0" err="1" smtClean="0"/>
              <a:t>shaders</a:t>
            </a:r>
            <a:r>
              <a:rPr lang="en-US" b="1" dirty="0" smtClean="0"/>
              <a:t> are part of the OpenGL API.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For each </a:t>
            </a:r>
            <a:r>
              <a:rPr lang="en-US" b="1" dirty="0" err="1" smtClean="0">
                <a:solidFill>
                  <a:schemeClr val="accent1"/>
                </a:solidFill>
              </a:rPr>
              <a:t>shader</a:t>
            </a:r>
            <a:r>
              <a:rPr lang="en-US" b="1" dirty="0" smtClean="0">
                <a:solidFill>
                  <a:schemeClr val="accent1"/>
                </a:solidFill>
              </a:rPr>
              <a:t> object:</a:t>
            </a:r>
          </a:p>
          <a:p>
            <a:r>
              <a:rPr lang="en-US" b="1" dirty="0" smtClean="0"/>
              <a:t>1.  Create a </a:t>
            </a:r>
            <a:r>
              <a:rPr lang="en-US" b="1" dirty="0" err="1" smtClean="0"/>
              <a:t>shader</a:t>
            </a:r>
            <a:r>
              <a:rPr lang="en-US" b="1" dirty="0" smtClean="0"/>
              <a:t> object.</a:t>
            </a:r>
          </a:p>
          <a:p>
            <a:r>
              <a:rPr lang="en-US" b="1" dirty="0" smtClean="0"/>
              <a:t>2.  Compile </a:t>
            </a:r>
            <a:r>
              <a:rPr lang="en-US" b="1" dirty="0" err="1" smtClean="0"/>
              <a:t>shader</a:t>
            </a:r>
            <a:r>
              <a:rPr lang="en-US" b="1" dirty="0" smtClean="0"/>
              <a:t> source into object.</a:t>
            </a:r>
          </a:p>
          <a:p>
            <a:r>
              <a:rPr lang="en-US" b="1" dirty="0" smtClean="0"/>
              <a:t>3.  Verify that </a:t>
            </a:r>
            <a:r>
              <a:rPr lang="en-US" b="1" dirty="0" err="1" smtClean="0"/>
              <a:t>shader</a:t>
            </a:r>
            <a:r>
              <a:rPr lang="en-US" b="1" dirty="0" smtClean="0"/>
              <a:t> compiled successfully.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en-US" b="1" dirty="0"/>
          </a:p>
          <a:p>
            <a:r>
              <a:rPr lang="en-US" b="1" dirty="0" smtClean="0">
                <a:solidFill>
                  <a:schemeClr val="accent1"/>
                </a:solidFill>
              </a:rPr>
              <a:t>To link multiple </a:t>
            </a:r>
            <a:r>
              <a:rPr lang="en-US" b="1" dirty="0" err="1" smtClean="0">
                <a:solidFill>
                  <a:schemeClr val="accent1"/>
                </a:solidFill>
              </a:rPr>
              <a:t>shader</a:t>
            </a:r>
            <a:r>
              <a:rPr lang="en-US" b="1" dirty="0" smtClean="0">
                <a:solidFill>
                  <a:schemeClr val="accent1"/>
                </a:solidFill>
              </a:rPr>
              <a:t> objects into a </a:t>
            </a:r>
            <a:r>
              <a:rPr lang="en-US" b="1" dirty="0" err="1" smtClean="0">
                <a:solidFill>
                  <a:schemeClr val="accent1"/>
                </a:solidFill>
              </a:rPr>
              <a:t>shader</a:t>
            </a:r>
            <a:r>
              <a:rPr lang="en-US" b="1" dirty="0" smtClean="0">
                <a:solidFill>
                  <a:schemeClr val="accent1"/>
                </a:solidFill>
              </a:rPr>
              <a:t> program: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1.  Create </a:t>
            </a:r>
            <a:r>
              <a:rPr lang="en-US" b="1" dirty="0" err="1" smtClean="0">
                <a:solidFill>
                  <a:schemeClr val="tx1"/>
                </a:solidFill>
              </a:rPr>
              <a:t>shader</a:t>
            </a:r>
            <a:r>
              <a:rPr lang="en-US" b="1" dirty="0" smtClean="0">
                <a:solidFill>
                  <a:schemeClr val="tx1"/>
                </a:solidFill>
              </a:rPr>
              <a:t> program.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2.  Attach appropriate </a:t>
            </a:r>
            <a:r>
              <a:rPr lang="en-US" b="1" dirty="0" err="1" smtClean="0">
                <a:solidFill>
                  <a:schemeClr val="tx1"/>
                </a:solidFill>
              </a:rPr>
              <a:t>shader</a:t>
            </a:r>
            <a:r>
              <a:rPr lang="en-US" b="1" dirty="0" smtClean="0">
                <a:solidFill>
                  <a:schemeClr val="tx1"/>
                </a:solidFill>
              </a:rPr>
              <a:t> objects to </a:t>
            </a:r>
            <a:r>
              <a:rPr lang="en-US" b="1" dirty="0" err="1" smtClean="0">
                <a:solidFill>
                  <a:schemeClr val="tx1"/>
                </a:solidFill>
              </a:rPr>
              <a:t>shader</a:t>
            </a:r>
            <a:r>
              <a:rPr lang="en-US" b="1" dirty="0" smtClean="0">
                <a:solidFill>
                  <a:schemeClr val="tx1"/>
                </a:solidFill>
              </a:rPr>
              <a:t> program.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3.  Link </a:t>
            </a:r>
            <a:r>
              <a:rPr lang="en-US" b="1" dirty="0" err="1" smtClean="0">
                <a:solidFill>
                  <a:schemeClr val="tx1"/>
                </a:solidFill>
              </a:rPr>
              <a:t>shader</a:t>
            </a:r>
            <a:r>
              <a:rPr lang="en-US" b="1" dirty="0" smtClean="0">
                <a:solidFill>
                  <a:schemeClr val="tx1"/>
                </a:solidFill>
              </a:rPr>
              <a:t> program.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4.  Verify </a:t>
            </a:r>
            <a:r>
              <a:rPr lang="en-US" b="1" dirty="0" err="1" smtClean="0">
                <a:solidFill>
                  <a:schemeClr val="tx1"/>
                </a:solidFill>
              </a:rPr>
              <a:t>shader</a:t>
            </a:r>
            <a:r>
              <a:rPr lang="en-US" b="1" dirty="0" smtClean="0">
                <a:solidFill>
                  <a:schemeClr val="tx1"/>
                </a:solidFill>
              </a:rPr>
              <a:t> link phase completed successfully.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5.  Use </a:t>
            </a:r>
            <a:r>
              <a:rPr lang="en-US" b="1" dirty="0" err="1" smtClean="0">
                <a:solidFill>
                  <a:schemeClr val="tx1"/>
                </a:solidFill>
              </a:rPr>
              <a:t>shader</a:t>
            </a:r>
            <a:r>
              <a:rPr lang="en-US" b="1" dirty="0" smtClean="0">
                <a:solidFill>
                  <a:schemeClr val="tx1"/>
                </a:solidFill>
              </a:rPr>
              <a:t> for vertex or fragment processing.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4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Compiler Control – How </a:t>
            </a:r>
            <a:r>
              <a:rPr lang="en-US" sz="4400" dirty="0" err="1" smtClean="0"/>
              <a:t>Shaders</a:t>
            </a:r>
            <a:r>
              <a:rPr lang="en-US" sz="4400" dirty="0" smtClean="0"/>
              <a:t> are Compiled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#pragma optimize (on)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#pragma optimize (off)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/>
              <a:t>Default:  </a:t>
            </a:r>
            <a:r>
              <a:rPr lang="en-US" dirty="0" smtClean="0"/>
              <a:t>Optimization is enabled for </a:t>
            </a:r>
            <a:r>
              <a:rPr lang="en-US" dirty="0" err="1" smtClean="0"/>
              <a:t>shaders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Can only be issued outside of function definition.</a:t>
            </a:r>
          </a:p>
        </p:txBody>
      </p:sp>
    </p:spTree>
    <p:extLst>
      <p:ext uri="{BB962C8B-B14F-4D97-AF65-F5344CB8AC3E}">
        <p14:creationId xmlns:p14="http://schemas.microsoft.com/office/powerpoint/2010/main" val="202039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41" y="0"/>
            <a:ext cx="10265767" cy="1123321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Shader</a:t>
            </a:r>
            <a:r>
              <a:rPr lang="en-US" sz="4400" dirty="0" smtClean="0"/>
              <a:t>-Compilation Command Sequence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71" y="1123321"/>
            <a:ext cx="4542695" cy="5137150"/>
          </a:xfrm>
        </p:spPr>
      </p:pic>
      <p:sp>
        <p:nvSpPr>
          <p:cNvPr id="5" name="TextBox 4"/>
          <p:cNvSpPr txBox="1"/>
          <p:nvPr/>
        </p:nvSpPr>
        <p:spPr>
          <a:xfrm>
            <a:off x="4489622" y="3896497"/>
            <a:ext cx="47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9655" y="18452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8724" y="22654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081" y="474522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922" y="36041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1073" y="4053016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3978" y="4948881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0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Global </a:t>
            </a:r>
            <a:r>
              <a:rPr lang="en-US" sz="4400" dirty="0" err="1" smtClean="0"/>
              <a:t>Shader</a:t>
            </a:r>
            <a:r>
              <a:rPr lang="en-US" sz="4400" dirty="0" smtClean="0"/>
              <a:t>-Compilation Option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Extension processing in </a:t>
            </a:r>
            <a:r>
              <a:rPr lang="en-US" b="1" dirty="0" err="1" smtClean="0"/>
              <a:t>shaders</a:t>
            </a:r>
            <a:r>
              <a:rPr lang="en-US" b="1" dirty="0" smtClean="0"/>
              <a:t>: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1"/>
                </a:solidFill>
              </a:rPr>
              <a:t>#extension </a:t>
            </a:r>
            <a:r>
              <a:rPr lang="en-US" dirty="0" err="1" smtClean="0">
                <a:solidFill>
                  <a:schemeClr val="accent1"/>
                </a:solidFill>
              </a:rPr>
              <a:t>extension_name</a:t>
            </a:r>
            <a:r>
              <a:rPr lang="en-US" dirty="0" smtClean="0">
                <a:solidFill>
                  <a:schemeClr val="accent1"/>
                </a:solidFill>
              </a:rPr>
              <a:t> : &lt;directive&gt;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/>
              <a:t>where </a:t>
            </a:r>
            <a:r>
              <a:rPr lang="en-US" dirty="0" err="1" smtClean="0"/>
              <a:t>extension_name</a:t>
            </a:r>
            <a:r>
              <a:rPr lang="en-US" dirty="0" smtClean="0"/>
              <a:t> uses the same extension name returned by calling </a:t>
            </a:r>
            <a:r>
              <a:rPr lang="en-US" dirty="0" err="1" smtClean="0"/>
              <a:t>glGetString</a:t>
            </a:r>
            <a:r>
              <a:rPr lang="en-US" dirty="0" smtClean="0"/>
              <a:t>(GL_EXTENSIONS) or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#extension all : &lt;directive&gt;      </a:t>
            </a:r>
          </a:p>
          <a:p>
            <a:r>
              <a:rPr lang="en-US" dirty="0"/>
              <a:t>a</a:t>
            </a:r>
            <a:r>
              <a:rPr lang="en-US" dirty="0" smtClean="0"/>
              <a:t>ffects the behavior of all extensions</a:t>
            </a:r>
          </a:p>
          <a:p>
            <a:endParaRPr lang="en-US" dirty="0"/>
          </a:p>
          <a:p>
            <a:r>
              <a:rPr lang="en-US" b="1" dirty="0" smtClean="0"/>
              <a:t>Directives:  </a:t>
            </a:r>
            <a:r>
              <a:rPr lang="en-US" dirty="0" smtClean="0"/>
              <a:t>require, enable, warn, disable (see Table 2.11)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Interface Blocks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39" y="1336177"/>
            <a:ext cx="10930458" cy="499048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Shader</a:t>
            </a:r>
            <a:r>
              <a:rPr lang="en-US" dirty="0" smtClean="0"/>
              <a:t> variables shared with application or between stages can be, and sometimes must be, organized into blocks of variables.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Examples: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Uniform variables:  </a:t>
            </a:r>
            <a:r>
              <a:rPr lang="en-US" dirty="0" smtClean="0"/>
              <a:t>organize into uniform blocks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 smtClean="0"/>
              <a:t>Input/output variables:  </a:t>
            </a:r>
            <a:r>
              <a:rPr lang="en-US" dirty="0" smtClean="0"/>
              <a:t>organize into in/out blocks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 err="1" smtClean="0"/>
              <a:t>Shader</a:t>
            </a:r>
            <a:r>
              <a:rPr lang="en-US" b="1" dirty="0" smtClean="0"/>
              <a:t> storage buffers: </a:t>
            </a:r>
            <a:r>
              <a:rPr lang="en-US" dirty="0" smtClean="0"/>
              <a:t>organize into buffer blocks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Uniform blocks: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niform</a:t>
            </a:r>
            <a:r>
              <a:rPr lang="en-US" dirty="0" smtClean="0"/>
              <a:t> b {      // </a:t>
            </a:r>
            <a:r>
              <a:rPr lang="en-US" dirty="0" smtClean="0">
                <a:solidFill>
                  <a:schemeClr val="accent1"/>
                </a:solidFill>
              </a:rPr>
              <a:t>uniform or in or out or buffer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vec4 v1;       // list of variables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bool</a:t>
            </a:r>
            <a:r>
              <a:rPr lang="en-US" dirty="0" smtClean="0"/>
              <a:t> v2;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};                       // </a:t>
            </a:r>
            <a:r>
              <a:rPr lang="en-US" dirty="0" smtClean="0">
                <a:solidFill>
                  <a:schemeClr val="accent1"/>
                </a:solidFill>
              </a:rPr>
              <a:t>access members as v1 and v2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uniform</a:t>
            </a:r>
            <a:r>
              <a:rPr lang="en-US" dirty="0"/>
              <a:t> b {      // </a:t>
            </a:r>
            <a:r>
              <a:rPr lang="en-US" dirty="0">
                <a:solidFill>
                  <a:schemeClr val="accent1"/>
                </a:solidFill>
              </a:rPr>
              <a:t>uniform or in or out or buffer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vec4 v1;       // </a:t>
            </a:r>
            <a:r>
              <a:rPr lang="en-US" dirty="0" smtClean="0"/>
              <a:t>list </a:t>
            </a:r>
            <a:r>
              <a:rPr lang="en-US" dirty="0"/>
              <a:t>of variables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bool</a:t>
            </a:r>
            <a:r>
              <a:rPr lang="en-US" dirty="0"/>
              <a:t> v2;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} </a:t>
            </a:r>
            <a:r>
              <a:rPr lang="en-US" dirty="0" smtClean="0">
                <a:solidFill>
                  <a:schemeClr val="accent1"/>
                </a:solidFill>
              </a:rPr>
              <a:t>name;            </a:t>
            </a:r>
            <a:r>
              <a:rPr lang="en-US" dirty="0" smtClean="0"/>
              <a:t>// </a:t>
            </a:r>
            <a:r>
              <a:rPr lang="en-US" dirty="0">
                <a:solidFill>
                  <a:schemeClr val="accent1"/>
                </a:solidFill>
              </a:rPr>
              <a:t>access members as </a:t>
            </a:r>
            <a:r>
              <a:rPr lang="en-US" dirty="0" smtClean="0">
                <a:solidFill>
                  <a:schemeClr val="accent1"/>
                </a:solidFill>
              </a:rPr>
              <a:t>name.v1 </a:t>
            </a:r>
            <a:r>
              <a:rPr lang="en-US" dirty="0">
                <a:solidFill>
                  <a:schemeClr val="accent1"/>
                </a:solidFill>
              </a:rPr>
              <a:t>and </a:t>
            </a:r>
            <a:r>
              <a:rPr lang="en-US" dirty="0" smtClean="0">
                <a:solidFill>
                  <a:schemeClr val="accent1"/>
                </a:solidFill>
              </a:rPr>
              <a:t>name.v2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Specifying Uniform Blocks in </a:t>
            </a:r>
            <a:r>
              <a:rPr lang="en-US" sz="4400" dirty="0" err="1" smtClean="0"/>
              <a:t>Shaders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39" y="1336177"/>
            <a:ext cx="10930458" cy="49904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Declaring a uniform block: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uniform</a:t>
            </a:r>
            <a:r>
              <a:rPr lang="en-US" dirty="0" smtClean="0"/>
              <a:t> Matrices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mat4 </a:t>
            </a:r>
            <a:r>
              <a:rPr lang="en-US" dirty="0" err="1" smtClean="0"/>
              <a:t>ModelView</a:t>
            </a:r>
            <a:r>
              <a:rPr lang="en-US" dirty="0" smtClean="0"/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mat4 Projection;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mat4 Color;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Only transparent types can be within a uniform block.  </a:t>
            </a:r>
            <a:r>
              <a:rPr lang="en-US" dirty="0" smtClean="0"/>
              <a:t>(Opaque types include samplers, images, and atomic counters.)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Uniform blocks must be declared at global scope.</a:t>
            </a:r>
          </a:p>
        </p:txBody>
      </p:sp>
    </p:spTree>
    <p:extLst>
      <p:ext uri="{BB962C8B-B14F-4D97-AF65-F5344CB8AC3E}">
        <p14:creationId xmlns:p14="http://schemas.microsoft.com/office/powerpoint/2010/main" val="252780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488189" cy="110387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Uniform Block Layout Control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71" y="933759"/>
            <a:ext cx="10930458" cy="49904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Qualifiers are used to specify how to lay out the variables in a uniform block.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Layout qualifiers (see Table 2.12):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shared </a:t>
            </a:r>
            <a:r>
              <a:rPr lang="en-US" dirty="0" smtClean="0">
                <a:solidFill>
                  <a:schemeClr val="tx1"/>
                </a:solidFill>
              </a:rPr>
              <a:t>– share uniform block among multiple programs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acked </a:t>
            </a:r>
            <a:r>
              <a:rPr lang="en-US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lay out uniform block to minimize memory use </a:t>
            </a:r>
            <a:r>
              <a:rPr lang="en-US" dirty="0" smtClean="0">
                <a:solidFill>
                  <a:schemeClr val="accent1"/>
                </a:solidFill>
              </a:rPr>
              <a:t>(typically disables sharing)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td140 </a:t>
            </a:r>
            <a:r>
              <a:rPr lang="en-US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standard layout for uniform blocks or </a:t>
            </a:r>
            <a:r>
              <a:rPr lang="en-US" dirty="0" err="1" smtClean="0">
                <a:solidFill>
                  <a:schemeClr val="tx1"/>
                </a:solidFill>
              </a:rPr>
              <a:t>shader</a:t>
            </a:r>
            <a:r>
              <a:rPr lang="en-US" dirty="0" smtClean="0">
                <a:solidFill>
                  <a:schemeClr val="tx1"/>
                </a:solidFill>
              </a:rPr>
              <a:t> storage buffer blocks </a:t>
            </a:r>
            <a:r>
              <a:rPr lang="en-US" dirty="0" smtClean="0">
                <a:solidFill>
                  <a:schemeClr val="accent1"/>
                </a:solidFill>
              </a:rPr>
              <a:t>(see 			Appendix 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td430 </a:t>
            </a:r>
            <a:r>
              <a:rPr lang="en-US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standard layout for buffer blocks </a:t>
            </a:r>
            <a:r>
              <a:rPr lang="en-US" dirty="0" smtClean="0">
                <a:solidFill>
                  <a:schemeClr val="accent1"/>
                </a:solidFill>
              </a:rPr>
              <a:t>(see Appendix 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row_major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store matrices in uniform block in row-major element ordering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column_major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store in column-major element ordering </a:t>
            </a:r>
            <a:r>
              <a:rPr lang="en-US" dirty="0" smtClean="0">
                <a:solidFill>
                  <a:schemeClr val="accent1"/>
                </a:solidFill>
              </a:rPr>
              <a:t>(default ordering)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ayout (shared, </a:t>
            </a:r>
            <a:r>
              <a:rPr lang="en-US" dirty="0" err="1" smtClean="0">
                <a:solidFill>
                  <a:schemeClr val="accent1"/>
                </a:solidFill>
              </a:rPr>
              <a:t>row_major</a:t>
            </a:r>
            <a:r>
              <a:rPr lang="en-US" dirty="0" smtClean="0">
                <a:solidFill>
                  <a:schemeClr val="accent1"/>
                </a:solidFill>
              </a:rPr>
              <a:t>) uniform;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ayout (packed, </a:t>
            </a:r>
            <a:r>
              <a:rPr lang="en-US" dirty="0" err="1" smtClean="0">
                <a:solidFill>
                  <a:schemeClr val="accent1"/>
                </a:solidFill>
              </a:rPr>
              <a:t>column_major</a:t>
            </a:r>
            <a:r>
              <a:rPr lang="en-US" dirty="0" smtClean="0">
                <a:solidFill>
                  <a:schemeClr val="accent1"/>
                </a:solidFill>
              </a:rPr>
              <a:t>) uniform;</a:t>
            </a:r>
          </a:p>
        </p:txBody>
      </p:sp>
    </p:spTree>
    <p:extLst>
      <p:ext uri="{BB962C8B-B14F-4D97-AF65-F5344CB8AC3E}">
        <p14:creationId xmlns:p14="http://schemas.microsoft.com/office/powerpoint/2010/main" val="43152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49" y="140043"/>
            <a:ext cx="10278701" cy="7937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Accessing Uniform Blocks from Application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71" y="1098516"/>
            <a:ext cx="10930458" cy="499048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Find offsets of various uniform variables inside named uniform blocks in </a:t>
            </a:r>
            <a:r>
              <a:rPr lang="en-US" dirty="0" err="1" smtClean="0">
                <a:solidFill>
                  <a:schemeClr val="tx1"/>
                </a:solidFill>
              </a:rPr>
              <a:t>shaders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by calling </a:t>
            </a:r>
            <a:r>
              <a:rPr lang="en-US" b="1" dirty="0" err="1" smtClean="0">
                <a:solidFill>
                  <a:schemeClr val="accent1"/>
                </a:solidFill>
              </a:rPr>
              <a:t>glGetUniformBlockIndex</a:t>
            </a:r>
            <a:r>
              <a:rPr lang="en-US" b="1" dirty="0" smtClean="0">
                <a:solidFill>
                  <a:schemeClr val="accent1"/>
                </a:solidFill>
              </a:rPr>
              <a:t>()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To initialize a buffer object to be associated with uniform block:  bind a GL_UNIFORM_BUFFER target by calling </a:t>
            </a:r>
            <a:r>
              <a:rPr lang="en-US" b="1" dirty="0" err="1" smtClean="0">
                <a:solidFill>
                  <a:schemeClr val="accent1"/>
                </a:solidFill>
              </a:rPr>
              <a:t>glBindBuffer</a:t>
            </a:r>
            <a:r>
              <a:rPr lang="en-US" b="1" dirty="0" smtClean="0">
                <a:solidFill>
                  <a:schemeClr val="accent1"/>
                </a:solidFill>
              </a:rPr>
              <a:t>()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Determine how large to make buffer object to accommodate variables in named uniform block of </a:t>
            </a:r>
            <a:r>
              <a:rPr lang="en-US" dirty="0" err="1" smtClean="0">
                <a:solidFill>
                  <a:schemeClr val="tx1"/>
                </a:solidFill>
              </a:rPr>
              <a:t>shader</a:t>
            </a:r>
            <a:r>
              <a:rPr lang="en-US" dirty="0" smtClean="0">
                <a:solidFill>
                  <a:schemeClr val="tx1"/>
                </a:solidFill>
              </a:rPr>
              <a:t> by calling </a:t>
            </a:r>
            <a:r>
              <a:rPr lang="en-US" b="1" dirty="0" err="1" smtClean="0">
                <a:solidFill>
                  <a:schemeClr val="accent1"/>
                </a:solidFill>
              </a:rPr>
              <a:t>glGetActiveUniformBlockiv</a:t>
            </a:r>
            <a:r>
              <a:rPr lang="en-US" b="1" dirty="0" smtClean="0">
                <a:solidFill>
                  <a:schemeClr val="accent1"/>
                </a:solidFill>
              </a:rPr>
              <a:t>(). </a:t>
            </a:r>
            <a:r>
              <a:rPr lang="en-US" dirty="0" smtClean="0">
                <a:solidFill>
                  <a:schemeClr val="tx1"/>
                </a:solidFill>
              </a:rPr>
              <a:t>Request GL_UNIFORM_BLOCK_DATA_SIZE.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Associate buffer object with uniform block by calling </a:t>
            </a:r>
            <a:r>
              <a:rPr lang="en-US" b="1" dirty="0" err="1" smtClean="0">
                <a:solidFill>
                  <a:schemeClr val="accent1"/>
                </a:solidFill>
              </a:rPr>
              <a:t>glBindBufferRange</a:t>
            </a:r>
            <a:r>
              <a:rPr lang="en-US" b="1" dirty="0" smtClean="0">
                <a:solidFill>
                  <a:schemeClr val="accent1"/>
                </a:solidFill>
              </a:rPr>
              <a:t>()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b="1" dirty="0" err="1" smtClean="0">
                <a:solidFill>
                  <a:schemeClr val="accent1"/>
                </a:solidFill>
              </a:rPr>
              <a:t>glBindBufferBase</a:t>
            </a:r>
            <a:r>
              <a:rPr lang="en-US" b="1" dirty="0" smtClean="0">
                <a:solidFill>
                  <a:schemeClr val="accent1"/>
                </a:solidFill>
              </a:rPr>
              <a:t>()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Initialize or change values in block.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To explicitly control uniform block’s binding, </a:t>
            </a:r>
            <a:r>
              <a:rPr lang="en-US" b="1" dirty="0" smtClean="0">
                <a:solidFill>
                  <a:schemeClr val="accent1"/>
                </a:solidFill>
              </a:rPr>
              <a:t>call </a:t>
            </a:r>
            <a:r>
              <a:rPr lang="en-US" b="1" dirty="0" err="1" smtClean="0">
                <a:solidFill>
                  <a:schemeClr val="accent1"/>
                </a:solidFill>
              </a:rPr>
              <a:t>glUniformBlockBinding</a:t>
            </a:r>
            <a:r>
              <a:rPr lang="en-US" b="1" dirty="0" smtClean="0">
                <a:solidFill>
                  <a:schemeClr val="accent1"/>
                </a:solidFill>
              </a:rPr>
              <a:t>() before </a:t>
            </a:r>
            <a:r>
              <a:rPr lang="en-US" b="1" dirty="0" err="1" smtClean="0">
                <a:solidFill>
                  <a:schemeClr val="accent1"/>
                </a:solidFill>
              </a:rPr>
              <a:t>glLinkProgram</a:t>
            </a:r>
            <a:r>
              <a:rPr lang="en-US" b="1" dirty="0" smtClean="0">
                <a:solidFill>
                  <a:schemeClr val="accent1"/>
                </a:solidFill>
              </a:rPr>
              <a:t>().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If default layout used, </a:t>
            </a:r>
            <a:r>
              <a:rPr lang="en-US" b="1" dirty="0" smtClean="0">
                <a:solidFill>
                  <a:schemeClr val="accent1"/>
                </a:solidFill>
              </a:rPr>
              <a:t>call </a:t>
            </a:r>
            <a:r>
              <a:rPr lang="en-US" b="1" dirty="0" err="1" smtClean="0">
                <a:solidFill>
                  <a:schemeClr val="accent1"/>
                </a:solidFill>
              </a:rPr>
              <a:t>glGetUniformIndices</a:t>
            </a:r>
            <a:r>
              <a:rPr lang="en-US" b="1" dirty="0" smtClean="0">
                <a:solidFill>
                  <a:schemeClr val="accent1"/>
                </a:solidFill>
              </a:rPr>
              <a:t>() followed by </a:t>
            </a:r>
            <a:r>
              <a:rPr lang="en-US" b="1" dirty="0" err="1" smtClean="0">
                <a:solidFill>
                  <a:schemeClr val="accent1"/>
                </a:solidFill>
              </a:rPr>
              <a:t>glGetActiveUniformsiv</a:t>
            </a:r>
            <a:r>
              <a:rPr lang="en-US" b="1" dirty="0" smtClean="0">
                <a:solidFill>
                  <a:schemeClr val="accent1"/>
                </a:solidFill>
              </a:rPr>
              <a:t>().  </a:t>
            </a:r>
            <a:r>
              <a:rPr lang="en-US" b="1" dirty="0" smtClean="0">
                <a:solidFill>
                  <a:schemeClr val="tx1"/>
                </a:solidFill>
              </a:rPr>
              <a:t>The former will yield the index of a uniform variable.  The latter will give the offset and size for that index.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8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0"/>
            <a:ext cx="11911914" cy="14034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2.4:  Initializing Uniform Variables in a Named Uniform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83" y="1278513"/>
            <a:ext cx="11301160" cy="5196428"/>
          </a:xfrm>
        </p:spPr>
        <p:txBody>
          <a:bodyPr/>
          <a:lstStyle/>
          <a:p>
            <a:r>
              <a:rPr lang="en-US" b="1" dirty="0" smtClean="0"/>
              <a:t>/* Vertex and fragment </a:t>
            </a:r>
            <a:r>
              <a:rPr lang="en-US" b="1" dirty="0" err="1" smtClean="0"/>
              <a:t>shaders</a:t>
            </a:r>
            <a:r>
              <a:rPr lang="en-US" b="1" dirty="0" smtClean="0"/>
              <a:t> that share a block of uniforms named Uniforms. */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onst</a:t>
            </a:r>
            <a:r>
              <a:rPr lang="en-US" dirty="0" smtClean="0"/>
              <a:t> char* </a:t>
            </a:r>
            <a:r>
              <a:rPr lang="en-US" dirty="0" err="1" smtClean="0"/>
              <a:t>vShader</a:t>
            </a:r>
            <a:r>
              <a:rPr lang="en-US" dirty="0" smtClean="0"/>
              <a:t> = {</a:t>
            </a:r>
          </a:p>
          <a:p>
            <a:pPr lvl="1"/>
            <a:r>
              <a:rPr lang="en-US" dirty="0" smtClean="0"/>
              <a:t>“#version 330 core\n”</a:t>
            </a:r>
          </a:p>
          <a:p>
            <a:pPr lvl="1"/>
            <a:r>
              <a:rPr lang="en-US" dirty="0" smtClean="0"/>
              <a:t>“uniform Uniforms {“</a:t>
            </a:r>
          </a:p>
          <a:p>
            <a:pPr lvl="1"/>
            <a:r>
              <a:rPr lang="en-US" dirty="0" smtClean="0"/>
              <a:t>“	vec3 translation;”</a:t>
            </a:r>
          </a:p>
          <a:p>
            <a:pPr lvl="1"/>
            <a:r>
              <a:rPr lang="en-US" dirty="0" smtClean="0"/>
              <a:t>“	float scale;”</a:t>
            </a:r>
          </a:p>
          <a:p>
            <a:pPr lvl="1"/>
            <a:r>
              <a:rPr lang="en-US" dirty="0" smtClean="0"/>
              <a:t>“	vec4 rotation;”</a:t>
            </a:r>
          </a:p>
          <a:p>
            <a:pPr lvl="1"/>
            <a:r>
              <a:rPr lang="en-US" dirty="0" smtClean="0"/>
              <a:t>“	</a:t>
            </a:r>
            <a:r>
              <a:rPr lang="en-US" dirty="0" err="1" smtClean="0"/>
              <a:t>bool</a:t>
            </a:r>
            <a:r>
              <a:rPr lang="en-US" dirty="0" smtClean="0"/>
              <a:t> enabled;”</a:t>
            </a:r>
          </a:p>
          <a:p>
            <a:pPr lvl="1"/>
            <a:r>
              <a:rPr lang="en-US" dirty="0" smtClean="0"/>
              <a:t>“};”</a:t>
            </a:r>
          </a:p>
          <a:p>
            <a:pPr lvl="1"/>
            <a:r>
              <a:rPr lang="en-US" dirty="0" smtClean="0"/>
              <a:t>“in vec2 </a:t>
            </a:r>
            <a:r>
              <a:rPr lang="en-US" dirty="0" err="1" smtClean="0"/>
              <a:t>vPos</a:t>
            </a:r>
            <a:r>
              <a:rPr lang="en-US" dirty="0" smtClean="0"/>
              <a:t>;”</a:t>
            </a:r>
          </a:p>
          <a:p>
            <a:pPr lvl="1"/>
            <a:r>
              <a:rPr lang="en-US" dirty="0" smtClean="0"/>
              <a:t>“in vec3 </a:t>
            </a:r>
            <a:r>
              <a:rPr lang="en-US" dirty="0" err="1" smtClean="0"/>
              <a:t>vColor</a:t>
            </a:r>
            <a:r>
              <a:rPr lang="en-US" dirty="0" smtClean="0"/>
              <a:t>;”</a:t>
            </a:r>
          </a:p>
          <a:p>
            <a:pPr lvl="1"/>
            <a:r>
              <a:rPr lang="en-US" dirty="0" smtClean="0"/>
              <a:t>“out vec4 </a:t>
            </a:r>
            <a:r>
              <a:rPr lang="en-US" dirty="0" err="1" smtClean="0"/>
              <a:t>fColor</a:t>
            </a:r>
            <a:r>
              <a:rPr lang="en-US" dirty="0" smtClean="0"/>
              <a:t>;”</a:t>
            </a:r>
          </a:p>
        </p:txBody>
      </p:sp>
    </p:spTree>
    <p:extLst>
      <p:ext uri="{BB962C8B-B14F-4D97-AF65-F5344CB8AC3E}">
        <p14:creationId xmlns:p14="http://schemas.microsoft.com/office/powerpoint/2010/main" val="99045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0"/>
            <a:ext cx="11005752" cy="6590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2.4: 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24" y="733168"/>
            <a:ext cx="11310551" cy="568534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“void main()”</a:t>
            </a:r>
          </a:p>
          <a:p>
            <a:pPr lvl="1"/>
            <a:r>
              <a:rPr lang="en-US" dirty="0" smtClean="0"/>
              <a:t>“{“</a:t>
            </a:r>
          </a:p>
          <a:p>
            <a:pPr lvl="1"/>
            <a:r>
              <a:rPr lang="en-US" dirty="0" smtClean="0"/>
              <a:t>“	vec3 </a:t>
            </a:r>
            <a:r>
              <a:rPr lang="en-US" dirty="0" err="1" smtClean="0"/>
              <a:t>pos</a:t>
            </a:r>
            <a:r>
              <a:rPr lang="en-US" dirty="0" smtClean="0"/>
              <a:t> = vec3(</a:t>
            </a:r>
            <a:r>
              <a:rPr lang="en-US" dirty="0" err="1" smtClean="0"/>
              <a:t>vPos</a:t>
            </a:r>
            <a:r>
              <a:rPr lang="en-US" dirty="0" smtClean="0"/>
              <a:t>, 0.0);”</a:t>
            </a:r>
          </a:p>
          <a:p>
            <a:pPr lvl="1"/>
            <a:r>
              <a:rPr lang="en-US" dirty="0" smtClean="0"/>
              <a:t>“	float angle = radians(rotation[0]);”</a:t>
            </a:r>
          </a:p>
          <a:p>
            <a:pPr lvl="1"/>
            <a:r>
              <a:rPr lang="en-US" dirty="0" smtClean="0"/>
              <a:t>“	vec3 axis = normalize(</a:t>
            </a:r>
            <a:r>
              <a:rPr lang="en-US" dirty="0" err="1" smtClean="0"/>
              <a:t>rotation.yzw</a:t>
            </a:r>
            <a:r>
              <a:rPr lang="en-US" dirty="0" smtClean="0"/>
              <a:t>);”</a:t>
            </a:r>
          </a:p>
          <a:p>
            <a:pPr lvl="1"/>
            <a:r>
              <a:rPr lang="en-US" dirty="0" smtClean="0"/>
              <a:t>“	mat3 I = mat3(1.0);”</a:t>
            </a:r>
          </a:p>
          <a:p>
            <a:pPr lvl="1"/>
            <a:r>
              <a:rPr lang="en-US" dirty="0" smtClean="0"/>
              <a:t>“	mat3 S = mat3(  0, -</a:t>
            </a:r>
            <a:r>
              <a:rPr lang="en-US" dirty="0" err="1" smtClean="0"/>
              <a:t>axis.z</a:t>
            </a:r>
            <a:r>
              <a:rPr lang="en-US" dirty="0" smtClean="0"/>
              <a:t>,   </a:t>
            </a:r>
            <a:r>
              <a:rPr lang="en-US" dirty="0" err="1" smtClean="0"/>
              <a:t>axis.y</a:t>
            </a:r>
            <a:r>
              <a:rPr lang="en-US" dirty="0" smtClean="0"/>
              <a:t>, “</a:t>
            </a:r>
          </a:p>
          <a:p>
            <a:pPr lvl="1"/>
            <a:r>
              <a:rPr lang="en-US" dirty="0" smtClean="0"/>
              <a:t>“		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axis.z</a:t>
            </a:r>
            <a:r>
              <a:rPr lang="en-US" dirty="0" smtClean="0"/>
              <a:t>,           0, -</a:t>
            </a:r>
            <a:r>
              <a:rPr lang="en-US" dirty="0" err="1" smtClean="0"/>
              <a:t>axis.x</a:t>
            </a:r>
            <a:r>
              <a:rPr lang="en-US" dirty="0" smtClean="0"/>
              <a:t>, “</a:t>
            </a:r>
          </a:p>
          <a:p>
            <a:pPr lvl="1"/>
            <a:r>
              <a:rPr lang="en-US" dirty="0" smtClean="0"/>
              <a:t>“		        -</a:t>
            </a:r>
            <a:r>
              <a:rPr lang="en-US" dirty="0" err="1" smtClean="0"/>
              <a:t>axis.y</a:t>
            </a:r>
            <a:r>
              <a:rPr lang="en-US" dirty="0" smtClean="0"/>
              <a:t>,  </a:t>
            </a:r>
            <a:r>
              <a:rPr lang="en-US" dirty="0" err="1" smtClean="0"/>
              <a:t>axis.x</a:t>
            </a:r>
            <a:r>
              <a:rPr lang="en-US" dirty="0" smtClean="0"/>
              <a:t>,           0);”</a:t>
            </a:r>
          </a:p>
          <a:p>
            <a:pPr lvl="1"/>
            <a:r>
              <a:rPr lang="en-US" dirty="0" smtClean="0"/>
              <a:t>“	mat3 </a:t>
            </a:r>
            <a:r>
              <a:rPr lang="en-US" dirty="0" err="1" smtClean="0"/>
              <a:t>uuT</a:t>
            </a:r>
            <a:r>
              <a:rPr lang="en-US" dirty="0" smtClean="0"/>
              <a:t> = </a:t>
            </a:r>
            <a:r>
              <a:rPr lang="en-US" dirty="0" err="1" smtClean="0"/>
              <a:t>outerProduct</a:t>
            </a:r>
            <a:r>
              <a:rPr lang="en-US" dirty="0" smtClean="0"/>
              <a:t>(axis, axis);”</a:t>
            </a:r>
          </a:p>
          <a:p>
            <a:pPr lvl="1"/>
            <a:r>
              <a:rPr lang="en-US" dirty="0" smtClean="0"/>
              <a:t>“	mat3  rot  = </a:t>
            </a:r>
            <a:r>
              <a:rPr lang="en-US" dirty="0" err="1" smtClean="0"/>
              <a:t>uuT</a:t>
            </a:r>
            <a:r>
              <a:rPr lang="en-US" dirty="0"/>
              <a:t> </a:t>
            </a:r>
            <a:r>
              <a:rPr lang="en-US" dirty="0" smtClean="0"/>
              <a:t>+ cos(angle)*(I-</a:t>
            </a:r>
            <a:r>
              <a:rPr lang="en-US" dirty="0" err="1" smtClean="0"/>
              <a:t>uuT</a:t>
            </a:r>
            <a:r>
              <a:rPr lang="en-US" dirty="0" smtClean="0"/>
              <a:t>) + sin(angle)*S;”</a:t>
            </a:r>
          </a:p>
          <a:p>
            <a:pPr lvl="1"/>
            <a:r>
              <a:rPr lang="en-US" dirty="0" smtClean="0"/>
              <a:t>“	</a:t>
            </a:r>
            <a:r>
              <a:rPr lang="en-US" dirty="0" err="1" smtClean="0"/>
              <a:t>pos</a:t>
            </a:r>
            <a:r>
              <a:rPr lang="en-US" dirty="0" smtClean="0"/>
              <a:t> *= scale;”</a:t>
            </a:r>
          </a:p>
          <a:p>
            <a:pPr lvl="1"/>
            <a:r>
              <a:rPr lang="en-US" dirty="0" smtClean="0"/>
              <a:t>“	</a:t>
            </a:r>
            <a:r>
              <a:rPr lang="en-US" dirty="0" err="1" smtClean="0"/>
              <a:t>pos</a:t>
            </a:r>
            <a:r>
              <a:rPr lang="en-US" dirty="0" smtClean="0"/>
              <a:t> *= rot;” </a:t>
            </a:r>
          </a:p>
          <a:p>
            <a:pPr lvl="1"/>
            <a:r>
              <a:rPr lang="en-US" dirty="0" smtClean="0"/>
              <a:t>“	</a:t>
            </a:r>
            <a:r>
              <a:rPr lang="en-US" dirty="0" err="1" smtClean="0"/>
              <a:t>fColor</a:t>
            </a:r>
            <a:r>
              <a:rPr lang="en-US" dirty="0" smtClean="0"/>
              <a:t> = vec4(scale, scale, scale, 1);”</a:t>
            </a:r>
          </a:p>
          <a:p>
            <a:pPr lvl="1"/>
            <a:r>
              <a:rPr lang="en-US" dirty="0" smtClean="0"/>
              <a:t>“	</a:t>
            </a:r>
            <a:r>
              <a:rPr lang="en-US" dirty="0" err="1" smtClean="0"/>
              <a:t>gl_Position</a:t>
            </a:r>
            <a:r>
              <a:rPr lang="en-US" dirty="0" smtClean="0"/>
              <a:t>= vec4(</a:t>
            </a:r>
            <a:r>
              <a:rPr lang="en-US" dirty="0" err="1" smtClean="0"/>
              <a:t>pos</a:t>
            </a:r>
            <a:r>
              <a:rPr lang="en-US" dirty="0" smtClean="0"/>
              <a:t>, 1);”</a:t>
            </a:r>
          </a:p>
          <a:p>
            <a:pPr lvl="1"/>
            <a:r>
              <a:rPr lang="en-US" dirty="0" smtClean="0"/>
              <a:t>“}”</a:t>
            </a:r>
          </a:p>
          <a:p>
            <a:pPr lvl="1"/>
            <a:r>
              <a:rPr lang="en-US" dirty="0" smtClean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07896906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155</TotalTime>
  <Words>726</Words>
  <Application>Microsoft Office PowerPoint</Application>
  <PresentationFormat>Widescreen</PresentationFormat>
  <Paragraphs>288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 Light</vt:lpstr>
      <vt:lpstr>Metropolitan</vt:lpstr>
      <vt:lpstr>EECS 700: Computer Modeling, Simulation, and Visualization  Dr. Shontz   Chapter 2:  Shader Fundamentals (continued)  </vt:lpstr>
      <vt:lpstr>Compiler Control – How Shaders are Compiled</vt:lpstr>
      <vt:lpstr>Global Shader-Compilation Option</vt:lpstr>
      <vt:lpstr>Interface Blocks</vt:lpstr>
      <vt:lpstr>Specifying Uniform Blocks in Shaders</vt:lpstr>
      <vt:lpstr>Uniform Block Layout Control</vt:lpstr>
      <vt:lpstr>Accessing Uniform Blocks from Application</vt:lpstr>
      <vt:lpstr>Example 2.4:  Initializing Uniform Variables in a Named Uniform Block</vt:lpstr>
      <vt:lpstr>Example 2.4:  Continued</vt:lpstr>
      <vt:lpstr>Example 2.4:  Continued</vt:lpstr>
      <vt:lpstr>Example 2.4:  Continued</vt:lpstr>
      <vt:lpstr>Example 2.4:  Continued</vt:lpstr>
      <vt:lpstr>Example 2.4:  Continued</vt:lpstr>
      <vt:lpstr>Example 2.4:  Continued</vt:lpstr>
      <vt:lpstr>Example 2.4:  Continued</vt:lpstr>
      <vt:lpstr>Example 2.4:  Continued</vt:lpstr>
      <vt:lpstr>Buffer Blocks</vt:lpstr>
      <vt:lpstr>In/Out Blocks</vt:lpstr>
      <vt:lpstr>Compiling Shaders</vt:lpstr>
      <vt:lpstr>Shader-Compilation Command Sequence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Shader Fundamentals  </dc:title>
  <dc:creator>kaylee vargas</dc:creator>
  <cp:lastModifiedBy>kaylee vargas</cp:lastModifiedBy>
  <cp:revision>112</cp:revision>
  <dcterms:created xsi:type="dcterms:W3CDTF">2014-11-25T06:43:25Z</dcterms:created>
  <dcterms:modified xsi:type="dcterms:W3CDTF">2014-11-25T09:18:38Z</dcterms:modified>
</cp:coreProperties>
</file>